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884" r:id="rId6"/>
    <p:sldId id="1022" r:id="rId7"/>
    <p:sldId id="710" r:id="rId8"/>
    <p:sldId id="343" r:id="rId9"/>
    <p:sldId id="1021" r:id="rId10"/>
    <p:sldId id="848" r:id="rId11"/>
    <p:sldId id="1023" r:id="rId12"/>
    <p:sldId id="945" r:id="rId13"/>
    <p:sldId id="1024" r:id="rId14"/>
    <p:sldId id="1025" r:id="rId15"/>
    <p:sldId id="1026" r:id="rId16"/>
    <p:sldId id="1027" r:id="rId17"/>
    <p:sldId id="1028" r:id="rId18"/>
    <p:sldId id="1029" r:id="rId19"/>
    <p:sldId id="1030" r:id="rId20"/>
    <p:sldId id="1033" r:id="rId21"/>
    <p:sldId id="1034" r:id="rId22"/>
    <p:sldId id="1035" r:id="rId23"/>
    <p:sldId id="1036" r:id="rId24"/>
    <p:sldId id="1037" r:id="rId25"/>
    <p:sldId id="1038" r:id="rId26"/>
    <p:sldId id="1039" r:id="rId27"/>
    <p:sldId id="1040" r:id="rId28"/>
    <p:sldId id="1041" r:id="rId29"/>
    <p:sldId id="1043" r:id="rId30"/>
    <p:sldId id="1044" r:id="rId31"/>
    <p:sldId id="1045" r:id="rId32"/>
    <p:sldId id="1046" r:id="rId33"/>
    <p:sldId id="1047" r:id="rId34"/>
    <p:sldId id="1048" r:id="rId35"/>
    <p:sldId id="1049" r:id="rId36"/>
    <p:sldId id="1050" r:id="rId37"/>
    <p:sldId id="1051" r:id="rId38"/>
    <p:sldId id="1052" r:id="rId39"/>
    <p:sldId id="1053" r:id="rId40"/>
    <p:sldId id="1054" r:id="rId41"/>
    <p:sldId id="1055" r:id="rId42"/>
    <p:sldId id="1056" r:id="rId43"/>
    <p:sldId id="1057" r:id="rId44"/>
    <p:sldId id="1058" r:id="rId45"/>
    <p:sldId id="1059" r:id="rId46"/>
    <p:sldId id="1060" r:id="rId47"/>
    <p:sldId id="1061" r:id="rId48"/>
    <p:sldId id="1062" r:id="rId49"/>
    <p:sldId id="1063" r:id="rId50"/>
    <p:sldId id="1064" r:id="rId51"/>
    <p:sldId id="1065" r:id="rId52"/>
    <p:sldId id="1066" r:id="rId53"/>
    <p:sldId id="1067" r:id="rId54"/>
  </p:sldIdLst>
  <p:sldSz cx="12192000" cy="6858000"/>
  <p:notesSz cx="6858000" cy="9144000"/>
  <p:custDataLst>
    <p:tags r:id="rId5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lihong" initials="c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AB3F1"/>
    <a:srgbClr val="D9FCFF"/>
    <a:srgbClr val="FFFFFF"/>
    <a:srgbClr val="B3D5E4"/>
    <a:srgbClr val="A7C6D4"/>
    <a:srgbClr val="54A4C8"/>
    <a:srgbClr val="2F7595"/>
    <a:srgbClr val="8FC4DB"/>
    <a:srgbClr val="B9D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9" Type="http://schemas.openxmlformats.org/officeDocument/2006/relationships/tags" Target="tags/tag48.xml"/><Relationship Id="rId58" Type="http://schemas.openxmlformats.org/officeDocument/2006/relationships/commentAuthors" Target="commentAuthors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EC3F-D168-420E-9AF0-2EC3289696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992D-21C3-4173-8B68-28EFAA22AB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10944" r="12524" b="8981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t="16077" b="2189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29F2-09E3-42B8-965C-137789BF47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131-A433-41B0-A085-F248741814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2792896" y="2687767"/>
            <a:ext cx="7772400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圣经中的多音字</a:t>
            </a:r>
            <a:endParaRPr lang="zh-CN" altLang="en-US" sz="7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3888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降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jiàng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约书亚记 10:11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他们在以色列人面前逃跑，正在伯·和仑下坡的时候，耶和华从天上降大冰雹（原文是石头）在他们身上，直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降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到亚西加，打死他们。被冰雹打死的，比以色列人用刀杀死的还多。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撒母耳记下 22:28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困苦的百姓，你必拯救；但你的眼目察看高傲的人，使他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降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卑。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以斯拉记 4:21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现在你们要出告示命这些人停工，使这城不得建造，等我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降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旨。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5650478" y="5012266"/>
            <a:ext cx="4145397" cy="4279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SimSun" pitchFamily="2" charset="-122"/>
              </a:rPr>
              <a:t>   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336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1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降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xiáng</a:t>
            </a:r>
            <a:endParaRPr lang="zh-CN" altLang="zh-CN" sz="32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  <a:p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申命记 33:29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以色列啊，你是有福的！谁像你这蒙耶和华所拯救的百姓呢？他是你的盾牌，帮助你，是你威荣的刀剑。你的仇敌必投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降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你；你必踏在他们的高处。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历代志上 12:19  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大卫从前与非利士人同去，要与扫罗争战，有些玛拿西人来投奔大卫，他们却没有帮助非利士人；因为非利士人的首领商议，打发他们回去，说：“恐怕大卫拿我们的首级，归</a:t>
            </a:r>
            <a:r>
              <a:rPr 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降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他的主人扫罗。”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5650478" y="5012266"/>
            <a:ext cx="4145397" cy="4279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SimSun" pitchFamily="2" charset="-122"/>
              </a:rPr>
              <a:t>   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29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1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615950" y="2509183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没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385" y="1756410"/>
            <a:ext cx="229044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731762" y="2547927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没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31635" y="1802765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mò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51430" y="1725930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méi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1"/>
      <p:bldP spid="11" grpId="0"/>
      <p:bldP spid="11" grpId="1"/>
      <p:bldP spid="13" grpId="0"/>
      <p:bldP spid="13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SimSun" pitchFamily="2" charset="-122"/>
                <a:cs typeface="SimSun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63955" y="2420620"/>
            <a:ext cx="5360035" cy="36506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1.无；没有：屋里～人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2.副词。未；未曾：～红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86685" y="1102360"/>
            <a:ext cx="23145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36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没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méi</a:t>
            </a:r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384519" y="1102507"/>
            <a:ext cx="1275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6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没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mò</a:t>
            </a:r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523990" y="1917700"/>
            <a:ext cx="5915660" cy="41535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1.沉下去：沉～。淹～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2.漫过；高过：水深～顶。积雪～膝。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3.隐藏：出～无常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4.把财物充公：～收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5.完了；终结：～世（终身）。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6.同“殁”：病～。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6523253" y="191770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没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méi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2:20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那人便给一切牲畜和空中飞鸟、野地走兽都起了名；只是那人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没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有遇见配偶帮助他。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马太福音 1:25 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只是</a:t>
            </a:r>
            <a:r>
              <a:rPr 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没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有和她同房，等她生了儿子（有古卷：等她生了头胎的儿子），就给他起名叫耶稣。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5650478" y="5012266"/>
            <a:ext cx="4145397" cy="4279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SimSun" pitchFamily="2" charset="-122"/>
              </a:rPr>
              <a:t>   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1486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1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1201420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没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mò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7:19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水势在地上极其浩大，天下的高山都淹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没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37:25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他们坐下吃饭，举目观看，见有一伙米甸的以实玛利人从基列来，用骆驼驮着香料、乳香、</a:t>
            </a:r>
            <a:r>
              <a:rPr 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没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药，要带下埃及去。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利未记 19:29 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“不可辱</a:t>
            </a:r>
            <a:r>
              <a:rPr 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没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你的女儿，使她为娼妓，恐怕地上的人专向淫乱，地就满了大恶。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5650478" y="5012266"/>
            <a:ext cx="4145397" cy="4279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SimSun" pitchFamily="2" charset="-122"/>
              </a:rPr>
              <a:t>   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72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1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615950" y="2509183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长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385" y="1756410"/>
            <a:ext cx="229044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731762" y="2547927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长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31635" y="1802765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zhǎng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669540" y="1764030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 cháng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1"/>
      <p:bldP spid="11" grpId="0"/>
      <p:bldP spid="11" grpId="1"/>
      <p:bldP spid="13" grpId="0"/>
      <p:bldP spid="13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SimSun" pitchFamily="2" charset="-122"/>
                <a:cs typeface="SimSun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3955" y="1820545"/>
            <a:ext cx="10773410" cy="32169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1.两点之间的距离大（跟“短”相对）。a）指空间：这条路很～。～～的柳条垂到地面。b）指时间：～寿。夏季昼～夜短。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2.长度：南京长江大桥气势雄伟，铁路桥全～6772米。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3.长处：特～。取～补短。一技之～。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4.（对某事）做得特别好：他～于写作。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5.（旧读zhàng）多余；剩余：～物。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6.姓。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66970" y="1040130"/>
            <a:ext cx="27692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36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长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cháng</a:t>
            </a:r>
            <a:endParaRPr altLang="zh-CN" sz="36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SimSun" pitchFamily="2" charset="-122"/>
                <a:cs typeface="SimSun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3955" y="1820545"/>
            <a:ext cx="10773410" cy="32169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1.领导人：部～。校～。乡～。首～。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2.生：～锈。山上～满了青翠的树木。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3.生长；成长：杨树～得快。这孩子～得真胖。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4.增进；增加：～见识。～力气。吃一堑，～一智。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66970" y="1040130"/>
            <a:ext cx="27692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36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长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 zhǎng</a:t>
            </a:r>
            <a:endParaRPr altLang="zh-CN" sz="36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cháng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6:15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方舟的造法乃是这样：要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三百肘，宽五十肘，高三十肘。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申命记 4:26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我今日呼天唤地向你们作见证，你们必在过约旦河得为业的地上速速灭尽！你们不能在那地上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久，必尽行除灭。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撒母耳记上28:14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扫罗说：“他是怎样的形状？”妇人说：“有一个老人上来，身穿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衣。”扫罗知道是撒母耳，就屈身，脸伏于地下拜。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5650478" y="5012266"/>
            <a:ext cx="4145397" cy="4279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SimSun" pitchFamily="2" charset="-122"/>
              </a:rPr>
              <a:t>   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248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1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91155" y="2567305"/>
            <a:ext cx="7292975" cy="13220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马太福音</a:t>
            </a:r>
            <a:r>
              <a:rPr lang="en-US" altLang="zh-C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zhǎng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马太福音 2:4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他就召齐了祭司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和民间的文士，问他们说：“基督当生在何处？”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2:9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耶和华　神使各样的树从地里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出来，可以悦人的眼目，其上的果子好作食物。园子当中又有生命树和分别善恶的树。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17:20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至于以实玛利，我也应允你：我必赐福给他，使他昌盛，极其繁多。他必生十二个族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；我也要使他成为大国。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5650478" y="5012266"/>
            <a:ext cx="4145397" cy="4279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SimSun" pitchFamily="2" charset="-122"/>
              </a:rPr>
              <a:t>   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943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1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615950" y="2509183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当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385" y="1756410"/>
            <a:ext cx="229044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731762" y="2547927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当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31635" y="1802765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dàng 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669540" y="1764030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 dāng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1"/>
      <p:bldP spid="11" grpId="0"/>
      <p:bldP spid="11" grpId="1"/>
      <p:bldP spid="13" grpId="0"/>
      <p:bldP spid="13" grpId="1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SimSun" pitchFamily="2" charset="-122"/>
                <a:cs typeface="SimSun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63955" y="1917700"/>
            <a:ext cx="5360035" cy="36506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1.担任：他～组长。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2.承担：敢作敢～。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3.主持：～家。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4.相称：旗鼓相～（比喻实力相等）。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5.应该：理～如此。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2395" y="1102360"/>
            <a:ext cx="23145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36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当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dāng</a:t>
            </a:r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405474" y="1102507"/>
            <a:ext cx="1783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6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当</a:t>
            </a:r>
            <a:r>
              <a:rPr altLang="zh-CN" sz="36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 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dàng</a:t>
            </a:r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523990" y="1917700"/>
            <a:ext cx="5915660" cy="41535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1.合适：处理得～。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3.以为：我～你走了。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4.当作：别把我～客人看待。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5.指事情发生的（时间）：～年。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6.向当铺抵押实物借钱：把金表拿去～了。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7.抵押在当铺里的实物：赎～。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6523253" y="191770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</a:t>
            </a:r>
            <a:r>
              <a:rPr lang="zh-CN" sz="32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当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dāng</a:t>
            </a:r>
            <a:endParaRPr altLang="zh-CN" sz="32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马太福音 2:4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他就召齐了祭司长和民间的文士，问他们说：“基督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生在何处？”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17:23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正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那日，亚伯拉罕遵着　神的命，给他的儿子以实玛利和家里的一切男子，无论是在家里生的，是用银子买的，都行了割礼。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马太福音 3:2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“天国近了，你们应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悔改！”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5650478" y="5012266"/>
            <a:ext cx="4145397" cy="4279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SimSun" pitchFamily="2" charset="-122"/>
              </a:rPr>
              <a:t>   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1648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1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</a:t>
            </a:r>
            <a:r>
              <a:rPr lang="zh-CN" sz="32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当</a:t>
            </a:r>
            <a:r>
              <a:rPr altLang="zh-CN" sz="32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 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dàng</a:t>
            </a:r>
            <a:endParaRPr altLang="zh-CN" sz="32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马太福音 27:65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彼拉多说：“你们有看守的兵，去吧！尽你们所能的把守妥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。”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申命记 24:6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“不可拿人的全盘磨石或是上磨石作当头，因为这是拿人的命作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当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头。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5650478" y="5012266"/>
            <a:ext cx="4145397" cy="4279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SimSun" pitchFamily="2" charset="-122"/>
              </a:rPr>
              <a:t>   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28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1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615950" y="2509183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答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385" y="1756410"/>
            <a:ext cx="229044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731762" y="2547927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答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31635" y="1802765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dā  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669540" y="1764030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 dá 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1"/>
      <p:bldP spid="11" grpId="0"/>
      <p:bldP spid="11" grpId="1"/>
      <p:bldP spid="13" grpId="0"/>
      <p:bldP spid="13" grpId="1"/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SimSun" pitchFamily="2" charset="-122"/>
                <a:cs typeface="SimSun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63955" y="1917700"/>
            <a:ext cx="5360035" cy="36506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1.回答：对～。一问一～。～非所问。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2.受了别人的好处，还报别人：～谢。报～。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3.姓。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2395" y="1102360"/>
            <a:ext cx="23145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答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dá</a:t>
            </a:r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405474" y="1102507"/>
            <a:ext cx="1275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答</a:t>
            </a:r>
            <a:r>
              <a:rPr altLang="zh-CN" sz="36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 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dā</a:t>
            </a:r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523990" y="1917700"/>
            <a:ext cx="4717415" cy="41535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义同“答”（dá），专用于“答应、答理”等词。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6523253" y="191770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</a:t>
            </a:r>
            <a:r>
              <a:rPr lang="zh-CN" sz="32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答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dá</a:t>
            </a:r>
            <a:endParaRPr altLang="zh-CN" sz="32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马太福音 2:5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他们回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答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说：“在犹太的伯利恒。因为有先知记着，说：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申命记 32:6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愚昧无知的民哪，你们这样报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答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耶和华吗？他岂不是你的父、将你买来的吗？他是制造你、建立你的。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撒母耳记下 22:21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耶和华按着我的公义报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答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我，按着我手中的清洁赏赐我。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5650478" y="5012266"/>
            <a:ext cx="4145397" cy="4279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SimSun" pitchFamily="2" charset="-122"/>
              </a:rPr>
              <a:t>   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478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1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</a:t>
            </a:r>
            <a:r>
              <a:rPr lang="zh-CN" sz="32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答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dā</a:t>
            </a:r>
            <a:endParaRPr altLang="zh-CN" sz="32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申命记 27:15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“‘有人制造耶和华所憎恶的偶像，或雕刻，或铸造，就是工匠手所做的，在暗中设立，那人必受咒诅！’百姓都要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答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应说：‘阿们！’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约伯记 35:12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他们在那里，因恶人的骄傲呼求，却无人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答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应。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5650478" y="5012266"/>
            <a:ext cx="4145397" cy="4279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SimSun" pitchFamily="2" charset="-122"/>
              </a:rPr>
              <a:t>   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1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615950" y="2509183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为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385" y="1756410"/>
            <a:ext cx="229044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731762" y="2547927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为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17690" y="1802765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wèi   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669540" y="1764030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 wéi 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1"/>
      <p:bldP spid="11" grpId="0"/>
      <p:bldP spid="11" grpId="1"/>
      <p:bldP spid="13" grpId="0"/>
      <p:bldP spid="13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4"/>
          <p:cNvSpPr txBox="1"/>
          <p:nvPr/>
        </p:nvSpPr>
        <p:spPr>
          <a:xfrm>
            <a:off x="5030445" y="920547"/>
            <a:ext cx="262342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k Free" panose="03080402000500000000" pitchFamily="2" charset="0"/>
                <a:ea typeface="方正仿宋简体" pitchFamily="2" charset="-122"/>
                <a:cs typeface="+mn-cs"/>
              </a:rPr>
              <a:t>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k Free" panose="03080402000500000000" pitchFamily="2" charset="0"/>
              <a:ea typeface="方正仿宋简体" pitchFamily="2" charset="-122"/>
              <a:cs typeface="+mn-cs"/>
            </a:endParaRPr>
          </a:p>
        </p:txBody>
      </p:sp>
      <p:sp>
        <p:nvSpPr>
          <p:cNvPr id="35" name="文本框 4"/>
          <p:cNvSpPr txBox="1"/>
          <p:nvPr>
            <p:custDataLst>
              <p:tags r:id="rId1"/>
            </p:custDataLst>
          </p:nvPr>
        </p:nvSpPr>
        <p:spPr>
          <a:xfrm>
            <a:off x="2435860" y="2275205"/>
            <a:ext cx="7033260" cy="95313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撒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降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没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倒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称    </a:t>
            </a:r>
            <a:r>
              <a:rPr lang="zh-CN" alt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度</a:t>
            </a:r>
            <a:r>
              <a:rPr lang="en-US"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endParaRPr lang="en-US"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4"/>
          <p:cNvSpPr txBox="1"/>
          <p:nvPr>
            <p:custDataLst>
              <p:tags r:id="rId2"/>
            </p:custDataLst>
          </p:nvPr>
        </p:nvSpPr>
        <p:spPr>
          <a:xfrm>
            <a:off x="3519170" y="1149985"/>
            <a:ext cx="433260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《</a:t>
            </a:r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马太福音》多音字</a:t>
            </a:r>
            <a:endParaRPr lang="zh-CN" altLang="zh-CN" sz="3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51919" y="5321673"/>
            <a:ext cx="26233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共计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个字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SimSun" pitchFamily="2" charset="-122"/>
                <a:cs typeface="SimSun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63955" y="1917700"/>
            <a:ext cx="5360035" cy="36506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1.做：有～。事在人～。敢作敢～。大有可～。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2.充当：选他～代表。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3.变成；成：一分～二。化～乌有。变沙漠～良田。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4.是：十寸～一尺。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2395" y="1137285"/>
            <a:ext cx="23145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为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wéi</a:t>
            </a:r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405474" y="1102507"/>
            <a:ext cx="14528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6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为</a:t>
            </a:r>
            <a:r>
              <a:rPr lang="en-US"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 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wèi</a:t>
            </a:r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451600" y="1774190"/>
            <a:ext cx="4966970" cy="4257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1.帮助；卫护：～吕氏者右袒，～刘氏者左袒。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2.表示行为的对象；替：～你庆幸。～人民服务。～这本书写一篇序。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3.表示原因、目的：大家都～这件事高兴。～建设伟大祖国而奋斗。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4.对；向：不足～外人道。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6523253" y="191770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</a:t>
            </a:r>
            <a:r>
              <a:rPr lang="zh-CN" sz="32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为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wéi</a:t>
            </a:r>
            <a:endParaRPr altLang="zh-CN" sz="32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2:10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有河从伊甸流出来，滋润那园子，从那里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为四道：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　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2:3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神赐福给第七日，定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</a:t>
            </a: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alt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wéi</a:t>
            </a:r>
            <a:r>
              <a:rPr 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）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圣日；因为</a:t>
            </a: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alt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wèi</a:t>
            </a:r>
            <a:r>
              <a:rPr 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）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在这日，　神歇了他一切创造的工，就安息了。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马太福音 1:16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雅各生约瑟，就是马利亚的丈夫。那称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基督的耶稣是从马利亚生的。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</a:t>
            </a:r>
            <a:r>
              <a:rPr lang="zh-CN" sz="32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为</a:t>
            </a:r>
            <a:r>
              <a:rPr lang="en-US" altLang="zh-CN" sz="32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 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wèi</a:t>
            </a:r>
            <a:endParaRPr altLang="zh-CN" sz="32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2:5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野地还没有草木，田间的菜蔬还没有长起来；因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耶和华　神还没有降雨在地上，也没有人耕地，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12:3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你祝福的，我必赐福与他；那咒诅你的，我必咒诅他。地上的万族都要因你得福。”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615950" y="2509183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中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385" y="1756410"/>
            <a:ext cx="229044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731762" y="2547927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中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92570" y="1802765"/>
            <a:ext cx="317881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zhòng    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98345" y="1764030"/>
            <a:ext cx="348869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 zhōng 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1"/>
      <p:bldP spid="11" grpId="0"/>
      <p:bldP spid="11" grpId="1"/>
      <p:bldP spid="13" grpId="0"/>
      <p:bldP spid="13" grpId="1"/>
      <p:bldP spid="8" grpId="0"/>
      <p:bldP spid="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SimSun" pitchFamily="2" charset="-122"/>
                <a:cs typeface="SimSun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922020" y="1814195"/>
            <a:ext cx="11414760" cy="24733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1.方位词。跟四周的距离相等；中心：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2.指中国：～文。古今～外。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3.方位词。范围内；内部：家～。水～。山～。心～。队伍～。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4.位置在两端之间的：～指。～锋。～年。～秋。～途。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5.等级在两端之间的：～农。～学。～型。～等。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6.不偏不倚：～庸。适～。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75200" y="971550"/>
            <a:ext cx="23145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中</a:t>
            </a:r>
            <a:r>
              <a:rPr lang="en-US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   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zhōng</a:t>
            </a:r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SimSun" pitchFamily="2" charset="-122"/>
                <a:cs typeface="SimSun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777240" y="2336800"/>
            <a:ext cx="11414760" cy="24733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1.正对上；恰好合上：～选。猜～了。三枪都打～了目标。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2.受到；遭受：～毒。～暑。胳膊上～了一枪。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75200" y="971550"/>
            <a:ext cx="31197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中</a:t>
            </a:r>
            <a:r>
              <a:rPr lang="en-US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  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zhòng</a:t>
            </a:r>
            <a:r>
              <a:rPr altLang="zh-CN" sz="36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  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</a:t>
            </a:r>
            <a:r>
              <a:rPr lang="zh-CN" altLang="zh-CN" sz="3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中</a:t>
            </a:r>
            <a:r>
              <a:rPr lang="en-US" altLang="zh-CN" sz="3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   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zhōng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5:29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给他起名叫挪亚，说：“这个儿子必为我们的操作和手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的劳苦安慰我们；这操作劳苦是因为耶和华咒诅地。”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马太福音 2:6 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犹大地的伯利恒啊，你在犹大诸城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并不是最小的</a:t>
            </a:r>
            <a:r>
              <a:rPr 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因为将来有一位君王要从你那里出来，牧养我以色列民。”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哥林多前书 4:13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被人毁谤，我们就善劝。直到如今，人还把我们看作世界上的污秽，万物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的渣滓。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</a:t>
            </a:r>
            <a:r>
              <a:rPr lang="zh-CN" altLang="zh-CN" sz="3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中</a:t>
            </a:r>
            <a:r>
              <a:rPr lang="en-US" altLang="zh-CN" sz="3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   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zhòng</a:t>
            </a:r>
            <a:endParaRPr altLang="zh-CN" sz="32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4:4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亚伯也将他羊群中</a:t>
            </a:r>
            <a:r>
              <a:rPr 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alt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zhōng</a:t>
            </a:r>
            <a:r>
              <a:rPr 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）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头生的和羊的脂油献上。耶和华看中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（</a:t>
            </a:r>
            <a:r>
              <a:rPr alt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zhòng</a:t>
            </a:r>
            <a:r>
              <a:rPr 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）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了亚伯和他的供物，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哥林多前书 3:19</a:t>
            </a:r>
            <a:r>
              <a:rPr 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因这世界的智慧，在　神看是愚拙。如经上记着说：“主叫有智慧的，</a:t>
            </a:r>
            <a:r>
              <a:rPr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</a:t>
            </a:r>
            <a:r>
              <a:rPr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了自己的诡计”；</a:t>
            </a:r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615950" y="2509183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倒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385" y="1756410"/>
            <a:ext cx="229044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731762" y="2547927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倒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92570" y="1802765"/>
            <a:ext cx="317881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dào    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98345" y="1764030"/>
            <a:ext cx="348869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dǎo 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1"/>
      <p:bldP spid="11" grpId="0"/>
      <p:bldP spid="11" grpId="1"/>
      <p:bldP spid="13" grpId="0"/>
      <p:bldP spid="13" grpId="1"/>
      <p:bldP spid="8" grpId="0"/>
      <p:bldP spid="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SimSun" pitchFamily="2" charset="-122"/>
                <a:cs typeface="SimSun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63955" y="1917700"/>
            <a:ext cx="5360035" cy="36506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1.竖立的东西躺下来：摔～。墙～了。～塌。～台。打～。卧～。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2.对调，转移，更换，改换：～手。～换。～车。～卖。～仓。～戈。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2395" y="1137285"/>
            <a:ext cx="23145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倒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dǎo</a:t>
            </a:r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405474" y="1102507"/>
            <a:ext cx="1402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6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倒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dào</a:t>
            </a:r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451600" y="1774190"/>
            <a:ext cx="4966970" cy="4257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1.位置上下前后翻转：～立。～挂。～影。～置。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2.把容器反转或倾斜使里面的东西出来：～水。～茶。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3.反过来，相反地：～行逆施。反攻～算。～贴。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4.向后，往后退：～退。～车。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5.却：东西～不坏，就是旧了点。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6523253" y="191770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1950698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572753" y="1855769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撒</a:t>
            </a:r>
            <a:endParaRPr lang="zh-CN" altLang="zh-CN" sz="166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753" y="1587837"/>
            <a:ext cx="229044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1989442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647815" y="1817474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撒</a:t>
            </a:r>
            <a:endParaRPr lang="zh-CN" altLang="zh-CN" sz="166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47815" y="1120775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sǎ</a:t>
            </a:r>
            <a:endParaRPr altLang="zh-CN" sz="4800" dirty="0">
              <a:solidFill>
                <a:schemeClr val="tx1"/>
              </a:solidFill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2785745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597785" y="1115695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sā</a:t>
            </a:r>
            <a:endParaRPr altLang="zh-CN" sz="4800" dirty="0">
              <a:solidFill>
                <a:schemeClr val="tx1"/>
              </a:solidFill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249170" y="5045075"/>
            <a:ext cx="8641715" cy="3740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238125" algn="ctr"/>
            <a:r>
              <a:rPr lang="zh-CN" sz="24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撒拉</a:t>
            </a:r>
            <a:r>
              <a:rPr lang="en-US" sz="24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24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【一声】</a:t>
            </a:r>
            <a:r>
              <a:rPr lang="en-US" altLang="zh-CN" sz="24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sz="24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以撒</a:t>
            </a:r>
            <a:r>
              <a:rPr lang="en-US" sz="24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sz="24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【一声】</a:t>
            </a:r>
            <a:endParaRPr lang="zh-CN" sz="24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38125" algn="ctr"/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所有人名都念一声，我国古代有一个撒拉族。撒贝宁念三声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11" grpId="0"/>
      <p:bldP spid="11" grpId="1"/>
      <p:bldP spid="13" grpId="1"/>
      <p:bldP spid="13" grpId="2"/>
      <p:bldP spid="8" grpId="1"/>
      <p:bldP spid="8" grpId="2"/>
      <p:bldP spid="100" grpId="1"/>
      <p:bldP spid="100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</a:t>
            </a:r>
            <a:r>
              <a:rPr lang="zh-CN" altLang="zh-CN" sz="3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倒</a:t>
            </a:r>
            <a:r>
              <a:rPr lang="en-US" altLang="zh-CN" sz="3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   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dǎo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出埃及记 23:8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不可受贿赂；因为贿赂能叫明眼人变瞎了，又能颠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倒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义人的话。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利未记 11:3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凡蹄分两瓣、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倒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嚼的走兽，你们都可以吃。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利未记 26:8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你们五个人要追赶一百人，一百人要追赶一万人；仇敌必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倒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在你们刀下。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</a:t>
            </a:r>
            <a:r>
              <a:rPr lang="zh-CN" altLang="zh-CN" sz="3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倒</a:t>
            </a:r>
            <a:r>
              <a:rPr lang="en-US" altLang="zh-CN" sz="3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   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dào</a:t>
            </a:r>
            <a:endParaRPr lang="zh-CN" altLang="zh-CN" sz="32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  <a:p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9:23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于是闪和雅弗拿件衣服搭在肩上，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倒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退着进去，给他父亲盖上；他们背着脸就看不见父亲的赤身。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24:20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她就急忙把瓶里的水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倒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在槽里，又跑到井旁打水，就为所有的骆驼打上水来。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42:35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后来他们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倒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口袋，不料，各人的银包都在口袋里；他们和父亲看见银包就都害怕。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615950" y="2509183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称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385" y="1756410"/>
            <a:ext cx="229044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731762" y="2547927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称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92570" y="1802765"/>
            <a:ext cx="317881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chèn    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98345" y="1764030"/>
            <a:ext cx="348869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chēng 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1"/>
      <p:bldP spid="11" grpId="0"/>
      <p:bldP spid="11" grpId="1"/>
      <p:bldP spid="13" grpId="0"/>
      <p:bldP spid="13" grpId="1"/>
      <p:bldP spid="8" grpId="0"/>
      <p:bldP spid="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SimSun" pitchFamily="2" charset="-122"/>
                <a:cs typeface="SimSun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63955" y="1917700"/>
            <a:ext cx="5360035" cy="36506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1、叫；叫作：自称、他足智多谋，人称智多星。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2、名称：简称、俗称。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3、说：称快、称便、连声称好。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4、赞扬：称叹、称赏、称许。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2395" y="1102360"/>
            <a:ext cx="23145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称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chēng</a:t>
            </a:r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405474" y="1102507"/>
            <a:ext cx="16306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6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称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chèn</a:t>
            </a:r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523990" y="2600960"/>
            <a:ext cx="4966970" cy="42570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适合；相当：～体。～心。</a:t>
            </a:r>
            <a:endParaRPr sz="24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6523253" y="191770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1201420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称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altLang="zh-CN" sz="24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 </a:t>
            </a:r>
            <a:r>
              <a:rPr alt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chēng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1:5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神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光为“昼”，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暗为“夜”。有晚上，有早晨，这是头一日。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24:27 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说：“耶和华－我主人亚伯拉罕的　神是应当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颂的，因他不断地以慈爱诚实待我主人。至于我，耶和华在路上引领我，直走到我主人的兄弟家里。”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申命记 3:14 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玛拿西的子孙睚珥占了亚珥歌伯全境，直到基述人和玛迦人的交界，就按自己的名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这巴珊地为哈倭特·睚珥，直到今日。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998855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称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alt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chèn</a:t>
            </a:r>
            <a:r>
              <a:rPr altLang="zh-CN" sz="24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  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路加福音 5:36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耶稣又设一个比喻，对他们说：“没有人把新衣服撕下一块来补在旧衣服上；若是这样，就把新的撕破了，并且所撕下来的那块新的和旧的也不相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出埃及记 15:9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仇敌说：我要追赶，我要追上；我要分掳物，我要在他们身上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我的心愿。我要拔出刀来，亲手杀灭他们。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诗篇 48:10  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神啊，你受的赞美正与你的名相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，直到地极！你的右手满了公义。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615950" y="2509183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度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385" y="1756410"/>
            <a:ext cx="229044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731762" y="2547927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度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92570" y="1802765"/>
            <a:ext cx="317881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duó    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98345" y="1764030"/>
            <a:ext cx="348869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 dù  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1"/>
      <p:bldP spid="11" grpId="0"/>
      <p:bldP spid="11" grpId="1"/>
      <p:bldP spid="13" grpId="0"/>
      <p:bldP spid="13" grpId="1"/>
      <p:bldP spid="8" grpId="0"/>
      <p:bldP spid="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SimSun" pitchFamily="2" charset="-122"/>
                <a:cs typeface="SimSun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63955" y="1917700"/>
            <a:ext cx="9988550" cy="34239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1.计量长短的标准和器具</a:t>
            </a:r>
            <a:r>
              <a:rPr 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</a:t>
            </a: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2.法则：准则。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3.量词</a:t>
            </a:r>
            <a:r>
              <a:rPr 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 </a:t>
            </a: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4.限度：限额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5.所打算或计较的</a:t>
            </a:r>
            <a:r>
              <a:rPr 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</a:t>
            </a: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6.一定范围的时间或空间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7.程度。</a:t>
            </a:r>
            <a:r>
              <a:rPr lang="en-US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</a:t>
            </a: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8.跨过：越过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9.经过：经历。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01260" y="984250"/>
            <a:ext cx="2314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度</a:t>
            </a:r>
            <a:r>
              <a:rPr lang="en-US" altLang="zh-CN" sz="36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 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dù</a:t>
            </a:r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SimSun" pitchFamily="2" charset="-122"/>
                <a:cs typeface="SimSun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949450" y="2398395"/>
            <a:ext cx="9988550" cy="34239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推测；估计</a:t>
            </a:r>
            <a:endParaRPr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01260" y="984250"/>
            <a:ext cx="2314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度</a:t>
            </a:r>
            <a:r>
              <a:rPr lang="en-US" altLang="zh-CN" sz="36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 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duó</a:t>
            </a:r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69365" y="1201420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度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altLang="zh-CN" sz="24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 </a:t>
            </a:r>
            <a:r>
              <a:rPr alt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dù</a:t>
            </a:r>
            <a:endParaRPr lang="zh-CN" altLang="zh-CN" sz="24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26:5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都因亚伯拉罕听从我的话，遵守我的吩咐和我的命令、律例、法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度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。”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27:40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你必倚靠刀剑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度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日，又必侍奉你的兄弟；到你强盛的时候，必从你颈项上挣开他的轭。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申命记 3:11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利乏音人所剩下的只有巴珊王噩。他的床是铁的，长九肘，宽四肘，都是以人肘为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度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。现今岂不是在亚扪人的拉巴吗？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SimSun" pitchFamily="2" charset="-122"/>
                <a:cs typeface="SimSun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63955" y="2420620"/>
            <a:ext cx="5360035" cy="36506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1.放开；张开：～手。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2.尽量使出来或施展出来（贬义）：～赖。～酒疯。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21025" y="1102360"/>
            <a:ext cx="1612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撒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sā</a:t>
            </a:r>
            <a:endParaRPr lang="zh-CN" altLang="en-US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384519" y="1102507"/>
            <a:ext cx="1122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撒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sǎ</a:t>
            </a:r>
            <a:endParaRPr lang="zh-CN" altLang="en-US" sz="36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523990" y="2232660"/>
            <a:ext cx="5179060" cy="34385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1.把颗粒状的东西分散着扔出去；散布（东西）：～种。</a:t>
            </a:r>
            <a:endParaRPr sz="28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2.散落；洒：把碗端平，别～了汤。</a:t>
            </a:r>
            <a:endParaRPr sz="28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3.姓。</a:t>
            </a:r>
            <a:r>
              <a:rPr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imSun" pitchFamily="2" charset="-122"/>
              <a:ea typeface="SimSun" pitchFamily="2" charset="-122"/>
              <a:cs typeface="SimSun" pitchFamily="2" charset="-122"/>
            </a:endParaRPr>
          </a:p>
          <a:p>
            <a:pPr indent="254000">
              <a:lnSpc>
                <a:spcPts val="2400"/>
              </a:lnSpc>
            </a:pP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imSun" pitchFamily="2" charset="-122"/>
              <a:ea typeface="SimSun" pitchFamily="2" charset="-122"/>
              <a:cs typeface="SimSun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6523253" y="191770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14145" y="1201420"/>
            <a:ext cx="9653270" cy="4455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度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altLang="zh-CN" sz="2400" dirty="0"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 </a:t>
            </a:r>
            <a:r>
              <a:rPr altLang="zh-CN" sz="24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duó</a:t>
            </a:r>
            <a:endParaRPr lang="zh-CN" altLang="zh-CN" sz="24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  <a:p>
            <a:endParaRPr lang="zh-CN" altLang="zh-CN" sz="24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约伯记 31:6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我若被公道的天平称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度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，使　神可以知道我的纯正；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3242999" y="998602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/>
        </p:nvSpPr>
        <p:spPr>
          <a:xfrm>
            <a:off x="2875025" y="2767280"/>
            <a:ext cx="6266690" cy="1445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谢谢大家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kumimoji="0" lang="en-US" altLang="zh-CN" sz="8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277678" y="921182"/>
            <a:ext cx="2163078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zh-CN" sz="36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撒</a:t>
            </a:r>
            <a:r>
              <a:rPr lang="en-US" altLang="zh-CN" sz="36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 </a:t>
            </a:r>
            <a:r>
              <a:rPr lang="en-US" altLang="zh-CN" sz="32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sā</a:t>
            </a:r>
            <a:endParaRPr lang="zh-CN" altLang="zh-CN" sz="36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40510" y="1691640"/>
            <a:ext cx="9378315" cy="46583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ct val="150000"/>
              </a:lnSpc>
            </a:pP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路得记 4:21</a:t>
            </a:r>
            <a:r>
              <a:rPr lang="en-US"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8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</a:t>
            </a: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门生波阿斯；波阿斯生俄备得；</a:t>
            </a:r>
            <a:endParaRPr sz="280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创世记 4:18 </a:t>
            </a:r>
            <a:r>
              <a:rPr lang="en-US"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以诺生以拿；以拿生米户雅利；米户雅利生玛土</a:t>
            </a:r>
            <a:r>
              <a:rPr sz="28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</a:t>
            </a: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利；玛土</a:t>
            </a:r>
            <a:r>
              <a:rPr sz="28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</a:t>
            </a: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利生拉麦。</a:t>
            </a:r>
            <a:endParaRPr sz="280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马太福音 1:2</a:t>
            </a:r>
            <a:r>
              <a:rPr lang="en-US"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亚伯拉罕生以</a:t>
            </a:r>
            <a:r>
              <a:rPr sz="28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</a:t>
            </a: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；以</a:t>
            </a:r>
            <a:r>
              <a:rPr sz="28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</a:t>
            </a: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生雅各；雅各生犹大和他的弟兄；</a:t>
            </a:r>
            <a:endParaRPr sz="280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endParaRPr sz="280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50478" y="5012266"/>
            <a:ext cx="4145397" cy="4279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SimSun" pitchFamily="2" charset="-122"/>
              </a:rPr>
              <a:t>   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2019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1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t="19377" r="26887" b="15785"/>
          <a:stretch>
            <a:fillRect/>
          </a:stretch>
        </p:blipFill>
        <p:spPr>
          <a:xfrm>
            <a:off x="4550375" y="1003676"/>
            <a:ext cx="480071" cy="480071"/>
          </a:xfrm>
          <a:custGeom>
            <a:avLst/>
            <a:gdLst>
              <a:gd name="connsiteX0" fmla="*/ 857937 w 1715874"/>
              <a:gd name="connsiteY0" fmla="*/ 0 h 1715874"/>
              <a:gd name="connsiteX1" fmla="*/ 1715874 w 1715874"/>
              <a:gd name="connsiteY1" fmla="*/ 857937 h 1715874"/>
              <a:gd name="connsiteX2" fmla="*/ 857937 w 1715874"/>
              <a:gd name="connsiteY2" fmla="*/ 1715874 h 1715874"/>
              <a:gd name="connsiteX3" fmla="*/ 0 w 1715874"/>
              <a:gd name="connsiteY3" fmla="*/ 857937 h 1715874"/>
              <a:gd name="connsiteX4" fmla="*/ 857937 w 1715874"/>
              <a:gd name="connsiteY4" fmla="*/ 0 h 171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74" h="1715874">
                <a:moveTo>
                  <a:pt x="857937" y="0"/>
                </a:moveTo>
                <a:cubicBezTo>
                  <a:pt x="1331763" y="0"/>
                  <a:pt x="1715874" y="384111"/>
                  <a:pt x="1715874" y="857937"/>
                </a:cubicBezTo>
                <a:cubicBezTo>
                  <a:pt x="1715874" y="1331763"/>
                  <a:pt x="1331763" y="1715874"/>
                  <a:pt x="857937" y="1715874"/>
                </a:cubicBezTo>
                <a:cubicBezTo>
                  <a:pt x="384111" y="1715874"/>
                  <a:pt x="0" y="1331763"/>
                  <a:pt x="0" y="857937"/>
                </a:cubicBezTo>
                <a:cubicBezTo>
                  <a:pt x="0" y="384111"/>
                  <a:pt x="384111" y="0"/>
                  <a:pt x="857937" y="0"/>
                </a:cubicBezTo>
                <a:close/>
              </a:path>
            </a:pathLst>
          </a:custGeom>
        </p:spPr>
      </p:pic>
      <p:sp>
        <p:nvSpPr>
          <p:cNvPr id="29" name="文本框 4"/>
          <p:cNvSpPr txBox="1"/>
          <p:nvPr/>
        </p:nvSpPr>
        <p:spPr>
          <a:xfrm>
            <a:off x="5277678" y="921182"/>
            <a:ext cx="2163078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zh-CN" sz="36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撒</a:t>
            </a:r>
            <a:r>
              <a:rPr lang="en-US" altLang="zh-CN" sz="36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 </a:t>
            </a:r>
            <a:r>
              <a:rPr lang="en-US" altLang="zh-CN" sz="32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altLang="zh-CN" sz="32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sǎ</a:t>
            </a:r>
            <a:endParaRPr lang="zh-CN" altLang="zh-CN" sz="36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40510" y="1691640"/>
            <a:ext cx="9378315" cy="46583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304800">
              <a:lnSpc>
                <a:spcPct val="150000"/>
              </a:lnSpc>
            </a:pP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利未记 26:16</a:t>
            </a:r>
            <a:r>
              <a:rPr lang="en-US"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我待你们就要这样：我必命定惊惶，叫眼目干瘪、精神消耗的痨病热病辖制你们。你们也要白白地</a:t>
            </a:r>
            <a:r>
              <a:rPr sz="28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</a:t>
            </a: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种，因为仇敌要吃你们所种的。</a:t>
            </a:r>
            <a:endParaRPr sz="280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民数记 24:7</a:t>
            </a:r>
            <a:r>
              <a:rPr lang="en-US"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水要从他的桶里流出；种子要</a:t>
            </a:r>
            <a:r>
              <a:rPr sz="280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撒</a:t>
            </a:r>
            <a:r>
              <a:rPr sz="280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在多水之处。他的王必超过亚甲；他的国必要振兴。</a:t>
            </a:r>
            <a:endParaRPr sz="280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304800">
              <a:lnSpc>
                <a:spcPct val="150000"/>
              </a:lnSpc>
            </a:pPr>
            <a:endParaRPr sz="280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84818" y="5570431"/>
            <a:ext cx="4145397" cy="4279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304800">
              <a:lnSpc>
                <a:spcPts val="2625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itchFamily="2" charset="-122"/>
                <a:cs typeface="SimSun" pitchFamily="2" charset="-122"/>
              </a:rPr>
              <a:t>    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备注：</a:t>
            </a:r>
            <a:r>
              <a:rPr lang="zh-CN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圣经中出现</a:t>
            </a:r>
            <a:r>
              <a:rPr lang="en-US" altLang="zh-CN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70</a:t>
            </a:r>
            <a:r>
              <a:rPr lang="zh-CN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zh-CN" sz="1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39" y="2593953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615950" y="2509183"/>
            <a:ext cx="1931607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</a:rPr>
              <a:t>降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2385" y="1756410"/>
            <a:ext cx="229044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5" y="2632697"/>
            <a:ext cx="2476507" cy="2476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731762" y="2547927"/>
            <a:ext cx="1355388" cy="264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6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SimSun" pitchFamily="2" charset="-122"/>
                <a:sym typeface="+mn-ea"/>
              </a:rPr>
              <a:t>降</a:t>
            </a:r>
            <a:endParaRPr lang="zh-CN" altLang="zh-CN" sz="16600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SimSun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31635" y="1802765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xiáng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箭头: 左右 1"/>
          <p:cNvSpPr/>
          <p:nvPr/>
        </p:nvSpPr>
        <p:spPr>
          <a:xfrm>
            <a:off x="5178464" y="34290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97785" y="1758950"/>
            <a:ext cx="23114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sz="48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</a:rPr>
              <a:t>jiàng</a:t>
            </a:r>
            <a:endParaRPr altLang="zh-CN" sz="4800" dirty="0">
              <a:solidFill>
                <a:schemeClr val="tx1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1"/>
      <p:bldP spid="11" grpId="0"/>
      <p:bldP spid="11" grpId="1"/>
      <p:bldP spid="13" grpId="0"/>
      <p:bldP spid="13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66900" y="2593953"/>
            <a:ext cx="193160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800" dirty="0">
                <a:solidFill>
                  <a:srgbClr val="FF0000"/>
                </a:solidFill>
                <a:effectLst/>
                <a:ea typeface="SimSun" pitchFamily="2" charset="-122"/>
                <a:cs typeface="SimSun" pitchFamily="2" charset="-122"/>
              </a:rPr>
              <a:t> </a:t>
            </a:r>
            <a:endParaRPr lang="zh-CN" altLang="en-US" sz="3070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5057" y="1629126"/>
            <a:ext cx="1612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333333"/>
                </a:solidFill>
                <a:effectLst/>
                <a:latin typeface="Microsoft YaHei" panose="020B0503020204020204" charset="-122"/>
                <a:cs typeface="Times New Roman" panose="02020603050405020304" pitchFamily="18" charset="0"/>
              </a:rPr>
              <a:t>  </a:t>
            </a:r>
            <a:endParaRPr lang="zh-CN" altLang="en-US" sz="4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163955" y="2420620"/>
            <a:ext cx="5360035" cy="36506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1.落下（跟“升”相对）：～落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2.使落下；降低（跟“升”相对）：～价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54000" algn="l">
              <a:lnSpc>
                <a:spcPct val="150000"/>
              </a:lnSpc>
            </a:pPr>
            <a:r>
              <a:rPr altLang="zh-CN" sz="28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3.姓</a:t>
            </a:r>
            <a:endParaRPr altLang="zh-CN" sz="28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7840" y="1102360"/>
            <a:ext cx="23145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36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降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jiàng</a:t>
            </a:r>
            <a:endParaRPr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384519" y="1102507"/>
            <a:ext cx="1732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600" dirty="0">
                <a:solidFill>
                  <a:schemeClr val="tx1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降</a:t>
            </a:r>
            <a:r>
              <a:rPr altLang="zh-CN" sz="3600" dirty="0">
                <a:solidFill>
                  <a:srgbClr val="FF0000"/>
                </a:solidFill>
                <a:effectLst/>
                <a:latin typeface="Arial Regular" panose="020B0604020202020204" charset="0"/>
                <a:ea typeface="SimSun" pitchFamily="2" charset="-122"/>
                <a:cs typeface="Arial Regular" panose="020B0604020202020204" charset="0"/>
                <a:sym typeface="+mn-ea"/>
              </a:rPr>
              <a:t>xiáng</a:t>
            </a:r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  <a:p>
            <a:pPr algn="l"/>
            <a:endParaRPr lang="zh-CN" altLang="zh-CN" sz="3600" dirty="0">
              <a:solidFill>
                <a:srgbClr val="FF0000"/>
              </a:solidFill>
              <a:effectLst/>
              <a:latin typeface="Arial Regular" panose="020B0604020202020204" charset="0"/>
              <a:ea typeface="SimSun" pitchFamily="2" charset="-122"/>
              <a:cs typeface="Arial Regular" panose="020B06040202020202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523990" y="2232660"/>
            <a:ext cx="5179060" cy="34385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254000"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1.投降：诱～。</a:t>
            </a:r>
            <a:endParaRPr sz="28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  <a:p>
            <a:pPr indent="254000"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effectLst/>
                <a:ea typeface="楷体" panose="02010609060101010101" pitchFamily="49" charset="-122"/>
                <a:sym typeface="+mn-ea"/>
              </a:rPr>
              <a:t>2.降伏；使驯服：～龙伏虎。</a:t>
            </a:r>
            <a:endParaRPr sz="2800" dirty="0">
              <a:solidFill>
                <a:schemeClr val="tx1"/>
              </a:solidFill>
              <a:effectLst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>
            <a:off x="6523253" y="1917700"/>
            <a:ext cx="1" cy="343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PP_MARK_KEY" val="f4c41adc-d238-49e2-b771-5317469edcca"/>
  <p:tag name="COMMONDATA" val="eyJjb3VudCI6MzQsImhkaWQiOiI5NmQ4NDEwM2M1MDU5NTgzNjRjZWRlOTcxMTU4M2JkNCIsInVzZXJDb3VudCI6M30="/>
  <p:tag name="commondata" val="eyJjb3VudCI6MzUsImhkaWQiOiI5NmQ4NDEwM2M1MDU5NTgzNjRjZWRlOTcxMTU4M2JkNCIsInVzZXJDb3VudCI6NH0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6141</Words>
  <Application>WPS 演示</Application>
  <PresentationFormat>宽屏</PresentationFormat>
  <Paragraphs>545</Paragraphs>
  <Slides>51</Slides>
  <Notes>18</Notes>
  <HiddenSlides>0</HiddenSlides>
  <MMClips>3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74" baseType="lpstr">
      <vt:lpstr>Arial</vt:lpstr>
      <vt:lpstr>SimSun</vt:lpstr>
      <vt:lpstr>Wingdings</vt:lpstr>
      <vt:lpstr>楷体</vt:lpstr>
      <vt:lpstr>汉仪楷体KW</vt:lpstr>
      <vt:lpstr>Ink Free</vt:lpstr>
      <vt:lpstr>苹方-简</vt:lpstr>
      <vt:lpstr>方正仿宋简体</vt:lpstr>
      <vt:lpstr>Microsoft YaHei</vt:lpstr>
      <vt:lpstr>Times New Roman</vt:lpstr>
      <vt:lpstr>Arial Regular</vt:lpstr>
      <vt:lpstr>汉仪书宋二KW</vt:lpstr>
      <vt:lpstr>Microsoft YaHei</vt:lpstr>
      <vt:lpstr>汉仪旗黑</vt:lpstr>
      <vt:lpstr>SimSun</vt:lpstr>
      <vt:lpstr>Arial Unicode MS</vt:lpstr>
      <vt:lpstr>等线 Light</vt:lpstr>
      <vt:lpstr>汉仪中等线KW</vt:lpstr>
      <vt:lpstr>等线</vt:lpstr>
      <vt:lpstr>方正仿宋_GBK</vt:lpstr>
      <vt:lpstr>Calibri</vt:lpstr>
      <vt:lpstr>Helvetica Neue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上帝之爱</dc:creator>
  <cp:lastModifiedBy>口口</cp:lastModifiedBy>
  <cp:revision>101</cp:revision>
  <dcterms:created xsi:type="dcterms:W3CDTF">2023-12-23T10:34:29Z</dcterms:created>
  <dcterms:modified xsi:type="dcterms:W3CDTF">2023-12-23T10:34:29Z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2052-5.1.1.7676</vt:lpwstr>
  </property>
  <property fmtid="{D5CDD505-2E9C-101B-9397-08002B2CF9AE}" pid="3" name="KSOTemplateUUID">
    <vt:lpwstr>v1.0_mb_zIkOxWWnBxWyfdipcED7sg==</vt:lpwstr>
  </property>
  <property fmtid="{D5CDD505-2E9C-101B-9397-08002B2CF9AE}" pid="4" name="ICV">
    <vt:lpwstr>16919583BFDEA7B9665948652A03635B</vt:lpwstr>
  </property>
</Properties>
</file>