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466" r:id="rId3"/>
    <p:sldId id="676" r:id="rId4"/>
    <p:sldId id="677" r:id="rId5"/>
    <p:sldId id="678" r:id="rId6"/>
    <p:sldId id="679" r:id="rId7"/>
    <p:sldId id="680" r:id="rId8"/>
    <p:sldId id="408" r:id="rId9"/>
    <p:sldId id="409" r:id="rId10"/>
    <p:sldId id="410" r:id="rId11"/>
    <p:sldId id="411" r:id="rId12"/>
    <p:sldId id="419" r:id="rId13"/>
    <p:sldId id="654" r:id="rId14"/>
    <p:sldId id="420" r:id="rId15"/>
    <p:sldId id="421" r:id="rId16"/>
    <p:sldId id="673" r:id="rId17"/>
    <p:sldId id="681" r:id="rId18"/>
    <p:sldId id="675" r:id="rId19"/>
    <p:sldId id="684" r:id="rId20"/>
    <p:sldId id="674" r:id="rId21"/>
    <p:sldId id="682" r:id="rId22"/>
    <p:sldId id="683" r:id="rId23"/>
    <p:sldId id="666" r:id="rId24"/>
    <p:sldId id="667" r:id="rId25"/>
    <p:sldId id="685" r:id="rId26"/>
    <p:sldId id="686" r:id="rId27"/>
    <p:sldId id="687" r:id="rId28"/>
    <p:sldId id="688" r:id="rId29"/>
    <p:sldId id="689" r:id="rId30"/>
    <p:sldId id="690" r:id="rId31"/>
  </p:sldIdLst>
  <p:sldSz cx="12192000" cy="6858000"/>
  <p:notesSz cx="6858000" cy="9144000"/>
  <p:embeddedFontLst>
    <p:embeddedFont>
      <p:font typeface="等线" panose="02010600030101010101" pitchFamily="2" charset="-122"/>
      <p:regular r:id="rId33"/>
      <p:bold r:id="rId34"/>
    </p:embeddedFont>
    <p:embeddedFont>
      <p:font typeface="等线 Light" panose="02010600030101010101" pitchFamily="2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楷体" panose="02010609060101010101" pitchFamily="49" charset="-122"/>
      <p:regular r:id="rId36"/>
    </p:embeddedFont>
    <p:embeddedFont>
      <p:font typeface="宋体" panose="02010600030101010101" pitchFamily="2" charset="-122"/>
      <p:regular r:id="rId37"/>
    </p:embeddedFont>
    <p:embeddedFont>
      <p:font typeface="微软雅黑" panose="020B0503020204020204" pitchFamily="34" charset="-122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BAF2"/>
    <a:srgbClr val="8DDCF8"/>
    <a:srgbClr val="A2C1CF"/>
    <a:srgbClr val="54A4C8"/>
    <a:srgbClr val="2F7595"/>
    <a:srgbClr val="8FC4DB"/>
    <a:srgbClr val="B9DAE9"/>
    <a:srgbClr val="3E99C2"/>
    <a:srgbClr val="23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7" autoAdjust="0"/>
    <p:restoredTop sz="94719" autoAdjust="0"/>
  </p:normalViewPr>
  <p:slideViewPr>
    <p:cSldViewPr snapToGrid="0" showGuides="1">
      <p:cViewPr varScale="1">
        <p:scale>
          <a:sx n="59" d="100"/>
          <a:sy n="59" d="100"/>
        </p:scale>
        <p:origin x="208" y="1040"/>
      </p:cViewPr>
      <p:guideLst>
        <p:guide orient="horz" pos="2160"/>
        <p:guide pos="3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6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67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31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1.piē</a:t>
            </a:r>
          </a:p>
          <a:p>
            <a:r>
              <a:rPr lang="zh-CN" altLang="en-US" dirty="0"/>
              <a:t>（一）丢开，抛弃。</a:t>
            </a:r>
          </a:p>
          <a:p>
            <a:r>
              <a:rPr lang="zh-CN" altLang="en-US" dirty="0"/>
              <a:t>（二）由液体表面舀起。</a:t>
            </a:r>
          </a:p>
          <a:p>
            <a:r>
              <a:rPr lang="zh-CN" altLang="en-US" dirty="0"/>
              <a:t>（1）形声。从手，从敝，敝亦声。“敝”意为“向下弯曲或歪斜”。“手”与“敝”联合起来表示“把手自上而下作轨迹为汉字笔画‘丿’的挥动”。本义：把手自上而下作轨迹为汉字笔画“丿”的挥动。</a:t>
            </a:r>
          </a:p>
          <a:p>
            <a:r>
              <a:rPr lang="zh-CN" altLang="en-US" dirty="0"/>
              <a:t>（2）从液面上轻轻地舀，以去掉泡沫或浮渣。如：撇油；撇沫儿</a:t>
            </a:r>
          </a:p>
          <a:p>
            <a:r>
              <a:rPr lang="zh-CN" altLang="en-US" dirty="0"/>
              <a:t>（3）同“瞥”。眼光掠过；匆匆一看</a:t>
            </a:r>
          </a:p>
          <a:p>
            <a:r>
              <a:rPr lang="zh-CN" altLang="en-US" dirty="0"/>
              <a:t>（4）碰触；击 </a:t>
            </a:r>
          </a:p>
          <a:p>
            <a:r>
              <a:rPr lang="zh-CN" altLang="en-US" dirty="0"/>
              <a:t>2.piě</a:t>
            </a:r>
          </a:p>
          <a:p>
            <a:r>
              <a:rPr lang="zh-CN" altLang="en-US" dirty="0"/>
              <a:t>（1）平着扔出去 。如：撇手榴弹</a:t>
            </a:r>
          </a:p>
          <a:p>
            <a:r>
              <a:rPr lang="zh-CN" altLang="en-US" dirty="0"/>
              <a:t>（2）装；摆出 。</a:t>
            </a:r>
          </a:p>
          <a:p>
            <a:r>
              <a:rPr lang="zh-CN" altLang="en-US" dirty="0"/>
              <a:t>（3）用嘴表示鄙夷、不以为然或激动的一种表情 。如：撇酥儿（方言。咧嘴笑）</a:t>
            </a:r>
          </a:p>
          <a:p>
            <a:r>
              <a:rPr lang="zh-CN" altLang="en-US" dirty="0"/>
              <a:t>（4）汉字的笔画，向左斜下（写法是“丿”）</a:t>
            </a:r>
          </a:p>
        </p:txBody>
      </p:sp>
    </p:spTree>
    <p:extLst>
      <p:ext uri="{BB962C8B-B14F-4D97-AF65-F5344CB8AC3E}">
        <p14:creationId xmlns:p14="http://schemas.microsoft.com/office/powerpoint/2010/main" val="76050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1.piē</a:t>
            </a:r>
          </a:p>
          <a:p>
            <a:r>
              <a:rPr lang="zh-CN" altLang="en-US" dirty="0"/>
              <a:t>（一）丢开，抛弃。</a:t>
            </a:r>
          </a:p>
          <a:p>
            <a:r>
              <a:rPr lang="zh-CN" altLang="en-US" dirty="0"/>
              <a:t>（二）由液体表面舀起。</a:t>
            </a:r>
          </a:p>
          <a:p>
            <a:r>
              <a:rPr lang="zh-CN" altLang="en-US" dirty="0"/>
              <a:t>（1）形声。从手，从敝，敝亦声。“敝”意为“向下弯曲或歪斜”。“手”与“敝”联合起来表示“把手自上而下作轨迹为汉字笔画‘丿’的挥动”。本义：把手自上而下作轨迹为汉字笔画“丿”的挥动。</a:t>
            </a:r>
          </a:p>
          <a:p>
            <a:r>
              <a:rPr lang="zh-CN" altLang="en-US" dirty="0"/>
              <a:t>（2）从液面上轻轻地舀，以去掉泡沫或浮渣。如：撇油；撇沫儿</a:t>
            </a:r>
          </a:p>
          <a:p>
            <a:r>
              <a:rPr lang="zh-CN" altLang="en-US" dirty="0"/>
              <a:t>（3）同“瞥”。眼光掠过；匆匆一看</a:t>
            </a:r>
          </a:p>
          <a:p>
            <a:r>
              <a:rPr lang="zh-CN" altLang="en-US" dirty="0"/>
              <a:t>（4）碰触；击 </a:t>
            </a:r>
          </a:p>
          <a:p>
            <a:r>
              <a:rPr lang="zh-CN" altLang="en-US" dirty="0"/>
              <a:t>2.piě</a:t>
            </a:r>
          </a:p>
          <a:p>
            <a:r>
              <a:rPr lang="zh-CN" altLang="en-US" dirty="0"/>
              <a:t>（1）平着扔出去 。如：撇手榴弹</a:t>
            </a:r>
          </a:p>
          <a:p>
            <a:r>
              <a:rPr lang="zh-CN" altLang="en-US" dirty="0"/>
              <a:t>（2）装；摆出 。</a:t>
            </a:r>
          </a:p>
          <a:p>
            <a:r>
              <a:rPr lang="zh-CN" altLang="en-US" dirty="0"/>
              <a:t>（3）用嘴表示鄙夷、不以为然或激动的一种表情 。如：撇酥儿（方言。咧嘴笑）</a:t>
            </a:r>
          </a:p>
          <a:p>
            <a:r>
              <a:rPr lang="zh-CN" altLang="en-US" dirty="0"/>
              <a:t>（4）汉字的笔画，向左斜下（写法是“丿”）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1.piē</a:t>
            </a:r>
          </a:p>
          <a:p>
            <a:r>
              <a:rPr lang="zh-CN" altLang="en-US" dirty="0"/>
              <a:t>（一）丢开，抛弃。</a:t>
            </a:r>
          </a:p>
          <a:p>
            <a:r>
              <a:rPr lang="zh-CN" altLang="en-US" dirty="0"/>
              <a:t>（二）由液体表面舀起。</a:t>
            </a:r>
          </a:p>
          <a:p>
            <a:r>
              <a:rPr lang="zh-CN" altLang="en-US" dirty="0"/>
              <a:t>（1）形声。从手，从敝，敝亦声。“敝”意为“向下弯曲或歪斜”。“手”与“敝”联合起来表示“把手自上而下作轨迹为汉字笔画‘丿’的挥动”。本义：把手自上而下作轨迹为汉字笔画“丿”的挥动。</a:t>
            </a:r>
          </a:p>
          <a:p>
            <a:r>
              <a:rPr lang="zh-CN" altLang="en-US" dirty="0"/>
              <a:t>（2）从液面上轻轻地舀，以去掉泡沫或浮渣。如：撇油；撇沫儿</a:t>
            </a:r>
          </a:p>
          <a:p>
            <a:r>
              <a:rPr lang="zh-CN" altLang="en-US" dirty="0"/>
              <a:t>（3）同“瞥”。眼光掠过；匆匆一看</a:t>
            </a:r>
          </a:p>
          <a:p>
            <a:r>
              <a:rPr lang="zh-CN" altLang="en-US" dirty="0"/>
              <a:t>（4）碰触；击 </a:t>
            </a:r>
          </a:p>
          <a:p>
            <a:r>
              <a:rPr lang="zh-CN" altLang="en-US" dirty="0"/>
              <a:t>2.piě</a:t>
            </a:r>
          </a:p>
          <a:p>
            <a:r>
              <a:rPr lang="zh-CN" altLang="en-US" dirty="0"/>
              <a:t>（1）平着扔出去 。如：撇手榴弹</a:t>
            </a:r>
          </a:p>
          <a:p>
            <a:r>
              <a:rPr lang="zh-CN" altLang="en-US" dirty="0"/>
              <a:t>（2）装；摆出 。</a:t>
            </a:r>
          </a:p>
          <a:p>
            <a:r>
              <a:rPr lang="zh-CN" altLang="en-US" dirty="0"/>
              <a:t>（3）用嘴表示鄙夷、不以为然或激动的一种表情 。如：撇酥儿（方言。咧嘴笑）</a:t>
            </a:r>
          </a:p>
          <a:p>
            <a:r>
              <a:rPr lang="zh-CN" altLang="en-US" dirty="0"/>
              <a:t>（4）汉字的笔画，向左斜下（写法是“丿”）</a:t>
            </a:r>
          </a:p>
        </p:txBody>
      </p:sp>
    </p:spTree>
    <p:extLst>
      <p:ext uri="{BB962C8B-B14F-4D97-AF65-F5344CB8AC3E}">
        <p14:creationId xmlns:p14="http://schemas.microsoft.com/office/powerpoint/2010/main" val="335866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1992D-21C3-4173-8B68-28EFAA22ABC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97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598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1.piē</a:t>
            </a:r>
          </a:p>
          <a:p>
            <a:r>
              <a:rPr lang="zh-CN" altLang="en-US" dirty="0"/>
              <a:t>（一）丢开，抛弃。</a:t>
            </a:r>
          </a:p>
          <a:p>
            <a:r>
              <a:rPr lang="zh-CN" altLang="en-US" dirty="0"/>
              <a:t>（二）由液体表面舀起。</a:t>
            </a:r>
          </a:p>
          <a:p>
            <a:r>
              <a:rPr lang="zh-CN" altLang="en-US" dirty="0"/>
              <a:t>（1）形声。从手，从敝，敝亦声。“敝”意为“向下弯曲或歪斜”。“手”与“敝”联合起来表示“把手自上而下作轨迹为汉字笔画‘丿’的挥动”。本义：把手自上而下作轨迹为汉字笔画“丿”的挥动。</a:t>
            </a:r>
          </a:p>
          <a:p>
            <a:r>
              <a:rPr lang="zh-CN" altLang="en-US" dirty="0"/>
              <a:t>（2）从液面上轻轻地舀，以去掉泡沫或浮渣。如：撇油；撇沫儿</a:t>
            </a:r>
          </a:p>
          <a:p>
            <a:r>
              <a:rPr lang="zh-CN" altLang="en-US" dirty="0"/>
              <a:t>（3）同“瞥”。眼光掠过；匆匆一看</a:t>
            </a:r>
          </a:p>
          <a:p>
            <a:r>
              <a:rPr lang="zh-CN" altLang="en-US" dirty="0"/>
              <a:t>（4）碰触；击 </a:t>
            </a:r>
          </a:p>
          <a:p>
            <a:r>
              <a:rPr lang="zh-CN" altLang="en-US" dirty="0"/>
              <a:t>2.piě</a:t>
            </a:r>
          </a:p>
          <a:p>
            <a:r>
              <a:rPr lang="zh-CN" altLang="en-US" dirty="0"/>
              <a:t>（1）平着扔出去 。如：撇手榴弹</a:t>
            </a:r>
          </a:p>
          <a:p>
            <a:r>
              <a:rPr lang="zh-CN" altLang="en-US" dirty="0"/>
              <a:t>（2）装；摆出 。</a:t>
            </a:r>
          </a:p>
          <a:p>
            <a:r>
              <a:rPr lang="zh-CN" altLang="en-US" dirty="0"/>
              <a:t>（3）用嘴表示鄙夷、不以为然或激动的一种表情 。如：撇酥儿（方言。咧嘴笑）</a:t>
            </a:r>
          </a:p>
          <a:p>
            <a:r>
              <a:rPr lang="zh-CN" altLang="en-US" dirty="0"/>
              <a:t>（4）汉字的笔画，向左斜下（写法是“丿”）</a:t>
            </a:r>
          </a:p>
        </p:txBody>
      </p:sp>
    </p:spTree>
    <p:extLst>
      <p:ext uri="{BB962C8B-B14F-4D97-AF65-F5344CB8AC3E}">
        <p14:creationId xmlns:p14="http://schemas.microsoft.com/office/powerpoint/2010/main" val="40705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3012083" y="2779472"/>
            <a:ext cx="6651205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圣经</a:t>
            </a:r>
            <a:r>
              <a:rPr lang="zh-CN" altLang="en-US" sz="66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中的多音字</a:t>
            </a:r>
            <a:endParaRPr lang="zh-CN" altLang="en-US" sz="6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24371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1149821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6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撇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itchFamily="2" charset="-122"/>
                <a:cs typeface="Arial" panose="020B0604020202020204" pitchFamily="34" charset="0"/>
                <a:sym typeface="+mn-ea"/>
              </a:rPr>
              <a:t>piē</a:t>
            </a:r>
            <a:endParaRPr lang="zh-CN" altLang="zh-CN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1221117" y="1941651"/>
            <a:ext cx="10058400" cy="1113766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 </a:t>
            </a:r>
            <a:r>
              <a:rPr lang="en-US" altLang="zh-CN" sz="2400" dirty="0" err="1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马可福音</a:t>
            </a:r>
            <a:r>
              <a:rPr lang="en-US" altLang="zh-CN" sz="24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 12:19“夫子，摩西为我们写着说：‘人若死了，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撇</a:t>
            </a:r>
            <a:r>
              <a:rPr lang="en-US" altLang="zh-CN" sz="24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(</a:t>
            </a:r>
            <a:r>
              <a:rPr lang="en-US" altLang="zh-CN" sz="2400" dirty="0" err="1">
                <a:effectLst/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  <a:sym typeface="+mn-ea"/>
              </a:rPr>
              <a:t>piē</a:t>
            </a:r>
            <a:r>
              <a:rPr lang="en-US" altLang="zh-CN" sz="24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)</a:t>
            </a:r>
            <a:r>
              <a:rPr lang="en-US" altLang="zh-CN" sz="2400" dirty="0" err="1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下妻子，没有孩子，他兄弟当娶他的妻，为哥哥生子立后</a:t>
            </a:r>
            <a:r>
              <a:rPr lang="en-US" altLang="zh-CN" sz="24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。’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73C3F1-F772-08E1-609A-8422BCFC5A39}"/>
              </a:ext>
            </a:extLst>
          </p:cNvPr>
          <p:cNvSpPr txBox="1"/>
          <p:nvPr/>
        </p:nvSpPr>
        <p:spPr>
          <a:xfrm>
            <a:off x="1448494" y="3429000"/>
            <a:ext cx="9831023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创世记 </a:t>
            </a:r>
            <a:r>
              <a:rPr lang="en-US" altLang="zh-CN" sz="2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21:15</a:t>
            </a:r>
            <a:r>
              <a:rPr lang="zh-CN" altLang="en-US" sz="2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皮袋的水用尽了，夏甲就把孩子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撇</a:t>
            </a:r>
            <a:r>
              <a:rPr lang="en-US" altLang="zh-CN" sz="24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(</a:t>
            </a:r>
            <a:r>
              <a:rPr lang="en-US" altLang="zh-CN" sz="2400" dirty="0" err="1">
                <a:effectLst/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  <a:sym typeface="+mn-ea"/>
              </a:rPr>
              <a:t>piē</a:t>
            </a:r>
            <a:r>
              <a:rPr lang="en-US" altLang="zh-CN" sz="24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zh-CN" altLang="en-US" sz="2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小树底下，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5E35C7-AD1F-BF1C-D985-CA79DC348501}"/>
              </a:ext>
            </a:extLst>
          </p:cNvPr>
          <p:cNvSpPr txBox="1"/>
          <p:nvPr/>
        </p:nvSpPr>
        <p:spPr>
          <a:xfrm>
            <a:off x="1406628" y="4377164"/>
            <a:ext cx="9687377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约书亚记 </a:t>
            </a:r>
            <a:r>
              <a:rPr lang="en-US" altLang="zh-CN" sz="2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22:3</a:t>
            </a:r>
            <a:r>
              <a:rPr lang="zh-CN" altLang="en-US" sz="2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你们这许多日子，总没有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撇</a:t>
            </a:r>
            <a:r>
              <a:rPr lang="en-US" altLang="zh-CN" sz="24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(</a:t>
            </a:r>
            <a:r>
              <a:rPr lang="en-US" altLang="zh-CN" sz="2400" dirty="0" err="1">
                <a:effectLst/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  <a:sym typeface="+mn-ea"/>
              </a:rPr>
              <a:t>piē</a:t>
            </a:r>
            <a:r>
              <a:rPr lang="en-US" altLang="zh-CN" sz="24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离</a:t>
            </a:r>
            <a:r>
              <a:rPr lang="zh-CN" altLang="en-US" sz="24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你们的弟兄，直到今日，并守了耶和华－你们　神所吩咐你们当守的。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24371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045162" y="1149821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6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撇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itchFamily="2" charset="-122"/>
                <a:sym typeface="+mn-ea"/>
              </a:rPr>
              <a:t>piě</a:t>
            </a:r>
            <a:endParaRPr lang="zh-CN" altLang="zh-CN" sz="3600" b="1" dirty="0">
              <a:solidFill>
                <a:srgbClr val="000000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945964" y="2167467"/>
            <a:ext cx="8847931" cy="352660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521185" y="2973606"/>
            <a:ext cx="6443375" cy="1301318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 </a:t>
            </a:r>
            <a:r>
              <a:rPr lang="en-US" altLang="zh-CN" sz="2800" dirty="0" err="1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诗篇</a:t>
            </a:r>
            <a:r>
              <a:rPr lang="en-US" altLang="zh-CN" sz="28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 22:7 </a:t>
            </a:r>
            <a:r>
              <a:rPr lang="en-US" altLang="zh-CN" sz="2800" dirty="0" err="1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凡看见我的都嗤笑我；他们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撇</a:t>
            </a:r>
            <a:r>
              <a:rPr lang="en-US" altLang="zh-CN" sz="28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(</a:t>
            </a:r>
            <a:r>
              <a:rPr lang="en-US" altLang="zh-CN" sz="2800" dirty="0" err="1">
                <a:effectLst/>
                <a:latin typeface="Arial" panose="020B0604020202020204" pitchFamily="34" charset="0"/>
                <a:ea typeface="楷体" pitchFamily="49" charset="-122"/>
                <a:cs typeface="Arial" panose="020B0604020202020204" pitchFamily="34" charset="0"/>
                <a:sym typeface="+mn-ea"/>
              </a:rPr>
              <a:t>piě</a:t>
            </a:r>
            <a:r>
              <a:rPr lang="en-US" altLang="zh-CN" sz="28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)</a:t>
            </a:r>
            <a:r>
              <a:rPr lang="en-US" altLang="zh-CN" sz="2800" dirty="0" err="1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嘴摇头，说</a:t>
            </a:r>
            <a:r>
              <a:rPr lang="en-US" altLang="zh-CN" sz="2800" dirty="0">
                <a:effectLst/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：</a:t>
            </a:r>
          </a:p>
        </p:txBody>
      </p:sp>
      <p:sp>
        <p:nvSpPr>
          <p:cNvPr id="38" name="文本框 4"/>
          <p:cNvSpPr txBox="1"/>
          <p:nvPr/>
        </p:nvSpPr>
        <p:spPr>
          <a:xfrm>
            <a:off x="4643250" y="5063750"/>
            <a:ext cx="2718940" cy="3683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备注：圣经中</a:t>
            </a:r>
            <a:r>
              <a:rPr lang="zh-CN" altLang="en-US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出现</a:t>
            </a:r>
            <a:r>
              <a:rPr lang="en-US" altLang="zh-CN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1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处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87" y="219089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7" y="219089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2926794" y="1969135"/>
            <a:ext cx="106743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楷体" pitchFamily="49" charset="-122"/>
                <a:ea typeface="楷体" pitchFamily="49" charset="-122"/>
              </a:rPr>
              <a:t>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38444" y="1927860"/>
            <a:ext cx="101600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楷体" pitchFamily="49" charset="-122"/>
                <a:ea typeface="楷体" pitchFamily="49" charset="-122"/>
              </a:rPr>
              <a:t>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11880" y="1338227"/>
            <a:ext cx="981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58268" y="1326938"/>
            <a:ext cx="723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12378" y="5231231"/>
            <a:ext cx="313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释义：</a:t>
            </a:r>
            <a:r>
              <a:rPr lang="zh-CN" altLang="en-US" sz="2000" dirty="0">
                <a:solidFill>
                  <a:srgbClr val="20BAF2"/>
                </a:solidFill>
                <a:latin typeface="楷体" pitchFamily="49" charset="-122"/>
                <a:ea typeface="楷体" pitchFamily="49" charset="-122"/>
              </a:rPr>
              <a:t>扬米去糠的器具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030446" y="981342"/>
            <a:ext cx="137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簸</a:t>
            </a:r>
            <a:r>
              <a:rPr lang="en-US"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cs typeface="Arial Regular" panose="020B0604020202020204" charset="0"/>
              </a:rPr>
              <a:t>b</a:t>
            </a:r>
            <a:r>
              <a:rPr lang="zh-CN" altLang="zh-CN" sz="3600" dirty="0">
                <a:solidFill>
                  <a:srgbClr val="FF0000"/>
                </a:solidFill>
                <a:effectLst/>
                <a:ea typeface="宋体" pitchFamily="2" charset="-122"/>
                <a:cs typeface="宋体" pitchFamily="2" charset="-122"/>
              </a:rPr>
              <a:t>ò</a:t>
            </a:r>
            <a:r>
              <a:rPr lang="en-US" altLang="zh-CN" sz="3600" dirty="0">
                <a:effectLst/>
                <a:ea typeface="宋体" pitchFamily="2" charset="-122"/>
                <a:cs typeface="宋体" pitchFamily="2" charset="-122"/>
              </a:rPr>
              <a:t> 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1614170" y="1939925"/>
            <a:ext cx="8963025" cy="263271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  <a:p>
            <a:pPr marL="285750" lvl="1" indent="-28575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zh-CN" altLang="en-US" sz="3100" kern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1925397" y="2564428"/>
            <a:ext cx="8341368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  <a:sym typeface="+mn-ea"/>
              </a:rPr>
              <a:t>路加福音 3:17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  <a:sym typeface="+mn-ea"/>
              </a:rPr>
              <a:t> 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他手里拿着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簸箕</a:t>
            </a:r>
            <a:r>
              <a:rPr lang="en-US" altLang="zh-CN" sz="2800" dirty="0"/>
              <a:t>(</a:t>
            </a:r>
            <a:r>
              <a:rPr lang="en-US" altLang="zh-CN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zh-CN" sz="2800" dirty="0"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ò</a:t>
            </a:r>
            <a:r>
              <a:rPr lang="en-US" altLang="zh-CN" sz="2800" dirty="0"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ji</a:t>
            </a:r>
            <a:r>
              <a:rPr lang="en-US" altLang="zh-CN" sz="2800" dirty="0"/>
              <a:t>)</a:t>
            </a:r>
            <a:r>
              <a:rPr lang="zh-CN" altLang="en-US" sz="2800" dirty="0"/>
              <a:t>，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要扬净他的场，把麦子收在仓里，把糠用不灭的火烧尽了。”       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4702175" y="5028387"/>
            <a:ext cx="5875020" cy="65786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                       </a:t>
            </a:r>
            <a:r>
              <a:rPr lang="zh-CN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备注：</a:t>
            </a:r>
            <a:r>
              <a:rPr lang="zh-CN" altLang="en-US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圣经中出现</a:t>
            </a:r>
            <a:r>
              <a:rPr lang="en-US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5</a:t>
            </a:r>
            <a:r>
              <a:rPr lang="zh-CN" altLang="en-US" sz="2000" dirty="0">
                <a:solidFill>
                  <a:srgbClr val="333333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处</a:t>
            </a:r>
            <a:endParaRPr lang="zh-CN" altLang="en-US" sz="3100" dirty="0"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27598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928060" y="2090905"/>
            <a:ext cx="106743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latin typeface="楷体" pitchFamily="49" charset="-122"/>
                <a:ea typeface="楷体" pitchFamily="49" charset="-122"/>
              </a:rPr>
              <a:t>簸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633085" y="1411605"/>
            <a:ext cx="9404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37801" y="5230989"/>
            <a:ext cx="234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释义：</a:t>
            </a:r>
            <a:r>
              <a:rPr lang="zh-CN" altLang="en-US" sz="2000" dirty="0">
                <a:solidFill>
                  <a:srgbClr val="20BAF2"/>
                </a:solidFill>
                <a:latin typeface="楷体" pitchFamily="49" charset="-122"/>
                <a:ea typeface="楷体" pitchFamily="49" charset="-122"/>
              </a:rPr>
              <a:t>上下颠动</a:t>
            </a:r>
            <a:endParaRPr lang="zh-CN" altLang="en-US" dirty="0">
              <a:solidFill>
                <a:srgbClr val="20BAF2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217159" y="951865"/>
            <a:ext cx="153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簸</a:t>
            </a:r>
            <a:r>
              <a:rPr lang="en-US" altLang="zh-CN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zh-CN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ǒ</a:t>
            </a:r>
            <a:endParaRPr lang="zh-CN" altLang="en-US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6905" y="1867347"/>
            <a:ext cx="10202779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  <a:sym typeface="+mn-ea"/>
              </a:rPr>
              <a:t>耶利米书 15:7 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我在境内各城门口，用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簸箕</a:t>
            </a:r>
            <a:r>
              <a:rPr lang="en-US" altLang="zh-CN" sz="2800" dirty="0"/>
              <a:t>(</a:t>
            </a:r>
            <a:r>
              <a:rPr lang="en-US" altLang="zh-CN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zh-CN" sz="2800" dirty="0"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ò</a:t>
            </a:r>
            <a:r>
              <a:rPr lang="en-US" altLang="zh-CN" sz="2800" dirty="0"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ji</a:t>
            </a:r>
            <a:r>
              <a:rPr lang="en-US" altLang="zh-CN" sz="2800" dirty="0"/>
              <a:t>)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簸</a:t>
            </a:r>
            <a:r>
              <a:rPr lang="en-US" altLang="zh-CN" sz="2400" dirty="0"/>
              <a:t>(</a:t>
            </a:r>
            <a:r>
              <a:rPr lang="en-US" altLang="zh-CN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zh-CN" sz="2800" dirty="0"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ǒ</a:t>
            </a:r>
            <a:r>
              <a:rPr lang="en-US" altLang="zh-CN" sz="2400" dirty="0"/>
              <a:t>)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了我的百姓，使他们丧掉儿女。我毁灭他们，他们仍不转离所行的道。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5217159" y="5445571"/>
            <a:ext cx="5875020" cy="65786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                    </a:t>
            </a:r>
            <a:r>
              <a:rPr lang="zh-CN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备注：</a:t>
            </a:r>
            <a:r>
              <a:rPr lang="zh-CN" altLang="en-US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圣经中出现</a:t>
            </a:r>
            <a:r>
              <a:rPr lang="en-US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6</a:t>
            </a:r>
            <a:r>
              <a:rPr lang="zh-CN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处</a:t>
            </a:r>
            <a:endParaRPr lang="zh-CN" altLang="en-US" sz="3100" dirty="0"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C8735F-B50E-DAA6-F056-7A9E2FD2C4E0}"/>
              </a:ext>
            </a:extLst>
          </p:cNvPr>
          <p:cNvSpPr txBox="1"/>
          <p:nvPr/>
        </p:nvSpPr>
        <p:spPr>
          <a:xfrm>
            <a:off x="1251284" y="3383641"/>
            <a:ext cx="10058400" cy="1938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路得记 </a:t>
            </a:r>
            <a:r>
              <a:rPr lang="en-US" altLang="zh-CN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3:2</a:t>
            </a:r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你与波阿斯的使女常在一处，波阿斯不是我们的亲族吗？他今夜在场上簸大麦；你与波阿斯的使女常在一处，波阿斯不是我们的亲族吗？他今夜在场上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簸</a:t>
            </a:r>
            <a:r>
              <a:rPr lang="en-US" altLang="zh-CN" sz="2400" dirty="0"/>
              <a:t>(</a:t>
            </a:r>
            <a:r>
              <a:rPr lang="en-US" altLang="zh-CN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zh-CN" sz="2800" dirty="0"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ǒ</a:t>
            </a:r>
            <a:r>
              <a:rPr lang="en-US" altLang="zh-CN" sz="2400" dirty="0"/>
              <a:t>)</a:t>
            </a:r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大麦；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217159" y="951865"/>
            <a:ext cx="153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簸</a:t>
            </a:r>
            <a:r>
              <a:rPr lang="en-US" altLang="zh-CN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zh-CN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ǒ</a:t>
            </a:r>
            <a:endParaRPr lang="zh-CN" altLang="en-US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任意多边形: 形状 10"/>
          <p:cNvSpPr/>
          <p:nvPr/>
        </p:nvSpPr>
        <p:spPr>
          <a:xfrm>
            <a:off x="1614170" y="2357755"/>
            <a:ext cx="9443085" cy="2141855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indent="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zh-CN" altLang="en-US" sz="3100" kern="1200" dirty="0"/>
          </a:p>
        </p:txBody>
      </p:sp>
      <p:sp>
        <p:nvSpPr>
          <p:cNvPr id="5" name="文本框 4"/>
          <p:cNvSpPr txBox="1"/>
          <p:nvPr/>
        </p:nvSpPr>
        <p:spPr>
          <a:xfrm>
            <a:off x="2101126" y="2982406"/>
            <a:ext cx="846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箴言 </a:t>
            </a:r>
            <a:r>
              <a:rPr lang="en-US" altLang="zh-CN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20:26</a:t>
            </a:r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智慧的王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簸</a:t>
            </a:r>
            <a:r>
              <a:rPr lang="en-US" altLang="zh-CN" sz="2400" dirty="0"/>
              <a:t>(</a:t>
            </a:r>
            <a:r>
              <a:rPr lang="en-US" altLang="zh-CN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zh-CN" sz="2800" dirty="0">
                <a:effectLst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ǒ</a:t>
            </a:r>
            <a:r>
              <a:rPr lang="en-US" altLang="zh-CN" sz="2400" dirty="0"/>
              <a:t>)</a:t>
            </a:r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散恶人，用碌碡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liù</a:t>
            </a:r>
            <a:r>
              <a:rPr lang="en-US" altLang="zh-CN" sz="2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zhou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滚轧（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yà</a:t>
            </a:r>
            <a:r>
              <a:rPr lang="zh-CN" altLang="en-US" sz="280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）他们。</a:t>
            </a:r>
          </a:p>
          <a:p>
            <a:endParaRPr lang="en-US" altLang="zh-CN" sz="24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5217160" y="5051247"/>
            <a:ext cx="5875020" cy="657860"/>
          </a:xfrm>
          <a:custGeom>
            <a:avLst/>
            <a:gdLst>
              <a:gd name="connsiteX0" fmla="*/ 0 w 1617806"/>
              <a:gd name="connsiteY0" fmla="*/ 0 h 1078537"/>
              <a:gd name="connsiteX1" fmla="*/ 1617806 w 1617806"/>
              <a:gd name="connsiteY1" fmla="*/ 0 h 1078537"/>
              <a:gd name="connsiteX2" fmla="*/ 1617806 w 1617806"/>
              <a:gd name="connsiteY2" fmla="*/ 1078537 h 1078537"/>
              <a:gd name="connsiteX3" fmla="*/ 0 w 1617806"/>
              <a:gd name="connsiteY3" fmla="*/ 1078537 h 1078537"/>
              <a:gd name="connsiteX4" fmla="*/ 0 w 1617806"/>
              <a:gd name="connsiteY4" fmla="*/ 0 h 1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806" h="1078537">
                <a:moveTo>
                  <a:pt x="0" y="0"/>
                </a:moveTo>
                <a:lnTo>
                  <a:pt x="1617806" y="0"/>
                </a:lnTo>
                <a:lnTo>
                  <a:pt x="1617806" y="1078537"/>
                </a:lnTo>
                <a:lnTo>
                  <a:pt x="0" y="1078537"/>
                </a:lnTo>
                <a:lnTo>
                  <a:pt x="0" y="0"/>
                </a:lnTo>
                <a:close/>
              </a:path>
            </a:pathLst>
          </a:custGeom>
          <a:solidFill>
            <a:srgbClr val="B9DAE9">
              <a:alpha val="38039"/>
            </a:srgbClr>
          </a:solidFill>
          <a:ln w="76200"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                    </a:t>
            </a:r>
            <a:r>
              <a:rPr lang="zh-CN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备注：</a:t>
            </a:r>
            <a:r>
              <a:rPr lang="zh-CN" altLang="en-US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圣经中出现</a:t>
            </a:r>
            <a:r>
              <a:rPr lang="en-US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6</a:t>
            </a:r>
            <a:r>
              <a:rPr lang="zh-CN" altLang="zh-CN" sz="2000" dirty="0">
                <a:solidFill>
                  <a:srgbClr val="333333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处</a:t>
            </a:r>
            <a:endParaRPr lang="zh-CN" altLang="en-US" sz="3100" dirty="0">
              <a:latin typeface="Arial" panose="020B0604020202020204" pitchFamily="34" charset="0"/>
              <a:ea typeface="楷体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92" y="2355062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126602" y="2181580"/>
            <a:ext cx="193160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轧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2691" y="1547779"/>
            <a:ext cx="1611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zhá</a:t>
            </a:r>
            <a:endParaRPr lang="en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01" y="235111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7797197" y="2231710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轧</a:t>
            </a:r>
            <a:endParaRPr lang="zh-CN" altLang="zh-CN" sz="16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74891" y="1400713"/>
            <a:ext cx="1611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4800" dirty="0" err="1"/>
              <a:t>gá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宋体" pitchFamily="2" charset="-122"/>
              <a:cs typeface="Arial Regular" panose="020B060402020202020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D1BA7A-97D9-A9F2-06CC-618CA7372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50" y="2326011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F069F93-A156-3CE8-97AE-85651043EF1E}"/>
              </a:ext>
            </a:extLst>
          </p:cNvPr>
          <p:cNvSpPr txBox="1"/>
          <p:nvPr/>
        </p:nvSpPr>
        <p:spPr>
          <a:xfrm>
            <a:off x="5659120" y="1411522"/>
            <a:ext cx="1272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yà</a:t>
            </a:r>
            <a:endParaRPr kumimoji="1"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806E91-419B-0DC2-DF37-356B4EAF6A13}"/>
              </a:ext>
            </a:extLst>
          </p:cNvPr>
          <p:cNvSpPr txBox="1"/>
          <p:nvPr/>
        </p:nvSpPr>
        <p:spPr>
          <a:xfrm>
            <a:off x="4970360" y="2155640"/>
            <a:ext cx="143853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轧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4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1" grpId="0"/>
      <p:bldP spid="11" grpId="1"/>
      <p:bldP spid="13" grpId="0"/>
      <p:bldP spid="13" grpId="1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89688" y="1305959"/>
            <a:ext cx="1612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" sz="36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轧</a:t>
            </a:r>
            <a:r>
              <a:rPr lang="en" altLang="zh-CN" sz="3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yà</a:t>
            </a:r>
            <a:endParaRPr kumimoji="1"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8720" y="2404963"/>
            <a:ext cx="2372465" cy="321434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zh-CN" altLang="en-US" sz="2800" b="0" i="0" u="none" strike="noStrike" dirty="0">
                <a:solidFill>
                  <a:srgbClr val="626675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</a:t>
            </a:r>
          </a:p>
          <a:p>
            <a:pPr algn="l"/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把钢坯压成一定形状的钢材。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93199" y="130596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轧</a:t>
            </a:r>
            <a:r>
              <a:rPr lang="en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zhá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535581" y="130595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" sz="36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轧</a:t>
            </a:r>
            <a:r>
              <a:rPr lang="en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gá</a:t>
            </a:r>
            <a:endParaRPr lang="en" altLang="zh-CN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3876978" y="1952291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7">
            <a:extLst>
              <a:ext uri="{FF2B5EF4-FFF2-40B4-BE49-F238E27FC236}">
                <a16:creationId xmlns:a16="http://schemas.microsoft.com/office/drawing/2014/main" id="{C9705B5C-8D97-BDFC-F050-9708354F34E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541925" y="1952291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274FFC6-607D-DA67-EC01-5CDEF740D4FA}"/>
              </a:ext>
            </a:extLst>
          </p:cNvPr>
          <p:cNvSpPr txBox="1"/>
          <p:nvPr/>
        </p:nvSpPr>
        <p:spPr>
          <a:xfrm>
            <a:off x="4704840" y="2404963"/>
            <a:ext cx="24370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800" b="0" i="0" u="none" strike="noStrike" dirty="0">
                <a:solidFill>
                  <a:srgbClr val="626675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</a:t>
            </a:r>
          </a:p>
          <a:p>
            <a:pPr algn="l"/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辗；滚压。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排挤；挤压。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［轧轧］拟声词。形容机器开动的声音。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66D6CB4-EC31-B6FF-78DA-47F85034BEB4}"/>
              </a:ext>
            </a:extLst>
          </p:cNvPr>
          <p:cNvSpPr txBox="1"/>
          <p:nvPr/>
        </p:nvSpPr>
        <p:spPr>
          <a:xfrm>
            <a:off x="8157533" y="2859547"/>
            <a:ext cx="30493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800" b="0" i="0" u="none" strike="noStrike" dirty="0">
                <a:solidFill>
                  <a:srgbClr val="626675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</a:t>
            </a:r>
          </a:p>
          <a:p>
            <a:pPr algn="l"/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挤。</a:t>
            </a:r>
            <a:endParaRPr lang="en-US" altLang="zh-CN" sz="28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/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结交。</a:t>
            </a:r>
            <a:endParaRPr lang="en-US" altLang="zh-CN" sz="28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/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结算；核对。</a:t>
            </a:r>
          </a:p>
        </p:txBody>
      </p:sp>
    </p:spTree>
    <p:extLst>
      <p:ext uri="{BB962C8B-B14F-4D97-AF65-F5344CB8AC3E}">
        <p14:creationId xmlns:p14="http://schemas.microsoft.com/office/powerpoint/2010/main" val="12915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2550CE0-265C-19B8-B3F3-15F5DAFE3C2C}"/>
              </a:ext>
            </a:extLst>
          </p:cNvPr>
          <p:cNvSpPr txBox="1"/>
          <p:nvPr/>
        </p:nvSpPr>
        <p:spPr>
          <a:xfrm>
            <a:off x="5502442" y="906197"/>
            <a:ext cx="1187116" cy="665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轧</a:t>
            </a:r>
            <a:r>
              <a:rPr lang="en" altLang="zh-CN" sz="36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yà</a:t>
            </a:r>
            <a:endParaRPr kumimoji="1" lang="zh-CN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6AE303-8237-1AF3-5808-0F70E068A301}"/>
              </a:ext>
            </a:extLst>
          </p:cNvPr>
          <p:cNvSpPr txBox="1"/>
          <p:nvPr/>
        </p:nvSpPr>
        <p:spPr>
          <a:xfrm>
            <a:off x="1267327" y="1526830"/>
            <a:ext cx="9994232" cy="38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利未记 2:14 若向耶和华献初熟之物为素祭，要献上烘了的禾穗子，就是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轧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yà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）了的新穗子，当作初熟之物的素祭。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诗篇 66:12 你使人坐车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轧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yà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）我们的头；我们经过水火，你却使我们到丰富之地。 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以赛亚书 28:27 原来打小茴香，不用尖利的器具，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轧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yà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）大茴香，也不用碌碡；但用杖打小茴香，用棍打大茴香。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C03AA4-3F40-A54C-333E-56856BE89A21}"/>
              </a:ext>
            </a:extLst>
          </p:cNvPr>
          <p:cNvSpPr txBox="1"/>
          <p:nvPr/>
        </p:nvSpPr>
        <p:spPr>
          <a:xfrm>
            <a:off x="7972926" y="5620747"/>
            <a:ext cx="3208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备注：圣经中共出现</a:t>
            </a:r>
            <a:r>
              <a:rPr kumimoji="1"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50117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14538" y="1306225"/>
            <a:ext cx="4801314" cy="4030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rgbClr val="333333"/>
                </a:solidFill>
                <a:effectLst/>
                <a:latin typeface="楷体" charset="0"/>
                <a:ea typeface="楷体" charset="0"/>
              </a:rPr>
              <a:t>《</a:t>
            </a:r>
            <a:r>
              <a:rPr lang="zh-CN" altLang="en-US" sz="6000" b="1" dirty="0">
                <a:latin typeface="楷体" charset="0"/>
                <a:ea typeface="楷体" charset="0"/>
              </a:rPr>
              <a:t>马可福音</a:t>
            </a:r>
            <a:r>
              <a:rPr lang="en-US" altLang="zh-CN" sz="6000" b="1" dirty="0">
                <a:solidFill>
                  <a:srgbClr val="333333"/>
                </a:solidFill>
                <a:effectLst/>
                <a:latin typeface="楷体" charset="0"/>
                <a:ea typeface="楷体" charset="0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solidFill>
                  <a:srgbClr val="333333"/>
                </a:solidFill>
                <a:effectLst/>
                <a:latin typeface="楷体" charset="0"/>
                <a:ea typeface="楷体" charset="0"/>
              </a:rPr>
              <a:t>《路加福音》</a:t>
            </a: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solidFill>
                  <a:srgbClr val="333333"/>
                </a:solidFill>
                <a:effectLst/>
                <a:latin typeface="楷体" charset="0"/>
                <a:ea typeface="楷体" charset="0"/>
              </a:rPr>
              <a:t>《约翰福音》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92" y="2355062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126602" y="2181580"/>
            <a:ext cx="193160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漂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3666" y="1520121"/>
            <a:ext cx="1611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piāo</a:t>
            </a:r>
            <a:endParaRPr lang="en" altLang="zh-CN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701" y="235111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7797197" y="2151500"/>
            <a:ext cx="135538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漂</a:t>
            </a:r>
            <a:endParaRPr lang="zh-CN" altLang="zh-CN" sz="16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46770" y="1398526"/>
            <a:ext cx="1611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piào</a:t>
            </a:r>
            <a:endParaRPr altLang="zh-CN" sz="115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BB32CA-8F2F-FC3D-683B-F9ADFC1F67DB}"/>
              </a:ext>
            </a:extLst>
          </p:cNvPr>
          <p:cNvSpPr txBox="1"/>
          <p:nvPr/>
        </p:nvSpPr>
        <p:spPr>
          <a:xfrm>
            <a:off x="1673858" y="5119932"/>
            <a:ext cx="310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释义：</a:t>
            </a:r>
            <a:r>
              <a:rPr lang="en-US" altLang="zh-CN" sz="2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浮在液体表面不下沉；浮游。</a:t>
            </a:r>
            <a:r>
              <a:rPr lang="en-US" altLang="zh-CN" sz="2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流浪；奔波。</a:t>
            </a:r>
            <a:endParaRPr lang="zh-CN" altLang="en-US" dirty="0">
              <a:solidFill>
                <a:srgbClr val="00B0F0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D1BA7A-97D9-A9F2-06CC-618CA7372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50" y="2326011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F069F93-A156-3CE8-97AE-85651043EF1E}"/>
              </a:ext>
            </a:extLst>
          </p:cNvPr>
          <p:cNvSpPr txBox="1"/>
          <p:nvPr/>
        </p:nvSpPr>
        <p:spPr>
          <a:xfrm>
            <a:off x="5659119" y="1411522"/>
            <a:ext cx="161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piǎo</a:t>
            </a:r>
            <a:endParaRPr kumimoji="1"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806E91-419B-0DC2-DF37-356B4EAF6A13}"/>
              </a:ext>
            </a:extLst>
          </p:cNvPr>
          <p:cNvSpPr txBox="1"/>
          <p:nvPr/>
        </p:nvSpPr>
        <p:spPr>
          <a:xfrm>
            <a:off x="5003379" y="2105561"/>
            <a:ext cx="143853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漂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6C33F8-AA25-ABDF-B544-36FF29FB5435}"/>
              </a:ext>
            </a:extLst>
          </p:cNvPr>
          <p:cNvSpPr txBox="1"/>
          <p:nvPr/>
        </p:nvSpPr>
        <p:spPr>
          <a:xfrm>
            <a:off x="4782231" y="5048768"/>
            <a:ext cx="2627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释义：</a:t>
            </a:r>
            <a:r>
              <a:rPr lang="en-US" altLang="zh-CN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冲洗；洗涤。</a:t>
            </a:r>
            <a:r>
              <a:rPr lang="en-US" altLang="zh-CN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用化学药剂使纤维和纺织品变白。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5314E34-DDBF-16C6-1C98-618649182667}"/>
              </a:ext>
            </a:extLst>
          </p:cNvPr>
          <p:cNvSpPr txBox="1"/>
          <p:nvPr/>
        </p:nvSpPr>
        <p:spPr>
          <a:xfrm>
            <a:off x="7725701" y="5048768"/>
            <a:ext cx="3502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释义：</a:t>
            </a:r>
            <a:r>
              <a:rPr lang="en-US" altLang="zh-CN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愿望落空；将要成功之事突然失败。</a:t>
            </a:r>
            <a:r>
              <a:rPr lang="en-US" altLang="zh-CN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漂亮、美丽；好看；。</a:t>
            </a:r>
            <a:r>
              <a:rPr lang="en-US" altLang="zh-CN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0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精彩；出色。</a:t>
            </a:r>
          </a:p>
        </p:txBody>
      </p:sp>
    </p:spTree>
    <p:extLst>
      <p:ext uri="{BB962C8B-B14F-4D97-AF65-F5344CB8AC3E}">
        <p14:creationId xmlns:p14="http://schemas.microsoft.com/office/powerpoint/2010/main" val="25061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1" grpId="0"/>
      <p:bldP spid="11" grpId="1"/>
      <p:bldP spid="13" grpId="0"/>
      <p:bldP spid="13" grpId="1"/>
      <p:bldP spid="8" grpId="0"/>
      <p:bldP spid="10" grpId="0"/>
      <p:bldP spid="14" grpId="0"/>
      <p:bldP spid="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DB43A3-AE5E-3478-9868-6EB481503952}"/>
              </a:ext>
            </a:extLst>
          </p:cNvPr>
          <p:cNvSpPr txBox="1"/>
          <p:nvPr/>
        </p:nvSpPr>
        <p:spPr>
          <a:xfrm>
            <a:off x="1299410" y="1705614"/>
            <a:ext cx="10074442" cy="389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创世记 7:18 水势浩大，在地上大大地往上涨，方舟在水面上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漂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piāo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）来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漂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piāo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）去。  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诗篇 6:6 我因唉哼而困乏；我每夜流泪，把床榻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漂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piāo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）起，把褥子湿透。 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约伯记 12:24 他将地上民中首领的聪明夺去，使他们在荒废无路之地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漂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piāo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）流；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646C84-3C80-C98A-5190-B316B364C835}"/>
              </a:ext>
            </a:extLst>
          </p:cNvPr>
          <p:cNvSpPr txBox="1"/>
          <p:nvPr/>
        </p:nvSpPr>
        <p:spPr>
          <a:xfrm>
            <a:off x="5149515" y="931871"/>
            <a:ext cx="189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漂</a:t>
            </a:r>
            <a:r>
              <a:rPr lang="en" altLang="zh-C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piāo</a:t>
            </a:r>
            <a:endParaRPr lang="en" altLang="zh-CN" sz="2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E2969A-8008-BB69-C8E9-E8515A271E75}"/>
              </a:ext>
            </a:extLst>
          </p:cNvPr>
          <p:cNvSpPr txBox="1"/>
          <p:nvPr/>
        </p:nvSpPr>
        <p:spPr>
          <a:xfrm>
            <a:off x="7411453" y="5530320"/>
            <a:ext cx="32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备注：圣经中共出现</a:t>
            </a:r>
            <a:r>
              <a:rPr kumimoji="1"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1828611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403214" y="1070765"/>
            <a:ext cx="480071" cy="559855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164774" y="1027528"/>
            <a:ext cx="24103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+mn-ea"/>
              </a:rPr>
              <a:t>漂</a:t>
            </a:r>
            <a:r>
              <a:rPr lang="en" altLang="zh-CN" sz="36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piǎo</a:t>
            </a:r>
            <a:endParaRPr kumimoji="1" lang="zh-CN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945964" y="2167467"/>
            <a:ext cx="8847931" cy="3526605"/>
          </a:xfrm>
          <a:custGeom>
            <a:avLst/>
            <a:gdLst>
              <a:gd name="connsiteX0" fmla="*/ 6046568 w 6198968"/>
              <a:gd name="connsiteY0" fmla="*/ 0 h 3526605"/>
              <a:gd name="connsiteX1" fmla="*/ 6046568 w 6198968"/>
              <a:gd name="connsiteY1" fmla="*/ 0 h 3526605"/>
              <a:gd name="connsiteX2" fmla="*/ 5928035 w 6198968"/>
              <a:gd name="connsiteY2" fmla="*/ 101600 h 3526605"/>
              <a:gd name="connsiteX3" fmla="*/ 5860302 w 6198968"/>
              <a:gd name="connsiteY3" fmla="*/ 152400 h 3526605"/>
              <a:gd name="connsiteX4" fmla="*/ 5792568 w 6198968"/>
              <a:gd name="connsiteY4" fmla="*/ 220133 h 3526605"/>
              <a:gd name="connsiteX5" fmla="*/ 5741768 w 6198968"/>
              <a:gd name="connsiteY5" fmla="*/ 321733 h 3526605"/>
              <a:gd name="connsiteX6" fmla="*/ 5690968 w 6198968"/>
              <a:gd name="connsiteY6" fmla="*/ 355600 h 3526605"/>
              <a:gd name="connsiteX7" fmla="*/ 5589368 w 6198968"/>
              <a:gd name="connsiteY7" fmla="*/ 491066 h 3526605"/>
              <a:gd name="connsiteX8" fmla="*/ 5504702 w 6198968"/>
              <a:gd name="connsiteY8" fmla="*/ 575733 h 3526605"/>
              <a:gd name="connsiteX9" fmla="*/ 5420035 w 6198968"/>
              <a:gd name="connsiteY9" fmla="*/ 677333 h 3526605"/>
              <a:gd name="connsiteX10" fmla="*/ 5403102 w 6198968"/>
              <a:gd name="connsiteY10" fmla="*/ 728133 h 3526605"/>
              <a:gd name="connsiteX11" fmla="*/ 5301502 w 6198968"/>
              <a:gd name="connsiteY11" fmla="*/ 812800 h 3526605"/>
              <a:gd name="connsiteX12" fmla="*/ 5216835 w 6198968"/>
              <a:gd name="connsiteY12" fmla="*/ 897466 h 3526605"/>
              <a:gd name="connsiteX13" fmla="*/ 5182968 w 6198968"/>
              <a:gd name="connsiteY13" fmla="*/ 948266 h 3526605"/>
              <a:gd name="connsiteX14" fmla="*/ 5132168 w 6198968"/>
              <a:gd name="connsiteY14" fmla="*/ 999066 h 3526605"/>
              <a:gd name="connsiteX15" fmla="*/ 5098302 w 6198968"/>
              <a:gd name="connsiteY15" fmla="*/ 1066800 h 3526605"/>
              <a:gd name="connsiteX16" fmla="*/ 5047502 w 6198968"/>
              <a:gd name="connsiteY16" fmla="*/ 1134533 h 3526605"/>
              <a:gd name="connsiteX17" fmla="*/ 4996702 w 6198968"/>
              <a:gd name="connsiteY17" fmla="*/ 1219200 h 3526605"/>
              <a:gd name="connsiteX18" fmla="*/ 4776568 w 6198968"/>
              <a:gd name="connsiteY18" fmla="*/ 1540933 h 3526605"/>
              <a:gd name="connsiteX19" fmla="*/ 5386168 w 6198968"/>
              <a:gd name="connsiteY19" fmla="*/ 2387600 h 3526605"/>
              <a:gd name="connsiteX20" fmla="*/ 5504702 w 6198968"/>
              <a:gd name="connsiteY20" fmla="*/ 2709333 h 3526605"/>
              <a:gd name="connsiteX21" fmla="*/ 5640168 w 6198968"/>
              <a:gd name="connsiteY21" fmla="*/ 2777066 h 3526605"/>
              <a:gd name="connsiteX22" fmla="*/ 5792568 w 6198968"/>
              <a:gd name="connsiteY22" fmla="*/ 2895600 h 3526605"/>
              <a:gd name="connsiteX23" fmla="*/ 5894168 w 6198968"/>
              <a:gd name="connsiteY23" fmla="*/ 2929466 h 3526605"/>
              <a:gd name="connsiteX24" fmla="*/ 5928035 w 6198968"/>
              <a:gd name="connsiteY24" fmla="*/ 2980266 h 3526605"/>
              <a:gd name="connsiteX25" fmla="*/ 5978835 w 6198968"/>
              <a:gd name="connsiteY25" fmla="*/ 3014133 h 3526605"/>
              <a:gd name="connsiteX26" fmla="*/ 6012702 w 6198968"/>
              <a:gd name="connsiteY26" fmla="*/ 3115733 h 3526605"/>
              <a:gd name="connsiteX27" fmla="*/ 6029635 w 6198968"/>
              <a:gd name="connsiteY27" fmla="*/ 3166533 h 3526605"/>
              <a:gd name="connsiteX28" fmla="*/ 6114302 w 6198968"/>
              <a:gd name="connsiteY28" fmla="*/ 3251200 h 3526605"/>
              <a:gd name="connsiteX29" fmla="*/ 6165102 w 6198968"/>
              <a:gd name="connsiteY29" fmla="*/ 3318933 h 3526605"/>
              <a:gd name="connsiteX30" fmla="*/ 6198968 w 6198968"/>
              <a:gd name="connsiteY30" fmla="*/ 3352800 h 3526605"/>
              <a:gd name="connsiteX31" fmla="*/ 6198968 w 6198968"/>
              <a:gd name="connsiteY31" fmla="*/ 3352800 h 3526605"/>
              <a:gd name="connsiteX32" fmla="*/ 5199902 w 6198968"/>
              <a:gd name="connsiteY32" fmla="*/ 3420533 h 3526605"/>
              <a:gd name="connsiteX33" fmla="*/ 4827368 w 6198968"/>
              <a:gd name="connsiteY33" fmla="*/ 3454400 h 3526605"/>
              <a:gd name="connsiteX34" fmla="*/ 4404035 w 6198968"/>
              <a:gd name="connsiteY34" fmla="*/ 3471333 h 3526605"/>
              <a:gd name="connsiteX35" fmla="*/ 3675902 w 6198968"/>
              <a:gd name="connsiteY35" fmla="*/ 3488266 h 3526605"/>
              <a:gd name="connsiteX36" fmla="*/ 3303368 w 6198968"/>
              <a:gd name="connsiteY36" fmla="*/ 3471333 h 3526605"/>
              <a:gd name="connsiteX37" fmla="*/ 1593102 w 6198968"/>
              <a:gd name="connsiteY37" fmla="*/ 3522133 h 3526605"/>
              <a:gd name="connsiteX38" fmla="*/ 949635 w 6198968"/>
              <a:gd name="connsiteY38" fmla="*/ 3505200 h 3526605"/>
              <a:gd name="connsiteX39" fmla="*/ 814168 w 6198968"/>
              <a:gd name="connsiteY39" fmla="*/ 3471333 h 3526605"/>
              <a:gd name="connsiteX40" fmla="*/ 746435 w 6198968"/>
              <a:gd name="connsiteY40" fmla="*/ 3454400 h 3526605"/>
              <a:gd name="connsiteX41" fmla="*/ 695635 w 6198968"/>
              <a:gd name="connsiteY41" fmla="*/ 3437466 h 3526605"/>
              <a:gd name="connsiteX42" fmla="*/ 492435 w 6198968"/>
              <a:gd name="connsiteY42" fmla="*/ 3420533 h 3526605"/>
              <a:gd name="connsiteX43" fmla="*/ 272302 w 6198968"/>
              <a:gd name="connsiteY43" fmla="*/ 3403600 h 3526605"/>
              <a:gd name="connsiteX44" fmla="*/ 221502 w 6198968"/>
              <a:gd name="connsiteY44" fmla="*/ 3335866 h 3526605"/>
              <a:gd name="connsiteX45" fmla="*/ 187635 w 6198968"/>
              <a:gd name="connsiteY45" fmla="*/ 3183466 h 3526605"/>
              <a:gd name="connsiteX46" fmla="*/ 153768 w 6198968"/>
              <a:gd name="connsiteY46" fmla="*/ 3132666 h 3526605"/>
              <a:gd name="connsiteX47" fmla="*/ 102968 w 6198968"/>
              <a:gd name="connsiteY47" fmla="*/ 3031066 h 3526605"/>
              <a:gd name="connsiteX48" fmla="*/ 86035 w 6198968"/>
              <a:gd name="connsiteY48" fmla="*/ 2963333 h 3526605"/>
              <a:gd name="connsiteX49" fmla="*/ 52168 w 6198968"/>
              <a:gd name="connsiteY49" fmla="*/ 2895600 h 3526605"/>
              <a:gd name="connsiteX50" fmla="*/ 35235 w 6198968"/>
              <a:gd name="connsiteY50" fmla="*/ 2844800 h 3526605"/>
              <a:gd name="connsiteX51" fmla="*/ 18302 w 6198968"/>
              <a:gd name="connsiteY51" fmla="*/ 2709333 h 3526605"/>
              <a:gd name="connsiteX52" fmla="*/ 1368 w 6198968"/>
              <a:gd name="connsiteY52" fmla="*/ 2641600 h 3526605"/>
              <a:gd name="connsiteX53" fmla="*/ 69102 w 6198968"/>
              <a:gd name="connsiteY53" fmla="*/ 2540000 h 3526605"/>
              <a:gd name="connsiteX54" fmla="*/ 136835 w 6198968"/>
              <a:gd name="connsiteY54" fmla="*/ 2455333 h 3526605"/>
              <a:gd name="connsiteX55" fmla="*/ 170702 w 6198968"/>
              <a:gd name="connsiteY55" fmla="*/ 2404533 h 3526605"/>
              <a:gd name="connsiteX56" fmla="*/ 255368 w 6198968"/>
              <a:gd name="connsiteY56" fmla="*/ 2286000 h 3526605"/>
              <a:gd name="connsiteX57" fmla="*/ 272302 w 6198968"/>
              <a:gd name="connsiteY57" fmla="*/ 2235200 h 3526605"/>
              <a:gd name="connsiteX58" fmla="*/ 306168 w 6198968"/>
              <a:gd name="connsiteY58" fmla="*/ 2167466 h 3526605"/>
              <a:gd name="connsiteX59" fmla="*/ 306168 w 6198968"/>
              <a:gd name="connsiteY59" fmla="*/ 1947333 h 3526605"/>
              <a:gd name="connsiteX60" fmla="*/ 289235 w 6198968"/>
              <a:gd name="connsiteY60" fmla="*/ 1608666 h 3526605"/>
              <a:gd name="connsiteX61" fmla="*/ 272302 w 6198968"/>
              <a:gd name="connsiteY61" fmla="*/ 1557866 h 3526605"/>
              <a:gd name="connsiteX62" fmla="*/ 204568 w 6198968"/>
              <a:gd name="connsiteY62" fmla="*/ 1320800 h 3526605"/>
              <a:gd name="connsiteX63" fmla="*/ 136835 w 6198968"/>
              <a:gd name="connsiteY63" fmla="*/ 1185333 h 3526605"/>
              <a:gd name="connsiteX64" fmla="*/ 119902 w 6198968"/>
              <a:gd name="connsiteY64" fmla="*/ 1100666 h 3526605"/>
              <a:gd name="connsiteX65" fmla="*/ 102968 w 6198968"/>
              <a:gd name="connsiteY65" fmla="*/ 1032933 h 3526605"/>
              <a:gd name="connsiteX66" fmla="*/ 69102 w 6198968"/>
              <a:gd name="connsiteY66" fmla="*/ 880533 h 3526605"/>
              <a:gd name="connsiteX67" fmla="*/ 86035 w 6198968"/>
              <a:gd name="connsiteY67" fmla="*/ 626533 h 3526605"/>
              <a:gd name="connsiteX68" fmla="*/ 153768 w 6198968"/>
              <a:gd name="connsiteY68" fmla="*/ 592666 h 3526605"/>
              <a:gd name="connsiteX69" fmla="*/ 187635 w 6198968"/>
              <a:gd name="connsiteY69" fmla="*/ 541866 h 3526605"/>
              <a:gd name="connsiteX70" fmla="*/ 221502 w 6198968"/>
              <a:gd name="connsiteY70" fmla="*/ 440266 h 3526605"/>
              <a:gd name="connsiteX71" fmla="*/ 255368 w 6198968"/>
              <a:gd name="connsiteY71" fmla="*/ 389466 h 3526605"/>
              <a:gd name="connsiteX72" fmla="*/ 272302 w 6198968"/>
              <a:gd name="connsiteY72" fmla="*/ 338666 h 3526605"/>
              <a:gd name="connsiteX73" fmla="*/ 340035 w 6198968"/>
              <a:gd name="connsiteY73" fmla="*/ 220133 h 3526605"/>
              <a:gd name="connsiteX74" fmla="*/ 373902 w 6198968"/>
              <a:gd name="connsiteY74" fmla="*/ 118533 h 3526605"/>
              <a:gd name="connsiteX75" fmla="*/ 390835 w 6198968"/>
              <a:gd name="connsiteY75" fmla="*/ 50800 h 3526605"/>
              <a:gd name="connsiteX76" fmla="*/ 458568 w 6198968"/>
              <a:gd name="connsiteY76" fmla="*/ 33866 h 3526605"/>
              <a:gd name="connsiteX77" fmla="*/ 610968 w 6198968"/>
              <a:gd name="connsiteY77" fmla="*/ 33866 h 3526605"/>
              <a:gd name="connsiteX78" fmla="*/ 6046568 w 6198968"/>
              <a:gd name="connsiteY78" fmla="*/ 0 h 35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198968" h="3526605">
                <a:moveTo>
                  <a:pt x="6046568" y="0"/>
                </a:moveTo>
                <a:lnTo>
                  <a:pt x="6046568" y="0"/>
                </a:lnTo>
                <a:cubicBezTo>
                  <a:pt x="6007057" y="33867"/>
                  <a:pt x="5968311" y="68647"/>
                  <a:pt x="5928035" y="101600"/>
                </a:cubicBezTo>
                <a:cubicBezTo>
                  <a:pt x="5906192" y="119471"/>
                  <a:pt x="5881541" y="133816"/>
                  <a:pt x="5860302" y="152400"/>
                </a:cubicBezTo>
                <a:cubicBezTo>
                  <a:pt x="5836272" y="173426"/>
                  <a:pt x="5815146" y="197555"/>
                  <a:pt x="5792568" y="220133"/>
                </a:cubicBezTo>
                <a:cubicBezTo>
                  <a:pt x="5778796" y="261451"/>
                  <a:pt x="5774595" y="288906"/>
                  <a:pt x="5741768" y="321733"/>
                </a:cubicBezTo>
                <a:cubicBezTo>
                  <a:pt x="5727377" y="336124"/>
                  <a:pt x="5704582" y="340473"/>
                  <a:pt x="5690968" y="355600"/>
                </a:cubicBezTo>
                <a:cubicBezTo>
                  <a:pt x="5653209" y="397555"/>
                  <a:pt x="5589368" y="491066"/>
                  <a:pt x="5589368" y="491066"/>
                </a:cubicBezTo>
                <a:cubicBezTo>
                  <a:pt x="5549658" y="610200"/>
                  <a:pt x="5609323" y="471112"/>
                  <a:pt x="5504702" y="575733"/>
                </a:cubicBezTo>
                <a:cubicBezTo>
                  <a:pt x="5332829" y="747606"/>
                  <a:pt x="5595765" y="560179"/>
                  <a:pt x="5420035" y="677333"/>
                </a:cubicBezTo>
                <a:cubicBezTo>
                  <a:pt x="5414391" y="694266"/>
                  <a:pt x="5413003" y="713281"/>
                  <a:pt x="5403102" y="728133"/>
                </a:cubicBezTo>
                <a:cubicBezTo>
                  <a:pt x="5377026" y="767247"/>
                  <a:pt x="5338986" y="787810"/>
                  <a:pt x="5301502" y="812800"/>
                </a:cubicBezTo>
                <a:cubicBezTo>
                  <a:pt x="5211190" y="948267"/>
                  <a:pt x="5329725" y="784578"/>
                  <a:pt x="5216835" y="897466"/>
                </a:cubicBezTo>
                <a:cubicBezTo>
                  <a:pt x="5202444" y="911857"/>
                  <a:pt x="5195997" y="932632"/>
                  <a:pt x="5182968" y="948266"/>
                </a:cubicBezTo>
                <a:cubicBezTo>
                  <a:pt x="5167637" y="966663"/>
                  <a:pt x="5149101" y="982133"/>
                  <a:pt x="5132168" y="999066"/>
                </a:cubicBezTo>
                <a:cubicBezTo>
                  <a:pt x="5120879" y="1021644"/>
                  <a:pt x="5111681" y="1045394"/>
                  <a:pt x="5098302" y="1066800"/>
                </a:cubicBezTo>
                <a:cubicBezTo>
                  <a:pt x="5083344" y="1090732"/>
                  <a:pt x="5061504" y="1110029"/>
                  <a:pt x="5047502" y="1134533"/>
                </a:cubicBezTo>
                <a:cubicBezTo>
                  <a:pt x="4988882" y="1237117"/>
                  <a:pt x="5075959" y="1139941"/>
                  <a:pt x="4996702" y="1219200"/>
                </a:cubicBezTo>
                <a:lnTo>
                  <a:pt x="4776568" y="1540933"/>
                </a:lnTo>
                <a:lnTo>
                  <a:pt x="5386168" y="2387600"/>
                </a:lnTo>
                <a:lnTo>
                  <a:pt x="5504702" y="2709333"/>
                </a:lnTo>
                <a:cubicBezTo>
                  <a:pt x="5549857" y="2731911"/>
                  <a:pt x="5597576" y="2749962"/>
                  <a:pt x="5640168" y="2777066"/>
                </a:cubicBezTo>
                <a:cubicBezTo>
                  <a:pt x="5736594" y="2838428"/>
                  <a:pt x="5642412" y="2845549"/>
                  <a:pt x="5792568" y="2895600"/>
                </a:cubicBezTo>
                <a:lnTo>
                  <a:pt x="5894168" y="2929466"/>
                </a:lnTo>
                <a:cubicBezTo>
                  <a:pt x="5905457" y="2946399"/>
                  <a:pt x="5913644" y="2965875"/>
                  <a:pt x="5928035" y="2980266"/>
                </a:cubicBezTo>
                <a:cubicBezTo>
                  <a:pt x="5942426" y="2994657"/>
                  <a:pt x="5968049" y="2996875"/>
                  <a:pt x="5978835" y="3014133"/>
                </a:cubicBezTo>
                <a:cubicBezTo>
                  <a:pt x="5997755" y="3044405"/>
                  <a:pt x="6001413" y="3081866"/>
                  <a:pt x="6012702" y="3115733"/>
                </a:cubicBezTo>
                <a:cubicBezTo>
                  <a:pt x="6018346" y="3132666"/>
                  <a:pt x="6019734" y="3151682"/>
                  <a:pt x="6029635" y="3166533"/>
                </a:cubicBezTo>
                <a:cubicBezTo>
                  <a:pt x="6119947" y="3302000"/>
                  <a:pt x="6001413" y="3138311"/>
                  <a:pt x="6114302" y="3251200"/>
                </a:cubicBezTo>
                <a:cubicBezTo>
                  <a:pt x="6134258" y="3271156"/>
                  <a:pt x="6147035" y="3297252"/>
                  <a:pt x="6165102" y="3318933"/>
                </a:cubicBezTo>
                <a:cubicBezTo>
                  <a:pt x="6175322" y="3331198"/>
                  <a:pt x="6187679" y="3341511"/>
                  <a:pt x="6198968" y="3352800"/>
                </a:cubicBezTo>
                <a:lnTo>
                  <a:pt x="6198968" y="3352800"/>
                </a:lnTo>
                <a:lnTo>
                  <a:pt x="5199902" y="3420533"/>
                </a:lnTo>
                <a:cubicBezTo>
                  <a:pt x="5052577" y="3436902"/>
                  <a:pt x="4985839" y="3446059"/>
                  <a:pt x="4827368" y="3454400"/>
                </a:cubicBezTo>
                <a:cubicBezTo>
                  <a:pt x="4686339" y="3461823"/>
                  <a:pt x="4545146" y="3465689"/>
                  <a:pt x="4404035" y="3471333"/>
                </a:cubicBezTo>
                <a:cubicBezTo>
                  <a:pt x="4106353" y="3570561"/>
                  <a:pt x="4325731" y="3510294"/>
                  <a:pt x="3675902" y="3488266"/>
                </a:cubicBezTo>
                <a:cubicBezTo>
                  <a:pt x="3551667" y="3484055"/>
                  <a:pt x="3427546" y="3476977"/>
                  <a:pt x="3303368" y="3471333"/>
                </a:cubicBezTo>
                <a:cubicBezTo>
                  <a:pt x="1705723" y="3506446"/>
                  <a:pt x="2273654" y="3454079"/>
                  <a:pt x="1593102" y="3522133"/>
                </a:cubicBezTo>
                <a:cubicBezTo>
                  <a:pt x="1378613" y="3516489"/>
                  <a:pt x="1163967" y="3515169"/>
                  <a:pt x="949635" y="3505200"/>
                </a:cubicBezTo>
                <a:cubicBezTo>
                  <a:pt x="887957" y="3502331"/>
                  <a:pt x="867160" y="3486473"/>
                  <a:pt x="814168" y="3471333"/>
                </a:cubicBezTo>
                <a:cubicBezTo>
                  <a:pt x="791791" y="3464940"/>
                  <a:pt x="768812" y="3460794"/>
                  <a:pt x="746435" y="3454400"/>
                </a:cubicBezTo>
                <a:cubicBezTo>
                  <a:pt x="729272" y="3449496"/>
                  <a:pt x="713328" y="3439825"/>
                  <a:pt x="695635" y="3437466"/>
                </a:cubicBezTo>
                <a:cubicBezTo>
                  <a:pt x="628263" y="3428483"/>
                  <a:pt x="560066" y="3427296"/>
                  <a:pt x="492435" y="3420533"/>
                </a:cubicBezTo>
                <a:cubicBezTo>
                  <a:pt x="288096" y="3400100"/>
                  <a:pt x="427820" y="3403600"/>
                  <a:pt x="272302" y="3403600"/>
                </a:cubicBezTo>
                <a:lnTo>
                  <a:pt x="221502" y="3335866"/>
                </a:lnTo>
                <a:cubicBezTo>
                  <a:pt x="210213" y="3285066"/>
                  <a:pt x="204091" y="3232835"/>
                  <a:pt x="187635" y="3183466"/>
                </a:cubicBezTo>
                <a:cubicBezTo>
                  <a:pt x="181199" y="3164159"/>
                  <a:pt x="162869" y="3150869"/>
                  <a:pt x="153768" y="3132666"/>
                </a:cubicBezTo>
                <a:cubicBezTo>
                  <a:pt x="83661" y="2992452"/>
                  <a:pt x="200026" y="3176652"/>
                  <a:pt x="102968" y="3031066"/>
                </a:cubicBezTo>
                <a:cubicBezTo>
                  <a:pt x="97324" y="3008488"/>
                  <a:pt x="94207" y="2985124"/>
                  <a:pt x="86035" y="2963333"/>
                </a:cubicBezTo>
                <a:cubicBezTo>
                  <a:pt x="77172" y="2939698"/>
                  <a:pt x="62112" y="2918802"/>
                  <a:pt x="52168" y="2895600"/>
                </a:cubicBezTo>
                <a:cubicBezTo>
                  <a:pt x="45137" y="2879194"/>
                  <a:pt x="40879" y="2861733"/>
                  <a:pt x="35235" y="2844800"/>
                </a:cubicBezTo>
                <a:cubicBezTo>
                  <a:pt x="29591" y="2799644"/>
                  <a:pt x="25783" y="2754221"/>
                  <a:pt x="18302" y="2709333"/>
                </a:cubicBezTo>
                <a:cubicBezTo>
                  <a:pt x="14476" y="2686377"/>
                  <a:pt x="-5319" y="2663891"/>
                  <a:pt x="1368" y="2641600"/>
                </a:cubicBezTo>
                <a:cubicBezTo>
                  <a:pt x="13064" y="2602614"/>
                  <a:pt x="69102" y="2540000"/>
                  <a:pt x="69102" y="2540000"/>
                </a:cubicBezTo>
                <a:cubicBezTo>
                  <a:pt x="102067" y="2441104"/>
                  <a:pt x="60242" y="2531926"/>
                  <a:pt x="136835" y="2455333"/>
                </a:cubicBezTo>
                <a:cubicBezTo>
                  <a:pt x="151226" y="2440942"/>
                  <a:pt x="158873" y="2421094"/>
                  <a:pt x="170702" y="2404533"/>
                </a:cubicBezTo>
                <a:cubicBezTo>
                  <a:pt x="183490" y="2386629"/>
                  <a:pt x="242063" y="2312610"/>
                  <a:pt x="255368" y="2286000"/>
                </a:cubicBezTo>
                <a:cubicBezTo>
                  <a:pt x="263350" y="2270035"/>
                  <a:pt x="265271" y="2251606"/>
                  <a:pt x="272302" y="2235200"/>
                </a:cubicBezTo>
                <a:cubicBezTo>
                  <a:pt x="282246" y="2211998"/>
                  <a:pt x="294879" y="2190044"/>
                  <a:pt x="306168" y="2167466"/>
                </a:cubicBezTo>
                <a:cubicBezTo>
                  <a:pt x="336122" y="2017701"/>
                  <a:pt x="320197" y="2143733"/>
                  <a:pt x="306168" y="1947333"/>
                </a:cubicBezTo>
                <a:cubicBezTo>
                  <a:pt x="298115" y="1834590"/>
                  <a:pt x="299027" y="1721271"/>
                  <a:pt x="289235" y="1608666"/>
                </a:cubicBezTo>
                <a:cubicBezTo>
                  <a:pt x="287689" y="1590884"/>
                  <a:pt x="276998" y="1575086"/>
                  <a:pt x="272302" y="1557866"/>
                </a:cubicBezTo>
                <a:cubicBezTo>
                  <a:pt x="259280" y="1510120"/>
                  <a:pt x="230526" y="1372715"/>
                  <a:pt x="204568" y="1320800"/>
                </a:cubicBezTo>
                <a:lnTo>
                  <a:pt x="136835" y="1185333"/>
                </a:lnTo>
                <a:cubicBezTo>
                  <a:pt x="131191" y="1157111"/>
                  <a:pt x="126146" y="1128762"/>
                  <a:pt x="119902" y="1100666"/>
                </a:cubicBezTo>
                <a:cubicBezTo>
                  <a:pt x="114853" y="1077948"/>
                  <a:pt x="107532" y="1055754"/>
                  <a:pt x="102968" y="1032933"/>
                </a:cubicBezTo>
                <a:cubicBezTo>
                  <a:pt x="73165" y="883918"/>
                  <a:pt x="102058" y="979402"/>
                  <a:pt x="69102" y="880533"/>
                </a:cubicBezTo>
                <a:cubicBezTo>
                  <a:pt x="74746" y="795866"/>
                  <a:pt x="62092" y="707940"/>
                  <a:pt x="86035" y="626533"/>
                </a:cubicBezTo>
                <a:cubicBezTo>
                  <a:pt x="93158" y="602316"/>
                  <a:pt x="134376" y="608826"/>
                  <a:pt x="153768" y="592666"/>
                </a:cubicBezTo>
                <a:cubicBezTo>
                  <a:pt x="169402" y="579637"/>
                  <a:pt x="176346" y="558799"/>
                  <a:pt x="187635" y="541866"/>
                </a:cubicBezTo>
                <a:cubicBezTo>
                  <a:pt x="198924" y="507999"/>
                  <a:pt x="201700" y="469969"/>
                  <a:pt x="221502" y="440266"/>
                </a:cubicBezTo>
                <a:cubicBezTo>
                  <a:pt x="232791" y="423333"/>
                  <a:pt x="246267" y="407669"/>
                  <a:pt x="255368" y="389466"/>
                </a:cubicBezTo>
                <a:cubicBezTo>
                  <a:pt x="263350" y="373501"/>
                  <a:pt x="265271" y="355072"/>
                  <a:pt x="272302" y="338666"/>
                </a:cubicBezTo>
                <a:cubicBezTo>
                  <a:pt x="298084" y="278507"/>
                  <a:pt x="306021" y="271154"/>
                  <a:pt x="340035" y="220133"/>
                </a:cubicBezTo>
                <a:lnTo>
                  <a:pt x="373902" y="118533"/>
                </a:lnTo>
                <a:cubicBezTo>
                  <a:pt x="392620" y="62379"/>
                  <a:pt x="390835" y="85582"/>
                  <a:pt x="390835" y="50800"/>
                </a:cubicBezTo>
                <a:lnTo>
                  <a:pt x="458568" y="33866"/>
                </a:lnTo>
                <a:lnTo>
                  <a:pt x="610968" y="33866"/>
                </a:lnTo>
                <a:lnTo>
                  <a:pt x="6046568" y="0"/>
                </a:lnTo>
                <a:close/>
              </a:path>
            </a:pathLst>
          </a:custGeom>
          <a:solidFill>
            <a:srgbClr val="B9D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2457017" y="2596566"/>
            <a:ext cx="6443375" cy="1930337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马可福音 </a:t>
            </a:r>
            <a:r>
              <a:rPr lang="en-US" altLang="zh-CN" sz="2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9:3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 衣服放光，极其洁白，地上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漂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（</a:t>
            </a:r>
            <a:r>
              <a:rPr lang="en" altLang="zh-CN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piǎo</a:t>
            </a:r>
            <a:r>
              <a:rPr lang="en" altLang="zh-CN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）布的，没有一个能</a:t>
            </a:r>
            <a:r>
              <a:rPr lang="zh-CN" altLang="en-US" sz="2800" dirty="0"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漂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（</a:t>
            </a:r>
            <a:r>
              <a:rPr lang="en" altLang="zh-CN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piǎo</a:t>
            </a:r>
            <a:r>
              <a:rPr lang="en" altLang="zh-CN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）得那样白。</a:t>
            </a:r>
          </a:p>
        </p:txBody>
      </p:sp>
      <p:sp>
        <p:nvSpPr>
          <p:cNvPr id="38" name="文本框 4"/>
          <p:cNvSpPr txBox="1"/>
          <p:nvPr/>
        </p:nvSpPr>
        <p:spPr>
          <a:xfrm>
            <a:off x="6776850" y="4879600"/>
            <a:ext cx="2718940" cy="3683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备注：圣经中</a:t>
            </a:r>
            <a:r>
              <a:rPr lang="zh-CN" altLang="en-US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出现</a:t>
            </a:r>
            <a:r>
              <a:rPr lang="en-US" altLang="zh-CN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5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处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37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63" y="23165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51867" y="2181580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02898" y="809677"/>
            <a:ext cx="1612624" cy="218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altLang="zh-CN" sz="48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qiào</a:t>
            </a:r>
            <a:endParaRPr altLang="zh-CN" sz="4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zh-CN" altLang="zh-CN" sz="4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83" y="23511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7181687" y="2181581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  <a:sym typeface="+mn-ea"/>
              </a:rPr>
              <a:t>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65149" y="1486588"/>
            <a:ext cx="161163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shāo</a:t>
            </a:r>
          </a:p>
        </p:txBody>
      </p:sp>
      <p:sp>
        <p:nvSpPr>
          <p:cNvPr id="2" name="箭头: 左右 1"/>
          <p:cNvSpPr/>
          <p:nvPr/>
        </p:nvSpPr>
        <p:spPr>
          <a:xfrm>
            <a:off x="5452492" y="334705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B41994-F56D-1F0A-6463-A1D3A13E0D81}"/>
              </a:ext>
            </a:extLst>
          </p:cNvPr>
          <p:cNvSpPr txBox="1"/>
          <p:nvPr/>
        </p:nvSpPr>
        <p:spPr>
          <a:xfrm>
            <a:off x="2366934" y="5223353"/>
            <a:ext cx="341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spcAft>
                <a:spcPts val="1200"/>
              </a:spcAft>
              <a:buFont typeface="+mj-lt"/>
              <a:buNone/>
              <a:tabLst>
                <a:tab pos="457200" algn="l"/>
              </a:tabLst>
            </a:pPr>
            <a:r>
              <a:rPr lang="zh-CN" altLang="en-US" sz="20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释义：</a:t>
            </a:r>
            <a:r>
              <a:rPr lang="zh-CN" altLang="zh-CN" sz="20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装刀、剑的套子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0BB32CA-8F2F-FC3D-683B-F9ADFC1F67DB}"/>
              </a:ext>
            </a:extLst>
          </p:cNvPr>
          <p:cNvSpPr txBox="1"/>
          <p:nvPr/>
        </p:nvSpPr>
        <p:spPr>
          <a:xfrm>
            <a:off x="6661161" y="5223353"/>
            <a:ext cx="376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释义：</a:t>
            </a:r>
            <a:r>
              <a:rPr lang="zh-CN" altLang="zh-CN" sz="2000" dirty="0">
                <a:solidFill>
                  <a:srgbClr val="00B0F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拴在鞭子末端的细皮条</a:t>
            </a:r>
            <a:endParaRPr kumimoji="1" lang="zh-CN" altLang="en-US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1" grpId="0"/>
      <p:bldP spid="11" grpId="1"/>
      <p:bldP spid="13" grpId="0"/>
      <p:bldP spid="13" grpId="1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021684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890845" y="939139"/>
            <a:ext cx="241031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鞘</a:t>
            </a:r>
            <a:r>
              <a:rPr lang="en" altLang="zh-CN" sz="3600" dirty="0" err="1">
                <a:solidFill>
                  <a:srgbClr val="FF0000"/>
                </a:solidFill>
                <a:latin typeface="Arial Regular" panose="020B0604020202020204" charset="0"/>
                <a:cs typeface="Arial Regular" panose="020B0604020202020204" charset="0"/>
                <a:sym typeface="+mn-ea"/>
              </a:rPr>
              <a:t>qiào</a:t>
            </a:r>
            <a:endParaRPr lang="zh-CN" altLang="en-US" sz="3600" dirty="0">
              <a:solidFill>
                <a:srgbClr val="FF0000"/>
              </a:solidFill>
              <a:effectLst/>
              <a:latin typeface="Arial Regular" panose="020B0604020202020204" charset="0"/>
              <a:ea typeface="楷体" panose="02010609060101010101" pitchFamily="49" charset="-122"/>
              <a:cs typeface="Arial Regular" panose="020B0604020202020204" charset="0"/>
            </a:endParaRPr>
          </a:p>
        </p:txBody>
      </p:sp>
      <p:sp>
        <p:nvSpPr>
          <p:cNvPr id="35" name="文本框 4"/>
          <p:cNvSpPr txBox="1"/>
          <p:nvPr/>
        </p:nvSpPr>
        <p:spPr>
          <a:xfrm>
            <a:off x="1157682" y="1827435"/>
            <a:ext cx="10202778" cy="1113766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04800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约翰福音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18:11 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耶稣就对彼得说：“收刀入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" altLang="zh-CN" sz="2400" dirty="0" err="1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qiào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）吧！我父所给我的那杯，我岂可不喝呢？”</a:t>
            </a:r>
            <a:endParaRPr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8351412" y="5707611"/>
            <a:ext cx="2647950" cy="3683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800" dirty="0"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  <a:r>
              <a:rPr lang="zh-CN" altLang="zh-CN" sz="1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sz="1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r>
              <a:rPr lang="zh-CN" altLang="zh-CN" sz="18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1E5853-8254-973E-9B11-24107AADEC8E}"/>
              </a:ext>
            </a:extLst>
          </p:cNvPr>
          <p:cNvSpPr txBox="1"/>
          <p:nvPr/>
        </p:nvSpPr>
        <p:spPr>
          <a:xfrm>
            <a:off x="1208459" y="3089450"/>
            <a:ext cx="10101225" cy="277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以西结书 21:5 一切有血气的就知道我－耶和华已经拔刀出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鞘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4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 </a:t>
            </a:r>
            <a:r>
              <a:rPr lang="en" altLang="zh-CN" sz="2400" dirty="0" err="1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qiào</a:t>
            </a:r>
            <a:r>
              <a:rPr lang="en" altLang="zh-CN" sz="24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 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），必不再入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鞘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4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 </a:t>
            </a:r>
            <a:r>
              <a:rPr lang="en" altLang="zh-CN" sz="2400" dirty="0" err="1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qiào</a:t>
            </a:r>
            <a:r>
              <a:rPr lang="en" altLang="zh-CN" sz="24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 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）。  </a:t>
            </a: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撒母耳记下 20:8 他们到了基遍的大磐石那里，亚玛撒来迎接他们。那时约押穿着战衣，腰束佩刀的带子，刀在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鞘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4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 </a:t>
            </a:r>
            <a:r>
              <a:rPr lang="en" altLang="zh-CN" sz="2400" dirty="0" err="1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qiào</a:t>
            </a:r>
            <a:r>
              <a:rPr lang="en" altLang="zh-CN" sz="24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 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）内；约押前行，刀从</a:t>
            </a:r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鞘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4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 </a:t>
            </a:r>
            <a:r>
              <a:rPr lang="en" altLang="zh-CN" sz="2400" dirty="0" err="1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qiào</a:t>
            </a:r>
            <a:r>
              <a:rPr lang="en" altLang="zh-CN" sz="2400" dirty="0">
                <a:solidFill>
                  <a:schemeClr val="tx1"/>
                </a:solidFill>
                <a:latin typeface="Arial Regular" panose="020B0604020202020204" charset="0"/>
                <a:ea typeface="宋体" pitchFamily="2" charset="-122"/>
                <a:cs typeface="Arial Regular" panose="020B0604020202020204" charset="0"/>
              </a:rPr>
              <a:t> 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）内掉出来。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08" y="219074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875604" y="1990418"/>
            <a:ext cx="216471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藏</a:t>
            </a:r>
            <a:endParaRPr lang="zh-CN" altLang="zh-CN" sz="16600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64902" y="1126821"/>
            <a:ext cx="2261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cáng</a:t>
            </a:r>
            <a:endParaRPr lang="en-US" altLang="zh-CN" sz="4800" dirty="0" err="1"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016292" y="1263368"/>
            <a:ext cx="2261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zàng</a:t>
            </a:r>
            <a:endParaRPr lang="en-US" altLang="zh-CN" sz="9600" dirty="0" err="1"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87" y="216078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7095382" y="1957818"/>
            <a:ext cx="216471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藏</a:t>
            </a:r>
            <a:endParaRPr lang="zh-CN" altLang="zh-CN" sz="16600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C6086C-8007-7FAC-69F6-50DF7CAEE1E0}"/>
              </a:ext>
            </a:extLst>
          </p:cNvPr>
          <p:cNvSpPr txBox="1"/>
          <p:nvPr/>
        </p:nvSpPr>
        <p:spPr>
          <a:xfrm>
            <a:off x="1866152" y="5095092"/>
            <a:ext cx="4183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释义：</a:t>
            </a:r>
            <a:r>
              <a:rPr lang="en-US" altLang="zh-CN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隐蔽。</a:t>
            </a:r>
            <a:r>
              <a:rPr lang="en-US" altLang="zh-CN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保存；储存。</a:t>
            </a:r>
            <a:endParaRPr lang="en-US" altLang="zh-CN" sz="2400" b="0" i="0" u="none" strike="noStrike" dirty="0">
              <a:solidFill>
                <a:srgbClr val="00B0F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/>
            <a:r>
              <a:rPr lang="en-US" altLang="zh-CN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埋藏在地下的矿物。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9B1E26-72BA-E566-74AD-D12C089ADE5C}"/>
              </a:ext>
            </a:extLst>
          </p:cNvPr>
          <p:cNvSpPr txBox="1"/>
          <p:nvPr/>
        </p:nvSpPr>
        <p:spPr>
          <a:xfrm>
            <a:off x="6683682" y="4910427"/>
            <a:ext cx="4342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释义：</a:t>
            </a:r>
            <a:r>
              <a:rPr lang="en-US" altLang="zh-CN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储存大量东西的地方。</a:t>
            </a:r>
            <a:r>
              <a:rPr lang="en-US" altLang="zh-CN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佛教或道教经典的总称。</a:t>
            </a:r>
            <a:r>
              <a:rPr lang="en-US" altLang="zh-CN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2400" b="0" i="0" u="none" strike="noStrike" dirty="0">
                <a:solidFill>
                  <a:srgbClr val="00B0F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西藏自治区的简称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018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021684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4890845" y="939139"/>
            <a:ext cx="24103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 Regular" panose="020B0604020202020204" charset="0"/>
                <a:sym typeface="+mn-ea"/>
              </a:rPr>
              <a:t>藏</a:t>
            </a:r>
            <a:r>
              <a:rPr lang="en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cáng</a:t>
            </a:r>
            <a:endParaRPr lang="en-US" altLang="zh-CN" sz="3600" dirty="0"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4"/>
          <p:cNvSpPr txBox="1"/>
          <p:nvPr/>
        </p:nvSpPr>
        <p:spPr>
          <a:xfrm>
            <a:off x="7301155" y="5427939"/>
            <a:ext cx="3560630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189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1E5853-8254-973E-9B11-24107AADEC8E}"/>
              </a:ext>
            </a:extLst>
          </p:cNvPr>
          <p:cNvSpPr txBox="1"/>
          <p:nvPr/>
        </p:nvSpPr>
        <p:spPr>
          <a:xfrm>
            <a:off x="1638627" y="2126038"/>
            <a:ext cx="9495400" cy="3222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路加福音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13:21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好比面酵，有妇人拿来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藏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cáng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）在三斗面里，直等全团都发起来。”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提摩太前书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5:25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这样，善行也有明显的，那不明显的也不能隐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藏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cáng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）。 </a:t>
            </a:r>
          </a:p>
        </p:txBody>
      </p:sp>
    </p:spTree>
    <p:extLst>
      <p:ext uri="{BB962C8B-B14F-4D97-AF65-F5344CB8AC3E}">
        <p14:creationId xmlns:p14="http://schemas.microsoft.com/office/powerpoint/2010/main" val="24034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63" y="231653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51867" y="2181580"/>
            <a:ext cx="193160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</a:rPr>
              <a:t>石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70850" y="1371186"/>
            <a:ext cx="1612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shí</a:t>
            </a:r>
            <a:endParaRPr lang="zh-CN" altLang="zh-CN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83" y="2351119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7181687" y="2181581"/>
            <a:ext cx="135538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itchFamily="2" charset="-122"/>
                <a:sym typeface="+mn-ea"/>
              </a:rPr>
              <a:t>石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08528" y="1371186"/>
            <a:ext cx="1611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endParaRPr altLang="zh-CN" sz="115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452492" y="334705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3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1" grpId="0"/>
      <p:bldP spid="11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itchFamily="3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422443" y="2112453"/>
            <a:ext cx="4419522" cy="31615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zh-CN" altLang="en-US" sz="2800" b="0" i="0" u="none" strike="noStrike" dirty="0">
                <a:solidFill>
                  <a:srgbClr val="626675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</a:t>
            </a:r>
          </a:p>
          <a:p>
            <a:pPr algn="l"/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石头。构成地壳的坚硬物质，是由矿物集合而成的。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刻有字画的石头制品。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中医指能做药材的矿物质。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古代医生用以治病的石针。</a:t>
            </a:r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5.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b="0" i="0" u="none" strike="noStrike" dirty="0" err="1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Shí</a:t>
            </a:r>
            <a:r>
              <a:rPr lang="zh-CN" altLang="e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姓。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4519" y="1102507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石</a:t>
            </a:r>
            <a:r>
              <a:rPr lang="en" altLang="zh-C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endParaRPr lang="en" altLang="zh-CN" sz="9600" dirty="0">
              <a:solidFill>
                <a:srgbClr val="FF0000"/>
              </a:solidFill>
              <a:effectLst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44299" y="2317149"/>
            <a:ext cx="3911449" cy="34383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zh-CN" altLang="en-US" sz="2800" b="0" i="0" u="none" strike="noStrike" dirty="0">
                <a:solidFill>
                  <a:srgbClr val="626675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释义</a:t>
            </a:r>
          </a:p>
          <a:p>
            <a:pPr algn="l"/>
            <a:r>
              <a:rPr lang="en-US" altLang="zh-CN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8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市制容量单位。十斗为一石。（如“二千石、万石”等。）。</a:t>
            </a:r>
          </a:p>
          <a:p>
            <a:pPr indent="254000">
              <a:lnSpc>
                <a:spcPts val="2400"/>
              </a:lnSpc>
            </a:pP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5841965" y="1629126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889DA1F-4F33-CDC9-8839-754EFB347570}"/>
              </a:ext>
            </a:extLst>
          </p:cNvPr>
          <p:cNvSpPr txBox="1"/>
          <p:nvPr/>
        </p:nvSpPr>
        <p:spPr>
          <a:xfrm>
            <a:off x="2653917" y="1130271"/>
            <a:ext cx="254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石</a:t>
            </a:r>
            <a:r>
              <a:rPr lang="en" altLang="zh-CN" sz="3600" dirty="0" err="1">
                <a:solidFill>
                  <a:srgbClr val="FF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shí</a:t>
            </a:r>
            <a:endParaRPr kumimoji="1"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90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021684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8" name="文本框 4"/>
          <p:cNvSpPr txBox="1"/>
          <p:nvPr/>
        </p:nvSpPr>
        <p:spPr>
          <a:xfrm>
            <a:off x="7301155" y="5427939"/>
            <a:ext cx="3560630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546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1E5853-8254-973E-9B11-24107AADEC8E}"/>
              </a:ext>
            </a:extLst>
          </p:cNvPr>
          <p:cNvSpPr txBox="1"/>
          <p:nvPr/>
        </p:nvSpPr>
        <p:spPr>
          <a:xfrm>
            <a:off x="1692416" y="1735361"/>
            <a:ext cx="9495400" cy="38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创世记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11:3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他们彼此商量说：“来吧！我们要做砖，把砖烧透了。”他们就拿砖当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石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shí</a:t>
            </a:r>
            <a:r>
              <a:rPr lang="en" altLang="zh-CN" sz="2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）头，又拿石漆当灰泥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出埃及记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28:17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要在上面镶宝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石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solidFill>
                  <a:srgbClr val="FF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shí</a:t>
            </a:r>
            <a:r>
              <a:rPr lang="en" altLang="zh-CN" sz="28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）四行：第一行是红宝石、红璧玺、红玉；  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彼得前书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2:4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主乃活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石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solidFill>
                  <a:srgbClr val="FF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shí</a:t>
            </a:r>
            <a:r>
              <a:rPr lang="en" altLang="zh-CN" sz="2800" dirty="0">
                <a:solidFill>
                  <a:srgbClr val="FF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），固然是被人所弃的，却是被 神所拣选、所宝贵的。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784EE4-39D4-48AA-AE9A-B487D4C03884}"/>
              </a:ext>
            </a:extLst>
          </p:cNvPr>
          <p:cNvSpPr txBox="1"/>
          <p:nvPr/>
        </p:nvSpPr>
        <p:spPr>
          <a:xfrm>
            <a:off x="4736530" y="949674"/>
            <a:ext cx="254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石</a:t>
            </a:r>
            <a:r>
              <a:rPr lang="en" altLang="zh-CN" sz="3600" dirty="0" err="1">
                <a:solidFill>
                  <a:srgbClr val="FF000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shí</a:t>
            </a:r>
            <a:endParaRPr kumimoji="1"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2C8D951-5882-5B0D-EA9D-ADE79C7DBB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93" y="247860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43" y="2478604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770738" y="2282937"/>
            <a:ext cx="216471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解</a:t>
            </a:r>
            <a:endParaRPr lang="zh-CN" altLang="zh-CN" sz="16600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5055" y="1493173"/>
            <a:ext cx="2261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endParaRPr lang="en-US" altLang="zh-CN" sz="4800" dirty="0" err="1"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102810" y="1509160"/>
            <a:ext cx="2261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4800" dirty="0" err="1">
                <a:latin typeface="Arial" panose="020B0604020202020204" pitchFamily="34" charset="0"/>
                <a:cs typeface="Arial" panose="020B0604020202020204" pitchFamily="34" charset="0"/>
              </a:rPr>
              <a:t>jiè</a:t>
            </a:r>
            <a:endParaRPr lang="en-US" altLang="zh-CN" sz="4800" dirty="0" err="1"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05" y="2478604"/>
            <a:ext cx="2476800" cy="2476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181325" y="2317974"/>
            <a:ext cx="216471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解</a:t>
            </a:r>
            <a:endParaRPr lang="zh-CN" altLang="zh-CN" sz="16600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4B680E-444F-927D-9982-F91AED3C7242}"/>
              </a:ext>
            </a:extLst>
          </p:cNvPr>
          <p:cNvSpPr txBox="1"/>
          <p:nvPr/>
        </p:nvSpPr>
        <p:spPr>
          <a:xfrm>
            <a:off x="8621075" y="2478604"/>
            <a:ext cx="17142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解</a:t>
            </a:r>
            <a:endParaRPr lang="zh-CN" altLang="en-US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56181E-CE38-353D-0482-9CE4954146E4}"/>
              </a:ext>
            </a:extLst>
          </p:cNvPr>
          <p:cNvSpPr txBox="1"/>
          <p:nvPr/>
        </p:nvSpPr>
        <p:spPr>
          <a:xfrm>
            <a:off x="9245600" y="1509160"/>
            <a:ext cx="191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48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xiè</a:t>
            </a:r>
            <a:endParaRPr kumimoji="1"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6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256459" y="1021684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38" name="文本框 4"/>
          <p:cNvSpPr txBox="1"/>
          <p:nvPr/>
        </p:nvSpPr>
        <p:spPr>
          <a:xfrm>
            <a:off x="7301155" y="5427939"/>
            <a:ext cx="3560630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1E5853-8254-973E-9B11-24107AADEC8E}"/>
              </a:ext>
            </a:extLst>
          </p:cNvPr>
          <p:cNvSpPr txBox="1"/>
          <p:nvPr/>
        </p:nvSpPr>
        <p:spPr>
          <a:xfrm>
            <a:off x="1584839" y="2650054"/>
            <a:ext cx="9495400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路加福音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16:7</a:t>
            </a:r>
            <a:endParaRPr lang="zh-CN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又问一个说：‘你欠多少？’他说：‘一百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石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）麦子。’管家说：‘拿你的账，写八十。’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784EE4-39D4-48AA-AE9A-B487D4C03884}"/>
              </a:ext>
            </a:extLst>
          </p:cNvPr>
          <p:cNvSpPr txBox="1"/>
          <p:nvPr/>
        </p:nvSpPr>
        <p:spPr>
          <a:xfrm>
            <a:off x="4736530" y="949674"/>
            <a:ext cx="254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石</a:t>
            </a:r>
            <a:r>
              <a:rPr lang="en" altLang="zh-C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endParaRPr kumimoji="1"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allAtOnce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itchFamily="3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497589" y="2122432"/>
            <a:ext cx="3445607" cy="379340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分开；</a:t>
            </a:r>
            <a:r>
              <a:rPr lang="en-US" altLang="zh-CN" sz="2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把束缚着或系着的东西打开。</a:t>
            </a:r>
            <a:endParaRPr lang="en-US" altLang="zh-CN" sz="24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解除。</a:t>
            </a: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解释；解答。</a:t>
            </a:r>
            <a:endParaRPr lang="en-US" altLang="zh-CN" sz="24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5.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理解；明白。</a:t>
            </a: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6.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排泄</a:t>
            </a:r>
            <a:r>
              <a:rPr lang="zh-CN" altLang="en-US" sz="24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；解手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7.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数学名词。求方程式中未知数的值；。</a:t>
            </a: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8.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演算方程式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46588" y="126622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解</a:t>
            </a:r>
            <a:r>
              <a:rPr lang="en" altLang="zh-CN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endParaRPr lang="en-US" altLang="zh-CN" sz="3600" dirty="0">
              <a:solidFill>
                <a:srgbClr val="C00000"/>
              </a:solidFill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>
            <a:off x="4943196" y="2013846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7">
            <a:extLst>
              <a:ext uri="{FF2B5EF4-FFF2-40B4-BE49-F238E27FC236}">
                <a16:creationId xmlns:a16="http://schemas.microsoft.com/office/drawing/2014/main" id="{F21ED13B-04CD-FD92-5A65-B8E7792AF9D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8117340" y="2013846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EB05267-C6B5-F571-51E2-71BD3529A683}"/>
              </a:ext>
            </a:extLst>
          </p:cNvPr>
          <p:cNvSpPr txBox="1"/>
          <p:nvPr/>
        </p:nvSpPr>
        <p:spPr>
          <a:xfrm>
            <a:off x="5906758" y="1351906"/>
            <a:ext cx="1107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解</a:t>
            </a:r>
            <a:r>
              <a:rPr lang="en" altLang="zh-CN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jiè</a:t>
            </a:r>
            <a:endParaRPr lang="en-US" altLang="zh-CN" sz="3600" dirty="0">
              <a:solidFill>
                <a:srgbClr val="C00000"/>
              </a:solidFill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5C7246-E2C6-73A8-1195-94470AC952F8}"/>
              </a:ext>
            </a:extLst>
          </p:cNvPr>
          <p:cNvSpPr txBox="1"/>
          <p:nvPr/>
        </p:nvSpPr>
        <p:spPr>
          <a:xfrm>
            <a:off x="5544273" y="2002678"/>
            <a:ext cx="2239169" cy="3329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2400" b="0" i="0" u="none" strike="noStrike" dirty="0">
              <a:solidFill>
                <a:srgbClr val="626675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押送。</a:t>
            </a:r>
            <a:endParaRPr lang="en-US" altLang="zh-CN" sz="24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［解元］明清两代称乡试考取第一名的人。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87DEF74-D568-8577-BA36-A2FDC53BEB53}"/>
              </a:ext>
            </a:extLst>
          </p:cNvPr>
          <p:cNvSpPr txBox="1"/>
          <p:nvPr/>
        </p:nvSpPr>
        <p:spPr>
          <a:xfrm>
            <a:off x="8384518" y="1912559"/>
            <a:ext cx="2696324" cy="3329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2400" b="0" i="0" u="none" strike="noStrike" dirty="0">
              <a:solidFill>
                <a:srgbClr val="626675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懂得；明白。</a:t>
            </a:r>
            <a:endParaRPr lang="en-US" altLang="zh-CN" sz="2400" b="0" i="0" u="none" strike="noStrike" dirty="0">
              <a:solidFill>
                <a:srgbClr val="33333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旧时指杂技表演的各种技艺。特指在马上表演的技艺。</a:t>
            </a:r>
            <a:r>
              <a:rPr lang="en-US" altLang="zh-C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400" b="0" i="0" u="none" strike="noStrike" dirty="0" err="1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Xiè</a:t>
            </a:r>
            <a:r>
              <a:rPr lang="zh-CN" altLang="en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2400" b="0" i="0" u="none" strike="noStrike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姓。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C07939F-A15D-BB15-6742-D0C9C14D3CBB}"/>
              </a:ext>
            </a:extLst>
          </p:cNvPr>
          <p:cNvSpPr txBox="1"/>
          <p:nvPr/>
        </p:nvSpPr>
        <p:spPr>
          <a:xfrm>
            <a:off x="8973519" y="1266227"/>
            <a:ext cx="1518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解</a:t>
            </a:r>
            <a:r>
              <a:rPr lang="en" altLang="zh-CN" sz="3600" b="0" i="0" u="none" strike="noStrike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xiè</a:t>
            </a:r>
            <a:endParaRPr kumimoji="1" lang="zh-CN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6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88E7715-5FBF-6A11-0B43-9EE93EEE4352}"/>
              </a:ext>
            </a:extLst>
          </p:cNvPr>
          <p:cNvSpPr txBox="1"/>
          <p:nvPr/>
        </p:nvSpPr>
        <p:spPr>
          <a:xfrm>
            <a:off x="1323474" y="1720061"/>
            <a:ext cx="9897978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马可福音 1:7 他传道说：“有一位在我以后来的，能力比我更大，我就是弯腰给他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）鞋带也是不配的。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F6B15D-2BD8-9C33-3531-65E11AFE744A}"/>
              </a:ext>
            </a:extLst>
          </p:cNvPr>
          <p:cNvSpPr txBox="1"/>
          <p:nvPr/>
        </p:nvSpPr>
        <p:spPr>
          <a:xfrm>
            <a:off x="5293895" y="881225"/>
            <a:ext cx="1203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解</a:t>
            </a:r>
            <a:r>
              <a:rPr lang="en" altLang="zh-C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endParaRPr lang="en-US" altLang="zh-C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F40029-D66F-BAED-4054-8810257281F5}"/>
              </a:ext>
            </a:extLst>
          </p:cNvPr>
          <p:cNvSpPr txBox="1"/>
          <p:nvPr/>
        </p:nvSpPr>
        <p:spPr>
          <a:xfrm>
            <a:off x="1383632" y="3429000"/>
            <a:ext cx="10018294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创世记 40:5 被囚在监之埃及王的酒政和膳长二人同夜各做一梦，各梦都有讲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65856F-A858-0894-0C43-0CD7780A62CE}"/>
              </a:ext>
            </a:extLst>
          </p:cNvPr>
          <p:cNvSpPr txBox="1"/>
          <p:nvPr/>
        </p:nvSpPr>
        <p:spPr>
          <a:xfrm>
            <a:off x="1443790" y="5163234"/>
            <a:ext cx="98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约伯记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16:5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但我必用口坚固你们，用嘴消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）你们的忧愁。</a:t>
            </a:r>
          </a:p>
        </p:txBody>
      </p:sp>
    </p:spTree>
    <p:extLst>
      <p:ext uri="{BB962C8B-B14F-4D97-AF65-F5344CB8AC3E}">
        <p14:creationId xmlns:p14="http://schemas.microsoft.com/office/powerpoint/2010/main" val="147875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88E7715-5FBF-6A11-0B43-9EE93EEE4352}"/>
              </a:ext>
            </a:extLst>
          </p:cNvPr>
          <p:cNvSpPr txBox="1"/>
          <p:nvPr/>
        </p:nvSpPr>
        <p:spPr>
          <a:xfrm>
            <a:off x="1147011" y="3246087"/>
            <a:ext cx="9897978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撒母耳记下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14:6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我有两个儿子，一日在田间争斗，没有人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）劝，这个就打死那个。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F6B15D-2BD8-9C33-3531-65E11AFE744A}"/>
              </a:ext>
            </a:extLst>
          </p:cNvPr>
          <p:cNvSpPr txBox="1"/>
          <p:nvPr/>
        </p:nvSpPr>
        <p:spPr>
          <a:xfrm>
            <a:off x="5293895" y="881225"/>
            <a:ext cx="1203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解</a:t>
            </a:r>
            <a:r>
              <a:rPr lang="en" altLang="zh-C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endParaRPr lang="en-US" altLang="zh-C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F40029-D66F-BAED-4054-8810257281F5}"/>
              </a:ext>
            </a:extLst>
          </p:cNvPr>
          <p:cNvSpPr txBox="1"/>
          <p:nvPr/>
        </p:nvSpPr>
        <p:spPr>
          <a:xfrm>
            <a:off x="1263316" y="1754052"/>
            <a:ext cx="10018294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撒母耳记上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24:3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到了路旁的羊圈，在那里有洞，扫罗进去大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）。大卫和跟随他的人正藏在洞里的深处。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65856F-A858-0894-0C43-0CD7780A62CE}"/>
              </a:ext>
            </a:extLst>
          </p:cNvPr>
          <p:cNvSpPr txBox="1"/>
          <p:nvPr/>
        </p:nvSpPr>
        <p:spPr>
          <a:xfrm>
            <a:off x="1263316" y="4887402"/>
            <a:ext cx="98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创世记 40:18 约瑟说：“你的梦是这样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jiě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）：三个筐子就是三天；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AD9E461-7D1B-5E49-2662-AC9CB7AB4AF8}"/>
              </a:ext>
            </a:extLst>
          </p:cNvPr>
          <p:cNvSpPr txBox="1"/>
          <p:nvPr/>
        </p:nvSpPr>
        <p:spPr>
          <a:xfrm>
            <a:off x="7547810" y="5641454"/>
            <a:ext cx="319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备注：圣经中共出现</a:t>
            </a:r>
            <a:r>
              <a:rPr kumimoji="1"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112</a:t>
            </a:r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194088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88E7715-5FBF-6A11-0B43-9EE93EEE4352}"/>
              </a:ext>
            </a:extLst>
          </p:cNvPr>
          <p:cNvSpPr txBox="1"/>
          <p:nvPr/>
        </p:nvSpPr>
        <p:spPr>
          <a:xfrm>
            <a:off x="1205163" y="3429000"/>
            <a:ext cx="10134599" cy="65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约书亚记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8:23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生擒了艾城的王，将他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jiè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）到约书亚那里。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F6B15D-2BD8-9C33-3531-65E11AFE744A}"/>
              </a:ext>
            </a:extLst>
          </p:cNvPr>
          <p:cNvSpPr txBox="1"/>
          <p:nvPr/>
        </p:nvSpPr>
        <p:spPr>
          <a:xfrm>
            <a:off x="5293895" y="881225"/>
            <a:ext cx="1203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解</a:t>
            </a:r>
            <a:r>
              <a:rPr lang="en" altLang="zh-CN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jiè</a:t>
            </a:r>
            <a:endParaRPr lang="en-US" altLang="zh-C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等线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F40029-D66F-BAED-4054-8810257281F5}"/>
              </a:ext>
            </a:extLst>
          </p:cNvPr>
          <p:cNvSpPr txBox="1"/>
          <p:nvPr/>
        </p:nvSpPr>
        <p:spPr>
          <a:xfrm>
            <a:off x="1263316" y="1754052"/>
            <a:ext cx="10018294" cy="13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约翰福音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18:24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亚那就把耶稣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jiè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）到大祭司该亚法那里，仍是捆着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jiè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）去的。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65856F-A858-0894-0C43-0CD7780A62CE}"/>
              </a:ext>
            </a:extLst>
          </p:cNvPr>
          <p:cNvSpPr txBox="1"/>
          <p:nvPr/>
        </p:nvSpPr>
        <p:spPr>
          <a:xfrm>
            <a:off x="1263316" y="4457618"/>
            <a:ext cx="9897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使徒行传 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25:27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据我看来，</a:t>
            </a:r>
            <a:r>
              <a:rPr lang="zh-CN" altLang="en-US" sz="2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jiè</a:t>
            </a:r>
            <a:r>
              <a:rPr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）送囚犯，不指明他的罪案是不合理的。”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F95B928-3000-9E46-EF5B-CA4C8C5FCB36}"/>
              </a:ext>
            </a:extLst>
          </p:cNvPr>
          <p:cNvSpPr txBox="1"/>
          <p:nvPr/>
        </p:nvSpPr>
        <p:spPr>
          <a:xfrm>
            <a:off x="7700211" y="5411725"/>
            <a:ext cx="3096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备注：圣经中共出现</a:t>
            </a:r>
            <a:r>
              <a:rPr kumimoji="1"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kumimoji="1"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处</a:t>
            </a:r>
          </a:p>
        </p:txBody>
      </p:sp>
    </p:spTree>
    <p:extLst>
      <p:ext uri="{BB962C8B-B14F-4D97-AF65-F5344CB8AC3E}">
        <p14:creationId xmlns:p14="http://schemas.microsoft.com/office/powerpoint/2010/main" val="42011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7" y="2463695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853097" y="2282938"/>
            <a:ext cx="216471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撇</a:t>
            </a:r>
          </a:p>
          <a:p>
            <a:endParaRPr lang="zh-CN" altLang="en-US" sz="13800" dirty="0"/>
          </a:p>
        </p:txBody>
      </p:sp>
      <p:sp>
        <p:nvSpPr>
          <p:cNvPr id="8" name="文本框 7"/>
          <p:cNvSpPr txBox="1"/>
          <p:nvPr/>
        </p:nvSpPr>
        <p:spPr>
          <a:xfrm>
            <a:off x="2853097" y="1517496"/>
            <a:ext cx="226123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effectLst/>
                <a:latin typeface="Arial" panose="020B0604020202020204" pitchFamily="34" charset="0"/>
                <a:ea typeface="等线" pitchFamily="2" charset="-122"/>
              </a:rPr>
              <a:t>piē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939486" y="1517496"/>
            <a:ext cx="226123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effectLst/>
                <a:latin typeface="Arial" panose="020B0604020202020204" pitchFamily="34" charset="0"/>
                <a:ea typeface="等线" pitchFamily="2" charset="-122"/>
              </a:rPr>
              <a:t>piě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26" y="2463696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7064553" y="2282937"/>
            <a:ext cx="216471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撇</a:t>
            </a:r>
          </a:p>
          <a:p>
            <a:endParaRPr lang="zh-CN" alt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微软雅黑" pitchFamily="3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20445" y="2593975"/>
            <a:ext cx="4927600" cy="30092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effectLst/>
                <a:latin typeface="楷体" pitchFamily="49" charset="-122"/>
                <a:ea typeface="楷体" pitchFamily="49" charset="-122"/>
                <a:sym typeface="+mn-ea"/>
              </a:rPr>
              <a:t>（1）</a:t>
            </a:r>
            <a:r>
              <a:rPr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丢开，抛弃。</a:t>
            </a:r>
          </a:p>
          <a:p>
            <a:pPr indent="254000" algn="l">
              <a:lnSpc>
                <a:spcPct val="150000"/>
              </a:lnSpc>
            </a:pPr>
            <a:r>
              <a:rPr sz="2400" dirty="0">
                <a:effectLst/>
                <a:latin typeface="楷体" pitchFamily="49" charset="-122"/>
                <a:ea typeface="楷体" pitchFamily="49" charset="-122"/>
                <a:sym typeface="+mn-ea"/>
              </a:rPr>
              <a:t>（2）由液体表面舀起。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21004" y="1102507"/>
            <a:ext cx="1249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撇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itchFamily="2" charset="-122"/>
                <a:sym typeface="+mn-ea"/>
              </a:rPr>
              <a:t>piē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4519" y="1102507"/>
            <a:ext cx="1249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撇</a:t>
            </a:r>
            <a:r>
              <a:rPr lang="en-US" altLang="zh-CN" sz="36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等线" pitchFamily="2" charset="-122"/>
                <a:sym typeface="+mn-ea"/>
              </a:rPr>
              <a:t>piě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243957" y="2112453"/>
            <a:ext cx="4845582" cy="3643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sym typeface="+mn-ea"/>
              </a:rPr>
              <a:t>（1）平着扔出去 </a:t>
            </a:r>
            <a:r>
              <a:rPr sz="2400" dirty="0" err="1"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sym typeface="+mn-ea"/>
              </a:rPr>
              <a:t>如：撇手榴弹</a:t>
            </a:r>
            <a:endParaRPr sz="2400" dirty="0"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sym typeface="+mn-ea"/>
              </a:rPr>
              <a:t>（2）装；摆出 。</a:t>
            </a: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sym typeface="+mn-ea"/>
              </a:rPr>
              <a:t>（3）用嘴表示鄙夷、不以为然或激动的一种表情 。</a:t>
            </a: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sym typeface="+mn-ea"/>
              </a:rPr>
              <a:t>（4）汉字的笔画，（写法是“丿”）</a:t>
            </a: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itchFamily="49" charset="-122"/>
                <a:ea typeface="楷体" pitchFamily="49" charset="-122"/>
                <a:cs typeface="楷体" pitchFamily="49" charset="-122"/>
              </a:rPr>
              <a:t> </a:t>
            </a: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indent="254000">
              <a:lnSpc>
                <a:spcPts val="2400"/>
              </a:lnSpc>
            </a:pP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5841965" y="1629126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2582</Words>
  <Application>Microsoft Macintosh PowerPoint</Application>
  <PresentationFormat>宽屏</PresentationFormat>
  <Paragraphs>211</Paragraphs>
  <Slides>30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微软雅黑</vt:lpstr>
      <vt:lpstr>宋体</vt:lpstr>
      <vt:lpstr>等线 Light</vt:lpstr>
      <vt:lpstr>Arial</vt:lpstr>
      <vt:lpstr>Helvetica Neue</vt:lpstr>
      <vt:lpstr>楷体</vt:lpstr>
      <vt:lpstr>Arial Regular</vt:lpstr>
      <vt:lpstr>楷体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LemonTree</cp:lastModifiedBy>
  <cp:revision>91</cp:revision>
  <dcterms:created xsi:type="dcterms:W3CDTF">2023-03-07T04:10:37Z</dcterms:created>
  <dcterms:modified xsi:type="dcterms:W3CDTF">2023-11-28T02:48:16Z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2052-5.1.1.7676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38254F1FE34651BD36776263E19300C5</vt:lpwstr>
  </property>
</Properties>
</file>