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81" r:id="rId4"/>
    <p:sldId id="466" r:id="rId5"/>
    <p:sldId id="516" r:id="rId6"/>
    <p:sldId id="283" r:id="rId7"/>
    <p:sldId id="638" r:id="rId8"/>
    <p:sldId id="639" r:id="rId9"/>
    <p:sldId id="284" r:id="rId10"/>
    <p:sldId id="341" r:id="rId11"/>
    <p:sldId id="426" r:id="rId12"/>
    <p:sldId id="427" r:id="rId13"/>
    <p:sldId id="343" r:id="rId14"/>
    <p:sldId id="640" r:id="rId15"/>
    <p:sldId id="641" r:id="rId16"/>
    <p:sldId id="379" r:id="rId17"/>
    <p:sldId id="345" r:id="rId18"/>
    <p:sldId id="642" r:id="rId19"/>
    <p:sldId id="643" r:id="rId20"/>
    <p:sldId id="344" r:id="rId21"/>
    <p:sldId id="346" r:id="rId22"/>
    <p:sldId id="380" r:id="rId23"/>
    <p:sldId id="347" r:id="rId24"/>
    <p:sldId id="348" r:id="rId25"/>
    <p:sldId id="512" r:id="rId26"/>
    <p:sldId id="349" r:id="rId27"/>
    <p:sldId id="289" r:id="rId28"/>
    <p:sldId id="350" r:id="rId29"/>
    <p:sldId id="351" r:id="rId30"/>
    <p:sldId id="352" r:id="rId31"/>
    <p:sldId id="604" r:id="rId32"/>
    <p:sldId id="605" r:id="rId33"/>
    <p:sldId id="636" r:id="rId34"/>
    <p:sldId id="637" r:id="rId35"/>
    <p:sldId id="575" r:id="rId36"/>
    <p:sldId id="397" r:id="rId37"/>
    <p:sldId id="398" r:id="rId38"/>
    <p:sldId id="510" r:id="rId39"/>
    <p:sldId id="403" r:id="rId40"/>
    <p:sldId id="399" r:id="rId41"/>
    <p:sldId id="404" r:id="rId42"/>
    <p:sldId id="511" r:id="rId43"/>
    <p:sldId id="406" r:id="rId44"/>
    <p:sldId id="634" r:id="rId45"/>
    <p:sldId id="409" r:id="rId46"/>
    <p:sldId id="437" r:id="rId47"/>
    <p:sldId id="407" r:id="rId48"/>
    <p:sldId id="573" r:id="rId49"/>
    <p:sldId id="411" r:id="rId50"/>
    <p:sldId id="579" r:id="rId51"/>
    <p:sldId id="580" r:id="rId52"/>
    <p:sldId id="563" r:id="rId53"/>
    <p:sldId id="412" r:id="rId54"/>
    <p:sldId id="413" r:id="rId55"/>
    <p:sldId id="414" r:id="rId56"/>
    <p:sldId id="514" r:id="rId57"/>
    <p:sldId id="602" r:id="rId58"/>
    <p:sldId id="417" r:id="rId59"/>
    <p:sldId id="428" r:id="rId60"/>
    <p:sldId id="429" r:id="rId61"/>
    <p:sldId id="261" r:id="rId62"/>
  </p:sldIdLst>
  <p:sldSz cx="12192000" cy="6858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Ink Free" panose="03080402000500000000" pitchFamily="66" charset="0"/>
      <p:regular r:id="rId68"/>
    </p:embeddedFont>
    <p:embeddedFont>
      <p:font typeface="等线" panose="02010600030101010101" pitchFamily="2" charset="-122"/>
      <p:regular r:id="rId69"/>
      <p:bold r:id="rId70"/>
    </p:embeddedFont>
    <p:embeddedFont>
      <p:font typeface="等线 Light" panose="02010600030101010101" pitchFamily="2" charset="-122"/>
      <p:regular r:id="rId71"/>
    </p:embeddedFont>
    <p:embeddedFont>
      <p:font typeface="楷体" panose="02010609060101010101" pitchFamily="49" charset="-122"/>
      <p:regular r:id="rId72"/>
    </p:embeddedFont>
    <p:embeddedFont>
      <p:font typeface="微软雅黑" panose="020B0503020204020204" pitchFamily="34" charset="-122"/>
      <p:regular r:id="rId73"/>
      <p:bold r:id="rId74"/>
    </p:embeddedFont>
  </p:embeddedFontLst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40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lihong" initials="c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4C8"/>
    <a:srgbClr val="3E99C2"/>
    <a:srgbClr val="000000"/>
    <a:srgbClr val="2F7595"/>
    <a:srgbClr val="8FC4DB"/>
    <a:srgbClr val="B9DAE9"/>
    <a:srgbClr val="23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2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20" y="72"/>
      </p:cViewPr>
      <p:guideLst>
        <p:guide orient="horz" pos="2203"/>
        <p:guide pos="40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C3F-D168-420E-9AF0-2EC328969688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992D-21C3-4173-8B68-28EFAA22AB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19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3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0944" r="12524" b="898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6077" b="21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31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29F2-09E3-42B8-965C-137789BF47F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2621280" y="2829560"/>
            <a:ext cx="725995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  </a:t>
            </a:r>
            <a:r>
              <a:rPr lang="zh-CN" altLang="en-US" sz="7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圣经中生僻字</a:t>
            </a:r>
          </a:p>
        </p:txBody>
      </p:sp>
    </p:spTree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47" y="2123292"/>
            <a:ext cx="8865704" cy="293204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谄媚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2329815" y="2663825"/>
            <a:ext cx="7487285" cy="175323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《诗篇》5:9因为，他们的口中没有诚实；他们的心里满有邪恶；他们的喉咙是敞开的坟墓；他们用舌头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谄媚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chǎn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 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mèi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人。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182995" y="5229225"/>
            <a:ext cx="3439160" cy="8299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39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576607" y="2356200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瘪</a:t>
            </a:r>
            <a:endParaRPr lang="zh-CN" altLang="zh-CN" sz="16600" b="1" dirty="0"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36099" y="1633570"/>
            <a:ext cx="161262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altLang="zh-CN" sz="4400" dirty="0">
                <a:solidFill>
                  <a:srgbClr val="333333"/>
                </a:solidFill>
                <a:cs typeface="Times New Roman" panose="02020603050405020304" pitchFamily="18" charset="0"/>
              </a:rPr>
              <a:t>biě</a:t>
            </a:r>
          </a:p>
          <a:p>
            <a:endParaRPr lang="zh-CN" altLang="en-US" sz="4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5" y="2632697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707545" y="2435656"/>
            <a:ext cx="135538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瘪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25748" y="1759226"/>
            <a:ext cx="125488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440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 biē</a:t>
            </a:r>
          </a:p>
        </p:txBody>
      </p:sp>
      <p:sp>
        <p:nvSpPr>
          <p:cNvPr id="2" name="箭头: 左右 1"/>
          <p:cNvSpPr/>
          <p:nvPr/>
        </p:nvSpPr>
        <p:spPr>
          <a:xfrm>
            <a:off x="5178464" y="342900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39348" y="1967948"/>
            <a:ext cx="3745709" cy="3132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瘪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</a:t>
            </a:r>
            <a:r>
              <a:rPr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biě</a:t>
            </a:r>
          </a:p>
          <a:p>
            <a:pPr indent="304800">
              <a:lnSpc>
                <a:spcPts val="2625"/>
              </a:lnSpc>
            </a:pPr>
            <a:endParaRPr lang="en-US" altLang="zh-CN" sz="36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   </a:t>
            </a:r>
            <a:endParaRPr lang="zh-CN" altLang="zh-CN" sz="2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干而收缩，不丰满。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章内容贫乏，枯燥无味。</a:t>
            </a:r>
          </a:p>
          <a:p>
            <a:pPr lvl="0" indent="0">
              <a:spcAft>
                <a:spcPts val="1200"/>
              </a:spcAft>
              <a:buFont typeface="+mj-lt"/>
              <a:buNone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［反］饱满|生动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。</a:t>
            </a:r>
          </a:p>
        </p:txBody>
      </p:sp>
      <p:cxnSp>
        <p:nvCxnSpPr>
          <p:cNvPr id="8" name="直接连接符 7"/>
          <p:cNvCxnSpPr>
            <a:endCxn id="5" idx="2"/>
          </p:cNvCxnSpPr>
          <p:nvPr/>
        </p:nvCxnSpPr>
        <p:spPr>
          <a:xfrm>
            <a:off x="5932703" y="137160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42734" y="1842000"/>
            <a:ext cx="4939749" cy="297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25"/>
              </a:lnSpc>
            </a:pPr>
            <a:r>
              <a:rPr lang="zh-CN" altLang="en-US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瘪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biē</a:t>
            </a:r>
            <a:endParaRPr altLang="zh-CN" sz="32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lnSpc>
                <a:spcPts val="2625"/>
              </a:lnSpc>
            </a:pPr>
            <a:endParaRPr altLang="zh-CN" sz="3600" dirty="0">
              <a:solidFill>
                <a:srgbClr val="C00000"/>
              </a:solidFill>
              <a:effectLst/>
            </a:endParaRPr>
          </a:p>
          <a:p>
            <a:pPr indent="457200">
              <a:lnSpc>
                <a:spcPts val="2625"/>
              </a:lnSpc>
            </a:pPr>
            <a:endParaRPr altLang="zh-CN" sz="3600" dirty="0">
              <a:solidFill>
                <a:srgbClr val="C00000"/>
              </a:solidFill>
              <a:effectLst/>
            </a:endParaRPr>
          </a:p>
          <a:p>
            <a:pPr lvl="0" indent="0">
              <a:spcAft>
                <a:spcPts val="1200"/>
              </a:spcAft>
              <a:buFont typeface="+mj-lt"/>
              <a:buNone/>
              <a:tabLst>
                <a:tab pos="457200" algn="l"/>
              </a:tabLst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上海人称城市中以乞讨或盗窃为生的无业游民。他们一般体形干瘪</a:t>
            </a:r>
          </a:p>
          <a:p>
            <a:pPr lvl="0" indent="0">
              <a:spcAft>
                <a:spcPts val="1200"/>
              </a:spcAft>
              <a:buFont typeface="+mj-lt"/>
              <a:buNone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组词：瘪三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96000" y="5504734"/>
            <a:ext cx="6097656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备注：6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都读三声</a:t>
            </a:r>
            <a:r>
              <a:rPr altLang="zh-CN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biě</a:t>
            </a:r>
            <a:endParaRPr lang="zh-CN" altLang="zh-CN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1998980" y="1886585"/>
            <a:ext cx="8113395" cy="2791460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干瘪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2320925" y="2637790"/>
            <a:ext cx="734631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《诗篇》6:7我因忧愁眼睛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干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瘪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altLang="zh-C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biě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又因</a:t>
            </a: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我一切的敌人眼睛昏花。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102475" y="5485765"/>
            <a:ext cx="3491230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7313" y="2209317"/>
            <a:ext cx="14517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劬</a:t>
            </a:r>
            <a:endParaRPr lang="zh-CN" altLang="zh-CN" sz="16600" dirty="0"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13142" y="1463089"/>
            <a:ext cx="1943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láo</a:t>
            </a:r>
            <a:endParaRPr lang="en-US" altLang="zh-CN" sz="48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09663" y="5422457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60618" y="220931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劳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2230" y="5363210"/>
            <a:ext cx="5433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劳累；劳苦。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8875" y="1463089"/>
            <a:ext cx="215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qú</a:t>
            </a:r>
            <a:r>
              <a:rPr lang="en-US" altLang="zh-CN" sz="4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4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0986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劬劳</a:t>
            </a:r>
            <a:endParaRPr lang="zh-CN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02819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18384" y="2315210"/>
            <a:ext cx="7172945" cy="130131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诗篇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7:14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试看恶人因奸恶而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劬劳</a:t>
            </a:r>
            <a:endParaRPr lang="en-US" altLang="zh-CN" sz="2800" dirty="0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qú</a:t>
            </a:r>
            <a:r>
              <a:rPr lang="en-US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láo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所怀的是毒害，所生的是虚假。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517640" y="5143500"/>
            <a:ext cx="3587115" cy="8299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altLang="zh-CN" sz="2400" dirty="0">
              <a:solidFill>
                <a:srgbClr val="000000"/>
              </a:solidFill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140314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718598" y="2150980"/>
            <a:ext cx="2252345" cy="2660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撼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10835" y="1582420"/>
            <a:ext cx="193421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hàn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79081" y="5394360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义：摇动；震动，震撼。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撼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02819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18384" y="2315210"/>
            <a:ext cx="7172945" cy="130131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 18:7那时，因他发怒，地就摇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撼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hàn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战抖；山的根基也震动摇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撼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hàn</a:t>
            </a:r>
            <a:r>
              <a:rPr lang="zh-CN" altLang="en-US" sz="2800" dirty="0" err="1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517640" y="5143500"/>
            <a:ext cx="3587115" cy="8299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altLang="zh-CN" sz="2400" dirty="0">
              <a:solidFill>
                <a:srgbClr val="000000"/>
              </a:solidFill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7313" y="2209317"/>
            <a:ext cx="14517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谗</a:t>
            </a:r>
            <a:endParaRPr lang="zh-CN" altLang="zh-CN" sz="16600" dirty="0"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766632" y="1526420"/>
            <a:ext cx="19437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bàng</a:t>
            </a:r>
            <a:endParaRPr lang="en-US" altLang="zh-CN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60618" y="220931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谤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86940" y="5363210"/>
            <a:ext cx="7358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指小人的污蔑诽谤，所传谣言诋毁某人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7127" y="1548765"/>
            <a:ext cx="2152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chán</a:t>
            </a:r>
            <a:endParaRPr lang="zh-CN" altLang="en-US" sz="4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14571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07870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谗谤</a:t>
            </a:r>
            <a:endParaRPr lang="zh-CN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826260" y="2498725"/>
            <a:ext cx="8848090" cy="209042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034982" y="2701937"/>
            <a:ext cx="7952534" cy="1284006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15:3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他不以舌头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谗谤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chán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bàng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人，不恶待朋友，也不随伙毁谤邻里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810500" y="5652135"/>
            <a:ext cx="3336290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  <p:extLst>
      <p:ext uri="{BB962C8B-B14F-4D97-AF65-F5344CB8AC3E}">
        <p14:creationId xmlns:p14="http://schemas.microsoft.com/office/powerpoint/2010/main" val="3120227053"/>
      </p:ext>
    </p:extLst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68757" y="2707561"/>
            <a:ext cx="5582614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诗篇</a:t>
            </a:r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7313" y="2209317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墙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516370" y="1548765"/>
            <a:ext cx="19437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yuán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60618" y="220931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垣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412230" y="5363210"/>
            <a:ext cx="543369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义：泛指墙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81375" y="1548765"/>
            <a:ext cx="2152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qiáng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07870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墙垣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826260" y="2498725"/>
            <a:ext cx="8848090" cy="209042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96490" y="2816225"/>
            <a:ext cx="1008189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 18:29我藉着你冲入敌军，</a:t>
            </a: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藉着我的神跳过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墙垣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qiáng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yuán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810500" y="5652135"/>
            <a:ext cx="3336290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87958" y="2295096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279140" y="1548765"/>
            <a:ext cx="19437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gèn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1765" y="2294890"/>
            <a:ext cx="2753995" cy="23914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古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22696" y="542166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义：（空间上或时间上）延续不断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07555" y="154432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gǔ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17" y="1794997"/>
            <a:ext cx="8865704" cy="293204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亘古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2225040" y="2368550"/>
            <a:ext cx="804481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《诗篇》25:6 耶和华啊，求你记念你的怜悯和慈爱，因为这是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亘古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gèn gǔ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以来所常有的。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488430" y="5420995"/>
            <a:ext cx="3874770" cy="52197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92853" y="2294158"/>
            <a:ext cx="259659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66970" y="1908810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pèi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56375" y="5186680"/>
            <a:ext cx="39516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义：牲口的嚼子和缰绳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49038" y="251272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91710" y="185737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6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pèi</a:t>
            </a: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4173041" y="531371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义：牲口的嚼子和缰绳</a:t>
            </a:r>
          </a:p>
        </p:txBody>
      </p:sp>
      <p:pic>
        <p:nvPicPr>
          <p:cNvPr id="2" name="bccadad850d2329cfb7804ac235c655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7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5" y="635"/>
            <a:ext cx="12192000" cy="69938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辔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39215" y="2133600"/>
            <a:ext cx="10128885" cy="238125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021840" y="2521585"/>
            <a:ext cx="7000240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《诗篇》32:9 你不可像那无知的骡马，必用嚼环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辔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pèi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)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头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勒住它；不然，就不能驯服。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941820" y="5451475"/>
            <a:ext cx="4022725" cy="6680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19855" y="1361440"/>
            <a:ext cx="2176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yū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34715" y="2294255"/>
            <a:ext cx="118173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淤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22640" y="2254870"/>
            <a:ext cx="21087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泥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773366" y="560835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义：河湖池塘里底部的泥沙。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7250" y="1361440"/>
            <a:ext cx="939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ní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1852295" y="1885315"/>
            <a:ext cx="8113395" cy="3213735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890857" y="124380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淤泥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1882775" y="2736850"/>
            <a:ext cx="816927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诗篇》40:2 他从祸坑里，从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淤泥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y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ū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ní)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中，把我拉上来，使我的脚立在磐石上，使我脚步稳当。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607810" y="5513070"/>
            <a:ext cx="410527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34404" y="2294158"/>
            <a:ext cx="259659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涤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82235" y="197040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dí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04055" y="5394960"/>
            <a:ext cx="75063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 err="1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</a:t>
            </a:r>
            <a:r>
              <a:rPr altLang="zh-CN" sz="2400" dirty="0" err="1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冲荡，清洗又作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除</a:t>
            </a:r>
            <a:r>
              <a:rPr altLang="zh-CN" sz="2400" dirty="0" err="1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去罪过，积习，耻辱等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7630" y="1335405"/>
            <a:ext cx="10001250" cy="50933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诗篇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</a:t>
            </a:r>
          </a:p>
          <a:p>
            <a:pPr indent="0"/>
            <a:endParaRPr lang="zh-CN" sz="28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糠秕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腮骨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谄媚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瘪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劬劳   谗谤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撼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墙</a:t>
            </a:r>
            <a:r>
              <a:rPr lang="zh-CN" sz="32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垣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亘古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辔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淤泥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涤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旌旗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悖逆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车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辇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嘬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翎毛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澎湃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鹈鹕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鸮鸟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脚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镣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虱子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毗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闩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孳生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驮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</a:t>
            </a:r>
          </a:p>
          <a:p>
            <a:pPr indent="0">
              <a:lnSpc>
                <a:spcPct val="150000"/>
              </a:lnSpc>
            </a:pP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</a:t>
            </a:r>
            <a:r>
              <a:rPr 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总共</a:t>
            </a:r>
            <a:r>
              <a:rPr 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26</a:t>
            </a:r>
            <a:r>
              <a:rPr 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字</a:t>
            </a:r>
            <a:endParaRPr lang="zh-CN" sz="32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altLang="zh-CN" sz="3600" b="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</a:t>
            </a:r>
            <a:endParaRPr lang="zh-CN" altLang="en-US" sz="36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涤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09296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247265" y="2450465"/>
            <a:ext cx="6838950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《诗篇》51:7 求你用牛膝草洁净我，我就干净；求你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洗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涤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dí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我，我就比雪更白。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69480" y="5429250"/>
            <a:ext cx="3177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0268" y="1886902"/>
            <a:ext cx="2301240" cy="2889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旌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658235" y="1553210"/>
            <a:ext cx="1830705" cy="8769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altLang="zh-CN" sz="4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jīng</a:t>
            </a:r>
          </a:p>
          <a:p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78675" y="1471930"/>
            <a:ext cx="8293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4800"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qí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61990" y="5503545"/>
            <a:ext cx="657352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义：①旗帜的总称。②借指军士。</a:t>
            </a:r>
            <a:endParaRPr lang="zh-CN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395" y="1870392"/>
            <a:ext cx="2242185" cy="3117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旗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792605" y="2155825"/>
            <a:ext cx="8643620" cy="220980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075" y="1149985"/>
            <a:ext cx="341820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旌旗</a:t>
            </a:r>
            <a:endParaRPr lang="en-US" altLang="zh-C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93570" y="2510790"/>
            <a:ext cx="844105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《诗篇》60:4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你把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旌旗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altLang="zh-CN" sz="280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jīng</a:t>
            </a:r>
            <a:r>
              <a:rPr lang="en-US" sz="280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altLang="zh-CN" sz="280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qí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赐给敬畏你的人，可以为真理扬起来。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787515" y="5326380"/>
            <a:ext cx="4179570" cy="48831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en-US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0268" y="2248409"/>
            <a:ext cx="2301240" cy="2889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latin typeface="楷体" panose="02010609060101010101" pitchFamily="49" charset="-122"/>
                <a:ea typeface="楷体" panose="02010609060101010101" pitchFamily="49" charset="-122"/>
              </a:rPr>
              <a:t>悖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658235" y="1553210"/>
            <a:ext cx="1830705" cy="8769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altLang="zh-CN" sz="4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zh-CN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78675" y="1471930"/>
            <a:ext cx="8293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618480" y="5198745"/>
            <a:ext cx="6573520" cy="116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义：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，混乱、违反、悖逆</a:t>
            </a:r>
          </a:p>
          <a:p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2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违抗叛乱</a:t>
            </a:r>
          </a:p>
          <a:p>
            <a:pPr indent="304800">
              <a:lnSpc>
                <a:spcPts val="2625"/>
              </a:lnSpc>
            </a:pPr>
            <a:endParaRPr lang="zh-CN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2237" y="1886902"/>
            <a:ext cx="2242185" cy="3117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latin typeface="楷体" panose="02010609060101010101" pitchFamily="49" charset="-122"/>
                <a:ea typeface="楷体" panose="02010609060101010101" pitchFamily="49" charset="-122"/>
              </a:rPr>
              <a:t>逆</a:t>
            </a:r>
            <a:r>
              <a:rPr lang="zh-CN" altLang="zh-CN" dirty="0"/>
              <a:t> 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8774827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792605" y="2155825"/>
            <a:ext cx="8643620" cy="220980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075" y="1149985"/>
            <a:ext cx="341820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悖逆</a:t>
            </a:r>
            <a:endParaRPr lang="en-US" altLang="zh-C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93570" y="2510790"/>
            <a:ext cx="8441055" cy="131119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诗篇</a:t>
            </a:r>
            <a:r>
              <a:rPr lang="en-US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66:7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他用权能治理万民，直到永远。他的眼睛鉴察列邦；悖逆</a:t>
            </a:r>
            <a:r>
              <a:rPr lang="zh-CN" altLang="en-US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zh-CN" sz="2800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è</a:t>
            </a:r>
            <a:r>
              <a:rPr lang="en-US" altLang="zh-CN" sz="2800" kern="100" dirty="0" err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lang="en-US" altLang="zh-CN" sz="2800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n</a:t>
            </a:r>
            <a:r>
              <a:rPr lang="zh-CN" altLang="zh-CN" sz="2800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ì</a:t>
            </a:r>
            <a:r>
              <a:rPr lang="zh-CN" altLang="en-US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的人不可自高</a:t>
            </a:r>
            <a:r>
              <a:rPr lang="zh-CN" altLang="zh-CN" sz="1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zh-CN" sz="18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787515" y="5326380"/>
            <a:ext cx="4179570" cy="48831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81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en-US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825421"/>
      </p:ext>
    </p:extLst>
  </p:cSld>
  <p:clrMapOvr>
    <a:masterClrMapping/>
  </p:clrMapOvr>
  <p:transition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49700" y="1595755"/>
            <a:ext cx="14700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</a:t>
            </a:r>
            <a:r>
              <a:rPr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ē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43094" y="2105659"/>
            <a:ext cx="1174750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车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2505" y="2234344"/>
            <a:ext cx="2351405" cy="21507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辇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963410" y="1523365"/>
            <a:ext cx="14255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niǎn</a:t>
            </a:r>
            <a:endParaRPr lang="zh-CN" altLang="zh-CN" sz="48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zh-CN" altLang="en-US" sz="480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345555" y="5158105"/>
            <a:ext cx="7506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1.泛指各种车辆。</a:t>
            </a:r>
          </a:p>
          <a:p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2.天子之车。</a:t>
            </a:r>
            <a:endParaRPr lang="zh-CN" sz="28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车辇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26695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92705" y="2393315"/>
            <a:ext cx="6236335" cy="203009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 68:17 神的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车辇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</a:t>
            </a:r>
            <a:r>
              <a:rPr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ē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niǎn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累万盈千；主在其中，好像在西奈圣山一样。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455535" y="5539105"/>
            <a:ext cx="3513455" cy="52197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561128" y="2163899"/>
            <a:ext cx="259659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66970" y="1926590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zuō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97395" y="5431790"/>
            <a:ext cx="750633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义：吸吮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8"/>
          <p:cNvSpPr/>
          <p:nvPr/>
        </p:nvSpPr>
        <p:spPr>
          <a:xfrm>
            <a:off x="2049504" y="2031306"/>
            <a:ext cx="8090451" cy="224784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indent="-45720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9" name="任意多边形: 形状 8"/>
          <p:cNvSpPr/>
          <p:nvPr/>
        </p:nvSpPr>
        <p:spPr>
          <a:xfrm>
            <a:off x="2050139" y="2031306"/>
            <a:ext cx="8090451" cy="224784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indent="-45720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315210" y="2398395"/>
            <a:ext cx="7541260" cy="1473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《诗篇》78:45 他叫苍蝇成群落在他们当中，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嘬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zuō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尽他们，又叫青蛙灭了他们。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38125">
              <a:lnSpc>
                <a:spcPct val="150000"/>
              </a:lnSpc>
            </a:pPr>
            <a:endParaRPr lang="zh-CN"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99532" y="5032025"/>
            <a:ext cx="6097656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lang="zh-CN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92725" y="1066868"/>
            <a:ext cx="180146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嘬</a:t>
            </a:r>
            <a:endParaRPr lang="zh-CN" altLang="zh-CN" sz="36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390444" y="1149097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  <p:transition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20379" y="1701952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翎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519170" y="1360170"/>
            <a:ext cx="2501900" cy="1106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líng</a:t>
            </a:r>
            <a:r>
              <a:rPr lang="en-US" altLang="zh-CN" sz="6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06260" y="1498600"/>
            <a:ext cx="1904365" cy="82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máo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49972" y="4936064"/>
            <a:ext cx="7224262" cy="12989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endParaRPr lang="zh-CN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/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翅膀尖上的毛。</a:t>
            </a:r>
          </a:p>
          <a:p>
            <a:pPr indent="304800"/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指以鸟兽为题材的中国画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也指画中的鸟兽</a:t>
            </a:r>
            <a:r>
              <a:rPr alt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19861" y="1732344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毛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26" y="255523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68650" y="1993900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糠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43" y="2555236"/>
            <a:ext cx="237363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449955" y="1609725"/>
            <a:ext cx="22275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kāng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bǐ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14467" y="1992600"/>
            <a:ext cx="1812615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秕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948642" y="124380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翎毛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46062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50135" y="2258060"/>
            <a:ext cx="7104380" cy="215455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91:4他必用自己的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翎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毛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líng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máo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遮蔽你；你要投靠在他的翅膀底下；他的诚实是大小的盾牌。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044055" y="5539740"/>
            <a:ext cx="3248660" cy="52197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18474" y="1796415"/>
            <a:ext cx="2308860" cy="3117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澎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366135" y="1490345"/>
            <a:ext cx="22275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péng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134179" y="149003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pài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21086" y="5182728"/>
            <a:ext cx="9016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/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形容波浪互相撞击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/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2.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比喻声势浩大，气势雄伟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32245" y="1813563"/>
            <a:ext cx="2242185" cy="3117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湃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澎 湃</a:t>
            </a:r>
            <a:endParaRPr kumimoji="0" lang="zh-C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4285" y="1599565"/>
            <a:ext cx="9470390" cy="2931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51990" y="2210435"/>
            <a:ext cx="8155940" cy="20256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诗篇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96:11愿天欢喜，愿地快乐！愿海和其中所充满的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澎湃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péng pài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！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74236" y="4543482"/>
            <a:ext cx="7635736" cy="106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</a:p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20261" y="5271587"/>
            <a:ext cx="609765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34" y="2439670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52469" y="1852295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鹈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902075" y="1609725"/>
            <a:ext cx="22275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tí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25899" y="154845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hú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32245" y="5193665"/>
            <a:ext cx="9016365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一种鸟的称呼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5419" y="1790347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鹕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3929889" y="1273924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570467" y="1188556"/>
            <a:ext cx="21630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鹈鹕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487" y="2481662"/>
            <a:ext cx="4010971" cy="259577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4266" y="2301676"/>
            <a:ext cx="5231315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鹈鹕</a:t>
            </a:r>
            <a:r>
              <a:rPr kumimoji="1"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GB" altLang="zh-CN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tí</a:t>
            </a:r>
            <a:r>
              <a:rPr lang="en-GB" altLang="zh-C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GB" altLang="zh-CN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hú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：鸟纲鹈形目。体型较鹅大，色灰白带红，颌下有喉囊，可以存食，动作敏捷，是捕鱼高手。也称为「淘河」、「塘鹅」、「伽蓝鸟」。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39126" y="1701952"/>
            <a:ext cx="2382948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鸮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563620" y="1548765"/>
            <a:ext cx="22275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xiāo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32245" y="1770897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鸟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6745" y="1548765"/>
            <a:ext cx="1346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rial" panose="020B0604020202020204" pitchFamily="34" charset="0"/>
                <a:cs typeface="Arial" panose="020B0604020202020204" pitchFamily="34" charset="0"/>
              </a:rPr>
              <a:t>niǎo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2482089" y="1417190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3139808" y="1303847"/>
            <a:ext cx="2163078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鸮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74290" y="4543425"/>
            <a:ext cx="504190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199" y="2016860"/>
            <a:ext cx="4151169" cy="27901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6380" y="2099020"/>
            <a:ext cx="5127171" cy="279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fontAlgn="auto">
              <a:lnSpc>
                <a:spcPct val="150000"/>
              </a:lnSpc>
            </a:pP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xiāo）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我国古代对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猫头鹰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一类鸟的统称，用来命名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鸮形目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猛禽，该目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猛禽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均为夜行性鸟类，广泛分布于除南极洲外的世界各地，现存约</a:t>
            </a:r>
            <a:r>
              <a:rPr lang="en-US" altLang="zh-CN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140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种，其中体型最大者是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雕鸮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，常见的种类有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长耳鸮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短耳鸮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仓鸮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草鸮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b="0" i="0" u="none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雪鸮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2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792605" y="2155825"/>
            <a:ext cx="8643620" cy="220980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075" y="1149985"/>
            <a:ext cx="341820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鹈鹕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鸮鸟</a:t>
            </a:r>
            <a:endParaRPr lang="zh-CN" altLang="zh-C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792605" y="2569210"/>
            <a:ext cx="8465820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《诗篇》102:6 我如同旷野的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鹈鹕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tí hú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；我好像荒场的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鸮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鸟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xiāo</a:t>
            </a:r>
            <a:r>
              <a:rPr lang="zh-CN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niǎo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4397375" y="5207635"/>
            <a:ext cx="7085965" cy="48831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备注：鹈鹕圣经中出现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鸮鸟圣经中出现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</a:p>
        </p:txBody>
      </p:sp>
    </p:spTree>
  </p:cSld>
  <p:clrMapOvr>
    <a:masterClrMapping/>
  </p:clrMapOvr>
  <p:transition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60077" y="1801495"/>
            <a:ext cx="2301240" cy="2889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脚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395345" y="1501775"/>
            <a:ext cx="1830705" cy="8769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j</a:t>
            </a: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i</a:t>
            </a:r>
            <a:r>
              <a:rPr lang="zh-CN" altLang="en-US" sz="4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ǎ</a:t>
            </a: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o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65950" y="1501775"/>
            <a:ext cx="21088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liào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87751" y="5259215"/>
            <a:ext cx="98183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/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义：套在囚犯脚腕上的刑具,是两个铁箍,</a:t>
            </a:r>
          </a:p>
          <a:p>
            <a:pPr indent="304800"/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中间用铁链相连</a:t>
            </a:r>
            <a:r>
              <a:rPr 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597" y="1801495"/>
            <a:ext cx="2242185" cy="3117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镣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527810" y="2139950"/>
            <a:ext cx="8459470" cy="198755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104217" y="1150456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镣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1595120" y="2491105"/>
            <a:ext cx="8114030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《诗篇》105:18  人用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脚镣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j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i</a:t>
            </a:r>
            <a:r>
              <a:rPr lang="zh-CN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ǎ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oliào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伤他的脚；他被铁链捆拘。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987540" y="5419725"/>
            <a:ext cx="405828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13" name="任意多边形: 形状 12"/>
          <p:cNvSpPr/>
          <p:nvPr/>
        </p:nvSpPr>
        <p:spPr>
          <a:xfrm>
            <a:off x="2288540" y="4426585"/>
            <a:ext cx="7621905" cy="85534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2288540" y="2197735"/>
            <a:ext cx="8997950" cy="151511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2289175" y="2371725"/>
            <a:ext cx="8421370" cy="98361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altLang="zh-CN" sz="2800" dirty="0" err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在打谷或加工过程中从种子上分离出来的壳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或</a:t>
            </a:r>
            <a:endParaRPr lang="zh-CN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altLang="zh-CN" sz="2800" dirty="0" err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谷皮和瘪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biě</a:t>
            </a:r>
            <a:r>
              <a:rPr lang="zh-CN" altLang="en-US" sz="2800" dirty="0">
                <a:solidFill>
                  <a:srgbClr val="333333"/>
                </a:solidFill>
                <a:cs typeface="Times New Roman" panose="02020603050405020304" pitchFamily="18" charset="0"/>
              </a:rPr>
              <a:t>）</a:t>
            </a:r>
            <a:r>
              <a:rPr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谷。</a:t>
            </a:r>
            <a:endParaRPr lang="zh-CN" altLang="zh-CN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2430145" y="4426585"/>
            <a:ext cx="7480300" cy="61658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.比喻粗劣而无价值之物。引申为视作糠秕</a:t>
            </a:r>
            <a:r>
              <a:rPr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indent="238125">
              <a:lnSpc>
                <a:spcPct val="150000"/>
              </a:lnSpc>
            </a:pPr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30470" y="842645"/>
            <a:ext cx="1492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糠秕</a:t>
            </a:r>
          </a:p>
        </p:txBody>
      </p:sp>
    </p:spTree>
  </p:cSld>
  <p:clrMapOvr>
    <a:masterClrMapping/>
  </p:clrMapOvr>
  <p:transition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97863" y="2209316"/>
            <a:ext cx="14517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虱</a:t>
            </a:r>
            <a:endParaRPr lang="zh-CN" altLang="en-US" sz="16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73413" y="1548452"/>
            <a:ext cx="1451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" panose="020B0604020202020204" pitchFamily="34" charset="0"/>
                <a:cs typeface="Arial" panose="020B0604020202020204" pitchFamily="34" charset="0"/>
              </a:rPr>
              <a:t>shī</a:t>
            </a:r>
            <a:endParaRPr lang="zh-CN" altLang="zh-CN" sz="11500" dirty="0">
              <a:solidFill>
                <a:srgbClr val="222222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62369" y="1483614"/>
            <a:ext cx="1447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endParaRPr lang="zh-CN" altLang="zh-CN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4670" y="220931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34939" y="5085128"/>
            <a:ext cx="67028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释义：一种常寄生在人或牲畜身体上的小昆虫。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吸食血液，是传染病的病媒。</a:t>
            </a:r>
          </a:p>
          <a:p>
            <a:br>
              <a:rPr lang="zh-CN" altLang="en-US" dirty="0">
                <a:solidFill>
                  <a:srgbClr val="00B0F0"/>
                </a:solidFill>
              </a:rPr>
            </a:br>
            <a:endParaRPr lang="zh-CN" altLang="en-US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033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7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5094024" y="125133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>
            <p:custDataLst>
              <p:tags r:id="rId2"/>
            </p:custDataLst>
          </p:nvPr>
        </p:nvSpPr>
        <p:spPr>
          <a:xfrm>
            <a:off x="5574117" y="116887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虱子</a:t>
            </a:r>
            <a:endParaRPr lang="zh-CN" altLang="en-US" sz="36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474420-3A99-FED6-093C-5E0FF93E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1488" y="1818914"/>
            <a:ext cx="3867516" cy="43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626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22937" y="1150456"/>
            <a:ext cx="2410310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虱子 </a:t>
            </a:r>
            <a:endParaRPr lang="zh-CN" altLang="en-US" sz="36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125980" y="2363470"/>
            <a:ext cx="8388985" cy="246126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《诗篇》105: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31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他说一声，苍蝇就成群而来，并有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虱子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sh</a:t>
            </a:r>
            <a:r>
              <a:rPr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ī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zi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进入他们四境。 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endParaRPr lang="zh-CN" altLang="en-US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7204075" y="5123815"/>
            <a:ext cx="405828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21174" y="2215622"/>
            <a:ext cx="259659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39385" y="1912620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pí</a:t>
            </a:r>
            <a:r>
              <a:rPr lang="zh-CN" altLang="zh-CN" sz="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28815" y="5466080"/>
            <a:ext cx="545846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义：毗连、接连 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5" grpId="0"/>
      <p:bldP spid="1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1822450" y="1887220"/>
            <a:ext cx="8113395" cy="2641600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毗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2379980" y="2465070"/>
            <a:ext cx="767143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《诗篇》106:28 他们又与巴力·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毗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pí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珥连合，且吃了祭死神（或译：人）的物。 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188835" y="5193665"/>
            <a:ext cx="3270250" cy="40513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82</a:t>
            </a:r>
            <a:r>
              <a:rPr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52975" y="2398567"/>
            <a:ext cx="2640965" cy="2487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闩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20895" y="185737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shuān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93940" y="5346700"/>
            <a:ext cx="46196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</a:t>
            </a:r>
            <a:r>
              <a:rPr alt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门闩</a:t>
            </a:r>
            <a:r>
              <a:rPr altLang="zh-CN" sz="28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712137" cy="12604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4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闩</a:t>
            </a:r>
            <a:endParaRPr lang="zh-CN" altLang="zh-C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875905" y="5189220"/>
            <a:ext cx="3023870" cy="63373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6319520" y="2428875"/>
            <a:ext cx="4885690" cy="263652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4440416" y="2182518"/>
            <a:ext cx="5436908" cy="338554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8074660" y="5275580"/>
            <a:ext cx="2950845" cy="39878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389370" y="2522220"/>
            <a:ext cx="4915535" cy="2231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《诗篇》107:16 因为他打破了铜门，砍断了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铁闩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shuān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t0198488ae158607e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95" y="1991995"/>
            <a:ext cx="4622800" cy="348043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07360" y="1781441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孳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747770" y="1609725"/>
            <a:ext cx="1292860" cy="5873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zī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21923" y="1852295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生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00520" y="1609725"/>
            <a:ext cx="2096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ē</a:t>
            </a:r>
            <a:r>
              <a:rPr lang="en-US" altLang="zh-CN" sz="480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14915" y="5156818"/>
            <a:ext cx="67354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义：滋生，繁殖，孳乳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（动物生子繁殖或指事物生生不息）</a:t>
            </a:r>
            <a:endParaRPr lang="zh-CN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1948180" y="2252345"/>
            <a:ext cx="8902065" cy="2473325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孳生</a:t>
            </a:r>
            <a:endParaRPr lang="en-US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973580" y="2762885"/>
            <a:ext cx="960564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诗篇》 144:13 我们的仓盈满，能出各样的粮食；</a:t>
            </a: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我们的羊在田间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孳</a:t>
            </a:r>
            <a:r>
              <a:rPr lang="zh-CN" altLang="zh-CN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生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zī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ē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千万。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955155" y="5670550"/>
            <a:ext cx="379031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39" y="225047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049971" y="1457753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4400" dirty="0" err="1">
                <a:solidFill>
                  <a:srgbClr val="333333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tu</a:t>
            </a:r>
            <a:r>
              <a:rPr lang="zh-CN" altLang="zh-CN" sz="4400" dirty="0">
                <a:solidFill>
                  <a:srgbClr val="333333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ó</a:t>
            </a:r>
            <a:endParaRPr lang="zh-CN" altLang="en-US" sz="4400" dirty="0">
              <a:solidFill>
                <a:srgbClr val="333333"/>
              </a:solidFill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37267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629402" y="1481038"/>
            <a:ext cx="13026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zh-CN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ò</a:t>
            </a:r>
            <a:endParaRPr lang="zh-CN" alt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52216" y="2080108"/>
            <a:ext cx="23282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驮</a:t>
            </a:r>
            <a:endParaRPr lang="zh-CN" altLang="en-US" sz="333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61768" y="3246416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042454" y="2250479"/>
            <a:ext cx="19578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驮</a:t>
            </a:r>
            <a:endParaRPr lang="zh-CN" altLang="en-US" sz="333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星形: 五角 4"/>
          <p:cNvSpPr/>
          <p:nvPr/>
        </p:nvSpPr>
        <p:spPr>
          <a:xfrm>
            <a:off x="583715" y="229723"/>
            <a:ext cx="499650" cy="53559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51530" y="5721350"/>
            <a:ext cx="19602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用背负载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50506" y="5683756"/>
            <a:ext cx="609765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驮着货物的牲口或牲口所负载的货物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3856283" y="5189927"/>
            <a:ext cx="0" cy="385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280706" y="5189927"/>
            <a:ext cx="0" cy="385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糠秕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2589530" y="2654300"/>
            <a:ext cx="8369300" cy="206375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952750" y="2910840"/>
            <a:ext cx="7464425" cy="138366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 1:4 恶人并不是这样，乃像</a:t>
            </a: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糠</a:t>
            </a:r>
            <a:r>
              <a:rPr lang="zh-CN" altLang="zh-CN" sz="2800" dirty="0">
                <a:solidFill>
                  <a:srgbClr val="FF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秕</a:t>
            </a:r>
            <a:r>
              <a:rPr lang="zh-CN" altLang="zh-CN" sz="28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kāng bǐ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被风吹散。</a:t>
            </a:r>
            <a:endParaRPr lang="en-US" altLang="zh-CN" spc="3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565265" y="5577205"/>
            <a:ext cx="3609340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ransition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4"/>
          <p:cNvSpPr txBox="1"/>
          <p:nvPr/>
        </p:nvSpPr>
        <p:spPr>
          <a:xfrm>
            <a:off x="6746875" y="5056505"/>
            <a:ext cx="4534535" cy="119888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驮</a:t>
            </a:r>
            <a:r>
              <a:rPr lang="en-US" altLang="zh-CN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tu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ó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30处   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驮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du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ò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驮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223645" y="2167255"/>
            <a:ext cx="10427335" cy="234442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465580" y="2350135"/>
            <a:ext cx="8110855" cy="229489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《诗篇》144:14 我们的牛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驮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tu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ó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着满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驮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ò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，没有人闯进来抢夺，也没有人出去争战；我们的街市上也没有哭号的声音。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36465" y="2376170"/>
            <a:ext cx="555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96000" y="2472055"/>
            <a:ext cx="754380" cy="491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dirty="0">
                <a:solidFill>
                  <a:srgbClr val="333333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p:transition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谢谢观看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05470" y="2294085"/>
            <a:ext cx="140245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腮</a:t>
            </a:r>
            <a:endParaRPr lang="zh-CN" altLang="zh-CN" sz="16600" dirty="0"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40245" y="1616075"/>
            <a:ext cx="19754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597" y="2242376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骨</a:t>
            </a:r>
            <a:endParaRPr lang="zh-CN" altLang="zh-CN" sz="16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44924" y="5363234"/>
            <a:ext cx="6094428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义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腮骨是位于脸颊部位的骨骼。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9000" y="1616075"/>
            <a:ext cx="19754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ā</a:t>
            </a:r>
            <a:r>
              <a:rPr lang="en-US" altLang="zh-CN" sz="4800" dirty="0" err="1">
                <a:latin typeface="Arial" panose="020B0604020202020204" pitchFamily="34" charset="0"/>
              </a:rPr>
              <a:t>i</a:t>
            </a:r>
            <a:endParaRPr lang="en-US" altLang="zh-CN" sz="4800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0776618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47" y="2123292"/>
            <a:ext cx="8865704" cy="293204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腮骨</a:t>
            </a:r>
            <a:endParaRPr lang="zh-CN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29815" y="2663825"/>
            <a:ext cx="7487285" cy="1667764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诗篇 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3:7 》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耶和华啊，求你起来！我的　神啊，求你救我！因为你打了我一切仇敌的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腮骨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ā</a:t>
            </a:r>
            <a:r>
              <a:rPr lang="en-US" altLang="zh-CN" sz="2400" dirty="0" err="1">
                <a:latin typeface="Arial" panose="020B0604020202020204" pitchFamily="34" charset="0"/>
              </a:rPr>
              <a:t>i</a:t>
            </a:r>
            <a:r>
              <a:rPr lang="en-US" altLang="zh-CN" sz="2400" dirty="0">
                <a:latin typeface="Arial" panose="020B0604020202020204" pitchFamily="34" charset="0"/>
              </a:rPr>
              <a:t> 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），敲碎了恶人的牙齿。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182995" y="5229225"/>
            <a:ext cx="3439160" cy="8299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9115783"/>
      </p:ext>
    </p:extLst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05470" y="2294085"/>
            <a:ext cx="140245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谄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47333" y="1616075"/>
            <a:ext cx="19754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mèi</a:t>
            </a:r>
            <a:endParaRPr lang="en-US" altLang="zh-CN" sz="4800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597" y="2242376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44924" y="5363234"/>
            <a:ext cx="6094428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义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用卑贱的态度向人讨好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29000" y="1616075"/>
            <a:ext cx="19754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chǎn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1" grpId="1"/>
      <p:bldP spid="7" grpId="1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7c4fe58-32c7-4cf8-a461-0fe1c5239861"/>
  <p:tag name="COMMONDATA" val="eyJjb3VudCI6NDQsImhkaWQiOiI3ZjM2MGQ5ODI1ZDVhMzFjMzczMzA1YWI4M2Y5YjNhYyIsInVzZXJDb3VudCI6MjN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17.390551181103,&quot;width&quot;:13961.73858267716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1630</Words>
  <Application>Microsoft Office PowerPoint</Application>
  <PresentationFormat>宽屏</PresentationFormat>
  <Paragraphs>289</Paragraphs>
  <Slides>61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2" baseType="lpstr">
      <vt:lpstr>宋体</vt:lpstr>
      <vt:lpstr>等线 Light</vt:lpstr>
      <vt:lpstr>Ink Free</vt:lpstr>
      <vt:lpstr>Arial</vt:lpstr>
      <vt:lpstr>Calibri</vt:lpstr>
      <vt:lpstr>微软雅黑</vt:lpstr>
      <vt:lpstr>等线</vt:lpstr>
      <vt:lpstr>inherit</vt:lpstr>
      <vt:lpstr>楷体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上帝之爱</dc:creator>
  <cp:lastModifiedBy>LemonTree</cp:lastModifiedBy>
  <cp:revision>84</cp:revision>
  <dcterms:created xsi:type="dcterms:W3CDTF">1900-01-01T00:00:00Z</dcterms:created>
  <dcterms:modified xsi:type="dcterms:W3CDTF">2023-08-29T10:46:11Z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KSOTemplateUUID">
    <vt:lpwstr>v1.0_mb_zIkOxWWnBxWyfdipcED7sg==</vt:lpwstr>
  </property>
  <property fmtid="{D5CDD505-2E9C-101B-9397-08002B2CF9AE}" pid="4" name="ICV">
    <vt:lpwstr>FDFA6D651199478AB7585A84018F87A0</vt:lpwstr>
  </property>
</Properties>
</file>