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884" r:id="rId6"/>
    <p:sldId id="709" r:id="rId7"/>
    <p:sldId id="710" r:id="rId8"/>
    <p:sldId id="343" r:id="rId9"/>
    <p:sldId id="944" r:id="rId10"/>
    <p:sldId id="717" r:id="rId11"/>
    <p:sldId id="718" r:id="rId12"/>
    <p:sldId id="716" r:id="rId13"/>
    <p:sldId id="985" r:id="rId14"/>
    <p:sldId id="848" r:id="rId15"/>
    <p:sldId id="1022" r:id="rId16"/>
    <p:sldId id="945" r:id="rId17"/>
    <p:sldId id="1023" r:id="rId18"/>
    <p:sldId id="866" r:id="rId19"/>
    <p:sldId id="867" r:id="rId20"/>
    <p:sldId id="868" r:id="rId21"/>
    <p:sldId id="947" r:id="rId22"/>
    <p:sldId id="1024" r:id="rId23"/>
    <p:sldId id="877" r:id="rId24"/>
    <p:sldId id="878" r:id="rId25"/>
    <p:sldId id="879" r:id="rId26"/>
    <p:sldId id="948" r:id="rId27"/>
    <p:sldId id="888" r:id="rId28"/>
    <p:sldId id="858" r:id="rId29"/>
    <p:sldId id="909" r:id="rId30"/>
    <p:sldId id="910" r:id="rId31"/>
    <p:sldId id="908" r:id="rId32"/>
    <p:sldId id="983" r:id="rId33"/>
    <p:sldId id="924" r:id="rId34"/>
    <p:sldId id="926" r:id="rId35"/>
    <p:sldId id="928" r:id="rId36"/>
    <p:sldId id="1059" r:id="rId37"/>
    <p:sldId id="929" r:id="rId38"/>
    <p:sldId id="932" r:id="rId39"/>
    <p:sldId id="934" r:id="rId40"/>
    <p:sldId id="1060" r:id="rId41"/>
    <p:sldId id="935" r:id="rId42"/>
    <p:sldId id="1061" r:id="rId43"/>
    <p:sldId id="936" r:id="rId44"/>
    <p:sldId id="847" r:id="rId45"/>
    <p:sldId id="912" r:id="rId46"/>
    <p:sldId id="923" r:id="rId47"/>
    <p:sldId id="917" r:id="rId48"/>
    <p:sldId id="1062" r:id="rId49"/>
    <p:sldId id="918" r:id="rId50"/>
    <p:sldId id="919" r:id="rId51"/>
    <p:sldId id="922" r:id="rId52"/>
    <p:sldId id="1063" r:id="rId53"/>
    <p:sldId id="1064" r:id="rId54"/>
    <p:sldId id="1065" r:id="rId55"/>
    <p:sldId id="1066" r:id="rId56"/>
    <p:sldId id="1067" r:id="rId57"/>
    <p:sldId id="1068" r:id="rId58"/>
    <p:sldId id="1069" r:id="rId59"/>
    <p:sldId id="1071" r:id="rId60"/>
    <p:sldId id="1070" r:id="rId61"/>
    <p:sldId id="1021" r:id="rId62"/>
  </p:sldIdLst>
  <p:sldSz cx="12192000" cy="6858000"/>
  <p:notesSz cx="6858000" cy="9144000"/>
  <p:embeddedFontLst>
    <p:embeddedFont>
      <p:font typeface="楷体" panose="02010609060101010101" pitchFamily="49" charset="-122"/>
      <p:regular r:id="rId67"/>
    </p:embeddedFont>
    <p:embeddedFont>
      <p:font typeface="Ink Free" panose="03080402000500000000" pitchFamily="2" charset="0"/>
      <p:regular r:id="rId68"/>
    </p:embeddedFont>
    <p:embeddedFont>
      <p:font typeface="微软雅黑" panose="020B0503020204020204" charset="-122"/>
      <p:regular r:id="rId69"/>
    </p:embeddedFont>
    <p:embeddedFont>
      <p:font typeface="等线 Light" panose="02010600030101010101" charset="-122"/>
      <p:regular r:id="rId70"/>
    </p:embeddedFont>
    <p:embeddedFont>
      <p:font typeface="等线" panose="02010600030101010101" charset="-122"/>
      <p:regular r:id="rId71"/>
    </p:embeddedFont>
  </p:embeddedFontLst>
  <p:custDataLst>
    <p:tags r:id="rId7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B3F1"/>
    <a:srgbClr val="D9FCFF"/>
    <a:srgbClr val="FFFFFF"/>
    <a:srgbClr val="B3D5E4"/>
    <a:srgbClr val="A7C6D4"/>
    <a:srgbClr val="54A4C8"/>
    <a:srgbClr val="2F7595"/>
    <a:srgbClr val="8FC4DB"/>
    <a:srgbClr val="B9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60.xml"/><Relationship Id="rId71" Type="http://schemas.openxmlformats.org/officeDocument/2006/relationships/font" Target="fonts/font5.fntdata"/><Relationship Id="rId70" Type="http://schemas.openxmlformats.org/officeDocument/2006/relationships/font" Target="fonts/font4.fntdata"/><Relationship Id="rId7" Type="http://schemas.openxmlformats.org/officeDocument/2006/relationships/slide" Target="slides/slide4.xml"/><Relationship Id="rId69" Type="http://schemas.openxmlformats.org/officeDocument/2006/relationships/font" Target="fonts/font3.fntdata"/><Relationship Id="rId68" Type="http://schemas.openxmlformats.org/officeDocument/2006/relationships/font" Target="fonts/font2.fntdata"/><Relationship Id="rId67" Type="http://schemas.openxmlformats.org/officeDocument/2006/relationships/font" Target="fonts/font1.fntdata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我们常说</a:t>
            </a:r>
            <a:r>
              <a:rPr lang="zh-CN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撇 </a:t>
            </a:r>
            <a:r>
              <a:rPr lang="en-US" altLang="zh-CN" sz="1200" dirty="0">
                <a:solidFill>
                  <a:srgbClr val="333333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 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charset="-122"/>
                <a:ea typeface="等线" panose="02010600030101010101" charset="-122"/>
              </a:rPr>
              <a:t>pi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ě</a:t>
            </a:r>
            <a:r>
              <a:rPr lang="zh-CN" alt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东北更喜欢说</a:t>
            </a: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松科雪松属植物 </a:t>
            </a:r>
            <a:r>
              <a:rPr lang="en-US" altLang="zh-CN"/>
              <a:t>   </a:t>
            </a:r>
            <a:r>
              <a:rPr lang="zh-CN" altLang="en-US"/>
              <a:t>歌斐木，松科雪松属植物。又名神树、雪松、香柏、圣木等。乔木，高达50米，胸径达3米；树皮深灰色，裂成不规则的鳞状块片。生长枝淡灰黄色，密生短绒毛，微有白粉，二、三年生枝呈灰色、淡褐灰色或深灰色。鳞背密生短绒毛；苞鳞短小；种子近三角状，种翅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松科雪松属植物 </a:t>
            </a:r>
            <a:r>
              <a:rPr lang="en-US" altLang="zh-CN"/>
              <a:t>   </a:t>
            </a:r>
            <a:r>
              <a:rPr lang="zh-CN" altLang="en-US"/>
              <a:t>歌斐木，松科雪松属植物。又名神树、雪松、香柏、圣木等。乔木，高达50米，胸径达3米；树皮深灰色，裂成不规则的鳞状块片。生长枝淡灰黄色，密生短绒毛，微有白粉，二、三年生枝呈灰色、淡褐灰色或深灰色。鳞背密生短绒毛；苞鳞短小；种子近三角状，种翅宽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image" Target="../media/image5.png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png"/><Relationship Id="rId1" Type="http://schemas.openxmlformats.org/officeDocument/2006/relationships/tags" Target="../tags/tag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3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792896" y="2687767"/>
            <a:ext cx="777240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  <a:endParaRPr lang="zh-CN" altLang="en-US" sz="7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149821"/>
            <a:ext cx="241031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Regular" panose="020B0604020202020204" charset="0"/>
              </a:rPr>
              <a:t>干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Regular" panose="020B0604020202020204" charset="0"/>
              </a:rPr>
              <a:t> </a:t>
            </a:r>
            <a:r>
              <a:rPr altLang="zh-CN" sz="3200" dirty="0">
                <a:solidFill>
                  <a:srgbClr val="C00000"/>
                </a:solidFill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gān</a:t>
            </a:r>
            <a:endParaRPr altLang="zh-CN" sz="3600" dirty="0">
              <a:solidFill>
                <a:srgbClr val="C00000"/>
              </a:solidFill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  <a:p>
            <a:endParaRPr lang="zh-CN" altLang="zh-CN" sz="3600" dirty="0">
              <a:solidFill>
                <a:srgbClr val="C00000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059815" y="1809750"/>
            <a:ext cx="10170795" cy="404241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4:22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你们就告诉他们说：‘以色列人曾走</a:t>
            </a:r>
            <a:r>
              <a:rPr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地过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这约旦河；  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7:1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以色列人在当灭的物上犯了罪；因为犹大支派中，谢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拉的曾孙，撒底的孙子，迦米的儿子亚</a:t>
            </a:r>
            <a:r>
              <a:rPr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取了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当灭的物；耶和华的怒气就向以色列人发作。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列王纪下 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19:26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所以其中的居民力量甚小，惊惶羞愧。他们像野草，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像青菜，如房顶上的草，又如未长成而枯</a:t>
            </a:r>
            <a:r>
              <a:rPr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的禾稼。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2967355" y="5765800"/>
            <a:ext cx="7941945" cy="295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238125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08369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4987290" y="986155"/>
            <a:ext cx="4334510" cy="852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1195070" y="2251710"/>
            <a:ext cx="10133965" cy="3803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《约伯记》14:8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其根虽然衰老在地里，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也死在土中，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《马太福音》25:15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按着各人的才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给他们银子：一个给了五千，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一个给了二千，一个给了一千，就往外国去了。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6465" y="10839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干</a:t>
            </a:r>
            <a:r>
              <a:rPr lang="en-US" altLang="zh-CN"/>
              <a:t> </a:t>
            </a:r>
            <a:r>
              <a:rPr lang="en-US" altLang="zh-CN" sz="3600"/>
              <a:t>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</a:t>
            </a:r>
            <a:endParaRPr lang="zh-CN" altLang="en-US" sz="3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系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系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jì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97785" y="175895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xì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6095" y="5394325"/>
            <a:ext cx="7054850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endParaRPr sz="24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03705" y="5394325"/>
            <a:ext cx="4455795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endParaRPr lang="zh-CN" sz="24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  <p:bldP spid="6" grpId="0"/>
      <p:bldP spid="6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93495" y="1202690"/>
            <a:ext cx="4940935" cy="42271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 </a:t>
            </a:r>
            <a:r>
              <a:rPr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xì</a:t>
            </a:r>
            <a:endParaRPr altLang="zh-CN" sz="32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系统。有连属关系的事物组成的整体。2.高等学校中按学科分的教学行政单位。3.地层系统分类的第三级。在“界”以下，是在地质年代“纪”的时期内形成的地层。4.连属；连接。5.拴或绑。6.表示判断，相当于“是”。7.扣押；监禁。8.挂念。9.系东西的带子。10.把捆好的人或东西往上提或往下送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04" y="1102507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811645" y="1102360"/>
            <a:ext cx="4308475" cy="4392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jì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1.扣；打结。</a:t>
            </a:r>
            <a:endParaRPr lang="zh-CN" altLang="zh-CN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38885" y="1816735"/>
            <a:ext cx="9653270" cy="3637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《创世记》34:3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示剑的心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恋雅各的女儿底拿，喜爱这女子，甜言蜜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语地安慰她。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《以斯拉记》2:59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从特·米拉、特·哈萨、基绿、押但、音麦上来的，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不能指明他们的宗族谱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是以色列人不是；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《诗篇》39:6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世人行动实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幻影。他们忙乱，真是枉然；积蓄财宝，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不知将来有谁收取。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《路加福音》19:42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说：“巴不得你在这日子知道关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你平安的事；无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奈这事现在是隐藏的，叫你的眼看不出来。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5876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602605" y="9988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r>
              <a:rPr lang="zh-CN" altLang="en-US" sz="3600"/>
              <a:t> </a:t>
            </a:r>
            <a:r>
              <a:rPr lang="zh-CN" altLang="en-US" sz="3600">
                <a:solidFill>
                  <a:srgbClr val="C00000"/>
                </a:solidFill>
              </a:rPr>
              <a:t>xì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1050" y="5503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备注：圣经中读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xì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38885" y="1816735"/>
            <a:ext cx="9653270" cy="3637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《申命记》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也要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在手上为记号，戴在额上为经文；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《约书亚记》2:21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女人说：“照你们的话行吧！”于是打发他们去了，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又把朱红线绳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在窗户上。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《使徒行传》10:11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看见天开了，有一物降下，好像一块大布，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着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四角，缒在地上，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95876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861050" y="99885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r>
              <a:rPr lang="zh-CN" altLang="en-US" sz="3600"/>
              <a:t> </a:t>
            </a:r>
            <a:r>
              <a:rPr lang="zh-CN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jì</a:t>
            </a:r>
            <a:endParaRPr lang="zh-CN" altLang="zh-C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1050" y="5503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备注：圣经中读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jì</a:t>
            </a: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23</a:t>
            </a:r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5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914085" y="2661615"/>
            <a:ext cx="1858002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7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60310" y="2630427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835" y="1891030"/>
            <a:ext cx="1451610" cy="4622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sù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1305" y="1891030"/>
            <a:ext cx="19399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xiǔ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2" y="272112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339562" y="2630428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2917" y="1941703"/>
            <a:ext cx="145172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xiù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92115" y="5276215"/>
            <a:ext cx="2077720" cy="665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72780" y="51536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>
              <a:solidFill>
                <a:srgbClr val="3E99C2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7" grpId="0"/>
      <p:bldP spid="7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25220" y="2136140"/>
            <a:ext cx="3540125" cy="35286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solidFill>
                  <a:srgbClr val="3E99C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止宿；过夜。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2.平素的；一向的。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3.年老的；有经验的。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4.有名望的人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147050" y="1343660"/>
            <a:ext cx="1224280" cy="4038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宿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xiù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58175" y="2136140"/>
            <a:ext cx="3484880" cy="2585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ts val="2400"/>
              </a:lnSpc>
            </a:pPr>
            <a:endParaRPr lang="zh-CN" altLang="en-US" sz="2400">
              <a:solidFill>
                <a:srgbClr val="00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endParaRPr lang="zh-CN" altLang="en-US" sz="2400">
              <a:solidFill>
                <a:srgbClr val="00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r>
              <a:rPr lang="zh-CN" altLang="en-US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星宿。古代</a:t>
            </a:r>
            <a:endParaRPr lang="zh-CN" altLang="en-US" sz="2400">
              <a:solidFill>
                <a:srgbClr val="00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54000">
              <a:lnSpc>
                <a:spcPts val="2400"/>
              </a:lnSpc>
            </a:pPr>
            <a:r>
              <a:rPr lang="zh-CN" altLang="en-US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指某些星的</a:t>
            </a:r>
            <a:r>
              <a:rPr lang="en-US" altLang="zh-CN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54000">
              <a:lnSpc>
                <a:spcPts val="2400"/>
              </a:lnSpc>
            </a:pPr>
            <a:r>
              <a:rPr lang="en-US" altLang="zh-CN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400">
                <a:solidFill>
                  <a:srgbClr val="00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集合体。</a:t>
            </a:r>
            <a:endParaRPr lang="zh-CN" altLang="en-US" sz="2400" dirty="0"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648733" y="1845945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953908" y="199136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963160" y="2061210"/>
            <a:ext cx="2980690" cy="2585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ts val="2400"/>
              </a:lnSpc>
            </a:pPr>
            <a:endParaRPr lang="zh-CN" altLang="en-US" sz="2400">
              <a:solidFill>
                <a:srgbClr val="3E99C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ts val="2400"/>
              </a:lnSpc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量词。用于计算夜</a:t>
            </a:r>
            <a:endParaRPr lang="zh-CN" altLang="en-US" sz="24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9810" y="1477645"/>
            <a:ext cx="1983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宿</a:t>
            </a:r>
            <a:r>
              <a:rPr lang="zh-CN"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sù</a:t>
            </a:r>
            <a:endParaRPr lang="zh-CN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2200" y="1344295"/>
            <a:ext cx="16573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宿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xiǔ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935737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935826"/>
            <a:ext cx="2410310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 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sù</a:t>
            </a:r>
            <a:endParaRPr lang="en-US" altLang="zh-CN" sz="280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等线" panose="0201060003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158240" y="1929130"/>
            <a:ext cx="10061575" cy="388810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《约书亚记》6:11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这样，他使耶和华的约柜绕城，把城绕了一次；众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人回到营里，就在营里住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《创世记》24:23 　说：“请告诉我，你是谁的女儿？你父亲家里有我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们住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的地方没有？” 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《士师记》19:4　那人的岳父，就是女子的父亲，将那人留下住了三天。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于是二人一同吃喝、住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6767830" y="6363970"/>
            <a:ext cx="3752215" cy="48704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>
              <a:lnSpc>
                <a:spcPts val="2625"/>
              </a:lnSpc>
            </a:pPr>
            <a:r>
              <a:rPr lang="zh-CN" altLang="en-US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备注：宿</a:t>
            </a:r>
            <a:r>
              <a:rPr lang="zh-CN" altLang="en-US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sù</a:t>
            </a:r>
            <a:r>
              <a:rPr lang="zh-CN" altLang="en-US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在圣经在出现</a:t>
            </a:r>
            <a:r>
              <a:rPr lang="zh-CN" altLang="en-US" dirty="0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５０</a:t>
            </a:r>
            <a:r>
              <a:rPr lang="zh-CN" altLang="en-US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endParaRPr lang="zh-CN" altLang="zh-CN" sz="1800" dirty="0">
              <a:solidFill>
                <a:srgbClr val="FF0000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94765" y="1846580"/>
            <a:ext cx="10010775" cy="395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《士师记》19:7　那人起来要走，他岳父强留他，他又住了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《诗篇 》30:5　　因为，他的怒气不过是转眼之间；他的恩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典乃是一生之久。一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虽然有哭泣，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</a:t>
            </a:r>
            <a:endParaRPr lang="en-US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早晨便必欢呼。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29279" y="104559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837555" y="1073785"/>
            <a:ext cx="403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 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xiǔ</a:t>
            </a:r>
            <a:endParaRPr lang="zh-CN" altLang="en-US" sz="36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94765" y="4443095"/>
            <a:ext cx="10761980" cy="241490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备注：宿</a:t>
            </a:r>
            <a:r>
              <a:rPr lang="zh-CN" altLang="en-US" sz="20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xiǔ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在圣经中出现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２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</a:t>
            </a:r>
            <a:endParaRPr lang="zh-CN" altLang="en-US" sz="28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91155" y="2628900"/>
            <a:ext cx="7292975" cy="126047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《约书亚记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5540" y="1852295"/>
            <a:ext cx="10010775" cy="4030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 5:20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星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从天上争战，从其轨道攻击西西拉。  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《约伯记》 22:12　　神岂不是在高天吗？你看星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何其高呢！</a:t>
            </a: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《以赛亚书 》13:10 　天上的众星群</a:t>
            </a:r>
            <a:r>
              <a:rPr lang="zh-CN" altLang="en-US" sz="24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都不发光；日头一出就</a:t>
            </a: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变黑暗；月亮也不放光。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29279" y="104559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873750" y="10471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xiù</a:t>
            </a:r>
            <a:endParaRPr lang="zh-CN" altLang="en-US" sz="3600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097395" y="6299835"/>
            <a:ext cx="406400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en-US" altLang="zh-CN" sz="20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26530" y="5445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备注</a:t>
            </a:r>
            <a:r>
              <a:rPr lang="zh-CN" altLang="en-US"/>
              <a:t>：</a:t>
            </a:r>
            <a:r>
              <a:rPr lang="en-US" altLang="zh-CN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宿</a:t>
            </a:r>
            <a:r>
              <a:rPr lang="en-US" altLang="zh-CN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xiù</a:t>
            </a:r>
            <a:r>
              <a:rPr lang="zh-CN" altLang="en-US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在圣经出现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r>
              <a:rPr lang="zh-CN" altLang="en-US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endParaRPr lang="zh-CN" altLang="en-US" dirty="0" err="1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63495" y="2592705"/>
            <a:ext cx="1931670" cy="25622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石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4229" y="1762475"/>
            <a:ext cx="161262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shí </a:t>
            </a:r>
            <a:r>
              <a:rPr altLang="zh-CN" sz="4800" dirty="0">
                <a:solidFill>
                  <a:srgbClr val="FF0000"/>
                </a:solidFill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6545" y="2633345"/>
            <a:ext cx="1355090" cy="25215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石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5490" y="1764030"/>
            <a:ext cx="171196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dàn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99845" y="1231900"/>
            <a:ext cx="4927600" cy="30092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shí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1.石头。构成地壳的坚硬物质，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是由矿物集合而成的。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2.刻有字画的石头制品。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3.中医指能做药材的矿物质。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4.古代医生用以治病的石针。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5.（Shí）姓。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735445" y="1445895"/>
            <a:ext cx="4308475" cy="33642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dàn</a:t>
            </a:r>
            <a:endParaRPr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indent="254000" algn="l">
              <a:lnSpc>
                <a:spcPct val="150000"/>
              </a:lnSpc>
            </a:pPr>
            <a:endParaRPr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1.市制容量单位。十斗为一石。（用此义时在古书中读shí，如“二千石、万石”等。）。</a:t>
            </a:r>
            <a:endParaRPr lang="zh-CN" altLang="zh-C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6523253" y="155448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86144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853911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石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shí</a:t>
            </a:r>
            <a:r>
              <a:rPr lang="en-US" altLang="zh-CN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195070" y="1557655"/>
            <a:ext cx="10146665" cy="461645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约书亚记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24:26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约书亚将这些话都写在　神的律法书上，又将一块大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头立在橡树下耶和华的圣所旁边。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撒母耳记下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22:32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除了耶和华，谁是　神呢？除了我们的　神，谁是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磐</a:t>
            </a:r>
            <a:r>
              <a:rPr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呢？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列王纪上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5:15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所罗门用七万扛抬的，八万在山上凿</a:t>
            </a:r>
            <a:r>
              <a:rPr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头的。 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6288405" y="6398260"/>
            <a:ext cx="3787140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18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59680" y="947420"/>
            <a:ext cx="2759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石</a:t>
            </a:r>
            <a:r>
              <a:rPr lang="en-US" altLang="zh-CN" sz="3200" dirty="0"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  <a:sym typeface="+mn-ea"/>
              </a:rPr>
              <a:t>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  <a:sym typeface="+mn-ea"/>
              </a:rPr>
              <a:t>dàn</a:t>
            </a:r>
            <a:endParaRPr lang="zh-CN"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379649" y="947167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1127760" y="2094865"/>
            <a:ext cx="10121900" cy="3594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《路加福音》16:7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又问一个说：‘你欠多少？’他说：‘一百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麦子。’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管家说：‘拿你的账，写八十。’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01815" y="63614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9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75" y="2294255"/>
            <a:ext cx="1451610" cy="25609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绿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3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627043" y="2639371"/>
            <a:ext cx="20833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9" name="文本框 8"/>
          <p:cNvSpPr txBox="1"/>
          <p:nvPr/>
        </p:nvSpPr>
        <p:spPr>
          <a:xfrm>
            <a:off x="2466975" y="1599565"/>
            <a:ext cx="2108835" cy="6946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 err="1">
                <a:effectLst/>
                <a:latin typeface="Arial" panose="020B0604020202020204" pitchFamily="34" charset="0"/>
                <a:ea typeface="等线" panose="02010600030101010101" charset="-122"/>
              </a:rPr>
              <a:t>lǜ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6860" y="1599565"/>
            <a:ext cx="2476500" cy="7543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lù</a:t>
            </a:r>
            <a:endParaRPr lang="en-US" altLang="zh-CN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0890" y="5421374"/>
            <a:ext cx="6094428" cy="40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720" y="2354580"/>
            <a:ext cx="3048635" cy="25273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箭头: 左右 7"/>
          <p:cNvSpPr/>
          <p:nvPr/>
        </p:nvSpPr>
        <p:spPr>
          <a:xfrm>
            <a:off x="5201860" y="35050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66265" y="5099050"/>
            <a:ext cx="5676900" cy="1039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像草和树叶正生长时的颜色。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蓝和黄两种颜色混合即呈现这种颜色</a:t>
            </a:r>
            <a:r>
              <a:rPr lang="zh-CN" altLang="en-US">
                <a:solidFill>
                  <a:srgbClr val="0AB3F1"/>
                </a:solidFill>
              </a:rPr>
              <a:t>。</a:t>
            </a:r>
            <a:endParaRPr lang="zh-CN" altLang="en-US">
              <a:solidFill>
                <a:srgbClr val="0AB3F1"/>
              </a:solidFill>
            </a:endParaRPr>
          </a:p>
          <a:p>
            <a:endParaRPr lang="zh-CN" altLang="en-US">
              <a:solidFill>
                <a:srgbClr val="0AB3F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76720" y="50850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释义</a:t>
            </a:r>
            <a:endParaRPr lang="zh-CN" altLang="en-US"/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义同“{绿}”（</a:t>
            </a:r>
            <a:r>
              <a:rPr lang="zh-CN" altLang="en-US">
                <a:solidFill>
                  <a:srgbClr val="0AB3F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lǜ</a:t>
            </a:r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）。用于“绿林”“绿营”“鸭绿江”等词语。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91409" y="105956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075" y="986155"/>
            <a:ext cx="2410460" cy="80899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 </a:t>
            </a:r>
            <a:r>
              <a:rPr lang="zh-CN" altLang="en-US" sz="32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</a:t>
            </a:r>
            <a:r>
              <a:rPr lang="en-US" altLang="zh-CN" sz="3200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lǜ</a:t>
            </a:r>
            <a:endParaRPr lang="en-US" altLang="zh-CN" sz="3200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等线" panose="0201060003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256030" y="1795780"/>
            <a:ext cx="9950450" cy="260731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16:5</a:t>
            </a:r>
            <a:r>
              <a: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以法莲子孙的境界，按着宗族所得的，记在下面：他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们地业的东界是亚他</a:t>
            </a:r>
            <a:r>
              <a:rPr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绿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·亚达到上伯·和仑； 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15:32</a:t>
            </a:r>
            <a:r>
              <a: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他的日期未到之先，这事必成就；他的枝子不得青</a:t>
            </a:r>
            <a:r>
              <a:rPr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绿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启示录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4:3 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看那坐着的，好像碧玉和红宝石；又有虹围着宝座，好像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</a:t>
            </a:r>
            <a:r>
              <a:rPr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绿</a:t>
            </a:r>
            <a:r>
              <a:rPr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宝石。 </a:t>
            </a:r>
            <a:endParaRPr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2890" y="56140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备注：圣经出现绿</a:t>
            </a:r>
            <a:r>
              <a:rPr lang="en-US" altLang="zh-CN" dirty="0" err="1"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25</a:t>
            </a:r>
            <a:r>
              <a:rPr lang="zh-CN" altLang="en-US" dirty="0" err="1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处都读</a:t>
            </a:r>
            <a:r>
              <a:rPr lang="en-US" altLang="zh-CN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lǜ</a:t>
            </a:r>
            <a:endParaRPr lang="en-US" altLang="zh-CN" dirty="0" err="1">
              <a:solidFill>
                <a:srgbClr val="C00000"/>
              </a:solidFill>
              <a:effectLst/>
              <a:latin typeface="Arial" panose="020B0604020202020204" pitchFamily="34" charset="0"/>
              <a:ea typeface="等线" panose="02010600030101010101" charset="-122"/>
              <a:cs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9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19" y="2209317"/>
            <a:ext cx="145172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3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627043" y="2639371"/>
            <a:ext cx="20833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9" name="文本框 8"/>
          <p:cNvSpPr txBox="1"/>
          <p:nvPr/>
        </p:nvSpPr>
        <p:spPr>
          <a:xfrm>
            <a:off x="2235713" y="1464141"/>
            <a:ext cx="233997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 </a:t>
            </a:r>
            <a:r>
              <a:rPr lang="en-US" altLang="zh-CN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lù</a:t>
            </a:r>
            <a:r>
              <a:rPr lang="en-US" altLang="zh-CN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 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7043" y="1524148"/>
            <a:ext cx="2476507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lòu</a:t>
            </a:r>
            <a:endParaRPr lang="en-US" altLang="zh-CN" sz="48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0890" y="5421374"/>
            <a:ext cx="6094428" cy="40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773" y="2209317"/>
            <a:ext cx="3048635" cy="26727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箭头: 左右 7"/>
          <p:cNvSpPr/>
          <p:nvPr/>
        </p:nvSpPr>
        <p:spPr>
          <a:xfrm>
            <a:off x="5201860" y="35050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417320"/>
            <a:ext cx="5226050" cy="4326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dū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释义：1.首都。全国最高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领导机关所在地。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2.大城市。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3.指以盛产某种东西而闻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名的城市。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25" y="955040"/>
            <a:ext cx="1043940" cy="14433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zh-CN" altLang="zh-CN" sz="3600" dirty="0">
              <a:solidFill>
                <a:schemeClr val="tx1"/>
              </a:solidFill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098030" y="1176655"/>
            <a:ext cx="227965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 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endParaRPr lang="zh-CN" altLang="zh-CN" sz="2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898640" y="1880235"/>
            <a:ext cx="4588510" cy="39725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1.副词。表示总括全部；。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 跟“是”合用，表示总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括并说明</a:t>
            </a:r>
            <a:r>
              <a:rPr lang="zh-CN" altLang="en-US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3.表示</a:t>
            </a: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“甚至”；。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4.表示“已经”，句末常用“了”</a:t>
            </a:r>
            <a:endParaRPr lang="en-US" altLang="zh-CN" sz="240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55448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3635" y="1697990"/>
            <a:ext cx="10034905" cy="3579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254000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《约书亚记》1:3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凡你们脚掌所踏之地，我都照着我所应许摩西的话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赐给你们了。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 1:31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神看着一切所造的都（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）甚好。有晚上，有早晨，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是第六日。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《利未记 》4:19  把牛所有的脂油都（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dōu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）取下，烧在坛上；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4630" y="10331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dū</a:t>
            </a:r>
            <a:endParaRPr lang="zh-CN" altLang="en-US" sz="28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736519" y="103289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4"/>
          <p:cNvSpPr txBox="1"/>
          <p:nvPr/>
        </p:nvSpPr>
        <p:spPr>
          <a:xfrm>
            <a:off x="5030445" y="920547"/>
            <a:ext cx="26234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2" charset="0"/>
              <a:ea typeface="方正仿宋简体" pitchFamily="2" charset="-122"/>
              <a:cs typeface="+mn-cs"/>
            </a:endParaRPr>
          </a:p>
        </p:txBody>
      </p:sp>
      <p:sp>
        <p:nvSpPr>
          <p:cNvPr id="35" name="文本框 4"/>
          <p:cNvSpPr txBox="1"/>
          <p:nvPr>
            <p:custDataLst>
              <p:tags r:id="rId1"/>
            </p:custDataLst>
          </p:nvPr>
        </p:nvSpPr>
        <p:spPr>
          <a:xfrm>
            <a:off x="3750310" y="2275205"/>
            <a:ext cx="6244590" cy="267652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宿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曾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喇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绿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4"/>
          <p:cNvSpPr txBox="1"/>
          <p:nvPr>
            <p:custDataLst>
              <p:tags r:id="rId2"/>
            </p:custDataLst>
          </p:nvPr>
        </p:nvSpPr>
        <p:spPr>
          <a:xfrm>
            <a:off x="3519170" y="1149985"/>
            <a:ext cx="433260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《约书亚记》多音字</a:t>
            </a:r>
            <a:endParaRPr lang="zh-CN" altLang="zh-CN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51919" y="5321673"/>
            <a:ext cx="26233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共计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10430" y="108648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dū</a:t>
            </a:r>
            <a:endParaRPr lang="en-US" altLang="zh-CN" sz="3200" dirty="0" err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120569" y="116878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280160" y="2018030"/>
            <a:ext cx="9415780" cy="332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《约书亚记》10:2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就甚惧怕；因为基遍是一座大城，如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城一般，比艾城更大，并且城内的人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都是勇士。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 24:27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过了两年，波求·非斯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接了腓力斯的任；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腓力斯要讨犹太人的喜欢，就留保罗在监里。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85085" y="2589530"/>
            <a:ext cx="1931670" cy="2519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背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0235" y="1844675"/>
            <a:ext cx="1366520" cy="6432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540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bèi</a:t>
            </a:r>
            <a:endParaRPr lang="en-US" altLang="zh-CN" sz="540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88455" y="2589530"/>
            <a:ext cx="1428115" cy="2519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背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08850" y="184467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/>
              <a:t>bēi</a:t>
            </a:r>
            <a:endParaRPr lang="zh-CN" altLang="en-US" sz="4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cxnSp>
        <p:nvCxnSpPr>
          <p:cNvPr id="8" name="直接连接符 7"/>
          <p:cNvCxnSpPr>
            <a:endCxn id="5" idx="2"/>
          </p:cNvCxnSpPr>
          <p:nvPr/>
        </p:nvCxnSpPr>
        <p:spPr>
          <a:xfrm>
            <a:off x="5932703" y="13716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42685" y="1371600"/>
            <a:ext cx="4939665" cy="1908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457200">
              <a:lnSpc>
                <a:spcPts val="2625"/>
              </a:lnSpc>
            </a:pPr>
            <a:r>
              <a:rPr lang="zh-CN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bēi</a:t>
            </a: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2625"/>
              </a:lnSpc>
            </a:pP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2625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1.用肩背把东西驮着。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>
              <a:lnSpc>
                <a:spcPts val="2625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2.承受；负担。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5570" y="1371600"/>
            <a:ext cx="4100195" cy="3697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r>
              <a:rPr lang="en-US" altLang="zh-CN" sz="3200"/>
              <a:t> </a:t>
            </a:r>
            <a:r>
              <a:rPr lang="zh-CN" altLang="en-US" sz="3200">
                <a:solidFill>
                  <a:srgbClr val="C00000"/>
                </a:solidFill>
              </a:rPr>
              <a:t>bèi</a:t>
            </a:r>
            <a:endParaRPr lang="zh-CN" altLang="en-US" sz="3200">
              <a:solidFill>
                <a:srgbClr val="C00000"/>
              </a:solidFill>
            </a:endParaRPr>
          </a:p>
          <a:p>
            <a:endParaRPr lang="zh-CN" altLang="en-US"/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1.脊背，躯干上跟胸和腹相对的部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位。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2.某些物体的反面或后部。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3.以背对着（跟“向”相对）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4.违背；违反。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5.不顺利。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6.离开。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7.不当面；瞒着。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8.背诵。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9.偏僻。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10.听觉不灵。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32610" y="1857375"/>
            <a:ext cx="8976360" cy="2952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《约书亚记》1:18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无论什么人违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你的命令，不听从你所吩咐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他的一切话，就必治死他。你只要刚强壮胆！”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《列王纪上》12:19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这样，以色列人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叛大卫家，直到今日。 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《列王纪上》4:9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你竟行恶，比那在你以先的更甚，为自己立了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别神，铸了偶像，惹我发怒，将我丢在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后。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8270" y="9213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背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 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bèi</a:t>
            </a:r>
            <a:endParaRPr lang="zh-CN" altLang="en-US" sz="28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32610" y="1857375"/>
            <a:ext cx="8976360" cy="2952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《创世记》49:15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他以安静为佳，以肥地为美，便低肩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重，成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为服苦的仆人。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《出埃及记》19:4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‘我向埃及人所行的事，你们都看见了，且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看见我如鹰将你们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在翅膀上，带来归我。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《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马太福音》16:24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于是耶稣对门徒说：“若有人要跟从我，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就当舍己，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起他的十字架来跟从我。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8270" y="9213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背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 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zh-C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bēi</a:t>
            </a:r>
            <a:r>
              <a:rPr lang="en-US" altLang="zh-CN" sz="2800">
                <a:sym typeface="+mn-ea"/>
              </a:rPr>
              <a:t> </a:t>
            </a:r>
            <a:endParaRPr lang="zh-CN" altLang="en-US" sz="2800"/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85085" y="2593340"/>
            <a:ext cx="1931670" cy="2515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倒</a:t>
            </a:r>
            <a:endParaRPr lang="zh-CN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61480" y="2632075"/>
            <a:ext cx="1355090" cy="24771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倒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25665" y="1967865"/>
            <a:ext cx="1525905" cy="4978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dào</a:t>
            </a:r>
            <a:endParaRPr lang="zh-CN" altLang="en-US" sz="40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71190" y="1758950"/>
            <a:ext cx="1515110" cy="7067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dǎ</a:t>
            </a:r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55212" y="97761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45895" y="1200785"/>
            <a:ext cx="5177155" cy="73552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dǎo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1.仆；倒下。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2.垮台；失败。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3.使垮台；使失败。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4.（人的某些器官）受到损伤或刺激致使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功能变坏。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5.掉转（方向）。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6.转换；更换。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7.把货物或店铺作价卖出。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8.买进卖出。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ts val="2400"/>
              </a:lnSpc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254000">
              <a:lnSpc>
                <a:spcPts val="2400"/>
              </a:lnSpc>
            </a:pP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7067448" y="153416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322820" y="1702435"/>
            <a:ext cx="341376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dào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1.（位置、次序、方向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等）上下或前后颠倒。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2.翻转或倾斜容器，使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所盛的东西出来。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3.向后；往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1137920" y="1565910"/>
            <a:ext cx="10081895" cy="24523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《约书亚记》7:7 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约书亚说：“哀哉！主耶和华啊，你为什么竟领这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百姓过约旦河，将我们交在亚摩利人的手中，使我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们灭亡呢？我们不如住在约旦河那边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好。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《撒母耳记上》2:5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素来饱足的，反作佣人求食；饥饿的，再不饥饿。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不生育的，生了七个儿子；多有儿女的，反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衰微。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《撒母耳记上》10:1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撒母耳拿瓶膏油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在扫罗的头上，与他亲嘴，说：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“这不是耶和华膏你作他产业的君吗？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3815" y="77089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54000">
              <a:lnSpc>
                <a:spcPct val="150000"/>
              </a:lnSpc>
            </a:pPr>
            <a:r>
              <a:rPr lang="zh-CN" altLang="en-US" sz="36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倒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dào</a:t>
            </a:r>
            <a:endParaRPr lang="en-US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1137920" y="2033270"/>
            <a:ext cx="10081895" cy="19850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《士师记》19:26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天快亮的时候，妇人回到她主人住宿的房门前，就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仆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在地，直到天亮。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《撒母耳记上》2:4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勇士的弓都已折断；跌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的人以力量束腰。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《撒母耳记上》14:13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约拿单就爬上去，拿兵器的人跟随他。约拿单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杀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非利士人，拿兵器的人也随着杀他们。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3815" y="77089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54000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倒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dǎo</a:t>
            </a:r>
            <a:endParaRPr lang="en-US"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39" y="225047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317240" y="1420495"/>
            <a:ext cx="1871345" cy="9537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jiǎo</a:t>
            </a:r>
            <a:endParaRPr lang="zh-CN" altLang="zh-CN" sz="4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54" y="23123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863205" y="1420495"/>
            <a:ext cx="106870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jué</a:t>
            </a:r>
            <a:endParaRPr lang="zh-CN" altLang="zh-CN" sz="4800" dirty="0">
              <a:solidFill>
                <a:srgbClr val="333333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箭头: 左右 14"/>
          <p:cNvSpPr/>
          <p:nvPr/>
        </p:nvSpPr>
        <p:spPr>
          <a:xfrm>
            <a:off x="5561768" y="3246416"/>
            <a:ext cx="1216152" cy="484632"/>
          </a:xfrm>
          <a:prstGeom prst="leftRightArrow">
            <a:avLst>
              <a:gd name="adj1" fmla="val 50000"/>
              <a:gd name="adj2" fmla="val 4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23201" y="5223381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4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1620" y="2250440"/>
            <a:ext cx="406400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51370" y="2413635"/>
            <a:ext cx="406400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角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72753" y="2636580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当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8125" y="2586424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当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7815" y="17640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dàng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97785" y="1764665"/>
            <a:ext cx="2311400" cy="8242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dāng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55212" y="97761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45895" y="756920"/>
            <a:ext cx="5177155" cy="77990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jiǎo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1.动物头顶或鼻前的骨状突起物。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2.古代军中乐器。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3.形状像角的东西。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4.岬角（多用于地名）。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5.角落；物体两个边沿相接的地方。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6.数学名词。从一点引出的两条直线形成的，或从一条直线上展开的两个平面，或从一点上展开的多个平面所形成的空间。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7.星宿名。二十八宿之一。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8.量词。用于从整体划分出的成角形的东西。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9.我国货币辅助单位，俗称“毛”。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7067448" y="153416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322820" y="1444625"/>
            <a:ext cx="3413760" cy="3057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jué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1.比试；竞争。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2.角色；人物。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3.行当。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4.演员。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5.古代盛酒的器具。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6.古代五音之一。相当于简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5" y="920547"/>
            <a:ext cx="2712137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 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jiǎo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4440416" y="2182518"/>
            <a:ext cx="5436908" cy="338554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Ink Free" panose="03080402000500000000" pitchFamily="2" charset="0"/>
                <a:ea typeface="方正仿宋简体" pitchFamily="2" charset="-122"/>
              </a:rPr>
              <a:t> 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3080402000500000000" pitchFamily="2" charset="0"/>
              <a:ea typeface="方正仿宋简体" pitchFamily="2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3119451" y="3681946"/>
            <a:ext cx="7682948" cy="89154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2400" dirty="0"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  <a:p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3080402000500000000" pitchFamily="2" charset="0"/>
              <a:ea typeface="方正仿宋简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4120" y="1814830"/>
            <a:ext cx="9796780" cy="430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6:13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七个祭司拿七个羊角在耶和华的约柜前，时常行走吹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；带兵器</a:t>
            </a:r>
            <a:endParaRPr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的在他们前面走，后队随着耶和华的约柜行。祭司一面走一面吹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撒母耳记上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9:27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二人下到城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，撒母耳对扫罗说：“要吩咐仆人先走（仆人就</a:t>
            </a:r>
            <a:endParaRPr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先走了）；你且站在这里，等我将　神的话传与你听。”</a:t>
            </a:r>
            <a:endParaRPr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列王纪上</a:t>
            </a: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1:51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有人告诉所罗门说：“亚多尼雅惧怕所罗门王，现在抓住祭坛的</a:t>
            </a:r>
            <a:endParaRPr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角</a:t>
            </a:r>
            <a:r>
              <a:rPr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，说：‘愿所罗门王今日向我起誓，必不用刀杀仆人。’”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4495" y="6364605"/>
            <a:ext cx="4780280" cy="4171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zh-CN" altLang="zh-CN" dirty="0">
              <a:solidFill>
                <a:srgbClr val="FF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4955" y="5626735"/>
            <a:ext cx="406400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备注：圣经出现</a:t>
            </a:r>
            <a:r>
              <a:rPr lang="en-US" altLang="zh-CN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212</a:t>
            </a:r>
            <a:r>
              <a:rPr lang="zh-CN" alt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处都读</a:t>
            </a:r>
            <a:r>
              <a:rPr lang="en-US" altLang="zh-CN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jiǎo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5" y="2312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933134" y="2253310"/>
            <a:ext cx="1858002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喇</a:t>
            </a:r>
            <a:endParaRPr lang="zh-CN" altLang="zh-CN" sz="166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7" y="2312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77884" y="2253309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喇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73065" y="5417185"/>
            <a:ext cx="6896100" cy="3790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ts val="2625"/>
              </a:lnSpc>
            </a:pP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</a:rPr>
              <a:t>      </a:t>
            </a:r>
            <a:r>
              <a:rPr lang="en-US" sz="24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sz="24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2" y="231281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382423" y="2260804"/>
            <a:ext cx="1980244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喇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2917" y="1533398"/>
            <a:ext cx="145172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lǎ</a:t>
            </a:r>
            <a:endParaRPr lang="en-US" altLang="zh-CN" sz="4800" dirty="0" err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45755" y="4629785"/>
            <a:ext cx="3731260" cy="1746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altLang="zh-CN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</a:t>
            </a:r>
            <a:r>
              <a:rPr lang="en-US" altLang="zh-CN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1.［喇叭（bɑ）管乐器，</a:t>
            </a:r>
            <a:endParaRPr lang="en-US" altLang="zh-CN">
              <a:solidFill>
                <a:srgbClr val="0AB3F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口吹的一端细，</a:t>
            </a:r>
            <a:endParaRPr lang="en-US" altLang="zh-CN">
              <a:solidFill>
                <a:srgbClr val="0AB3F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另一端向四周张开，可扩大   </a:t>
            </a:r>
            <a:endParaRPr lang="en-US" altLang="zh-CN">
              <a:solidFill>
                <a:srgbClr val="0AB3F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音量；。</a:t>
            </a:r>
            <a:endParaRPr lang="en-US" altLang="zh-CN">
              <a:solidFill>
                <a:srgbClr val="0AB3F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>
                <a:solidFill>
                  <a:srgbClr val="0AB3F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2.形状或作用像喇</a:t>
            </a:r>
            <a:endParaRPr lang="en-US" altLang="zh-CN" sz="3200">
              <a:solidFill>
                <a:srgbClr val="0AB3F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13685" y="1482725"/>
            <a:ext cx="6769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lā</a:t>
            </a:r>
            <a:endParaRPr lang="en-US" altLang="zh-CN" sz="4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9955" y="1534160"/>
            <a:ext cx="709930" cy="1181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800"/>
              <a:t>lá</a:t>
            </a:r>
            <a:endParaRPr lang="zh-CN" altLang="en-US" sz="4800"/>
          </a:p>
        </p:txBody>
      </p:sp>
      <p:sp>
        <p:nvSpPr>
          <p:cNvPr id="16" name="文本框 15"/>
          <p:cNvSpPr txBox="1"/>
          <p:nvPr/>
        </p:nvSpPr>
        <p:spPr>
          <a:xfrm>
            <a:off x="1914525" y="5238750"/>
            <a:ext cx="2131060" cy="448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释义：见〖呼喇〗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53280" y="5239385"/>
            <a:ext cx="2505075" cy="170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释义：见〖哈喇子〗。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  <p:bldP spid="7" grpId="0"/>
      <p:bldP spid="7" grpId="1"/>
      <p:bldP spid="10" grpId="0"/>
      <p:bldP spid="1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49630" y="1941195"/>
            <a:ext cx="10516235" cy="4201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238125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《约书亚记》2:1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当下，嫩的儿子约书亚从什亭暗暗打发两个人作探子，吩咐说：“你们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去窥探那地和耶利哥。”于是二人去了，来到一个妓女名叫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喇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合的家里，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就在那里躺卧。 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《使徒行传》5:1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有一个人，名叫亚拿尼亚，同他的妻子撒非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喇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卖了田产， 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《使徒行传》21:1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我们离别了众人，就开船一直行到哥士。第二天到了罗底，从那里到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帕大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喇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 </a:t>
            </a:r>
            <a:endParaRPr lang="zh-CN" altLang="zh-CN" sz="20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35" y="108622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3964305" y="852170"/>
            <a:ext cx="3604260" cy="714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800" dirty="0" err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喇</a:t>
            </a:r>
            <a:r>
              <a:rPr lang="en-US" altLang="zh-CN" sz="4800" dirty="0" err="1"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lǎ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3710" y="55035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备注：圣经出现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17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处都读</a:t>
            </a:r>
            <a:r>
              <a:rPr lang="en-US" altLang="zh-CN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lǎ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9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75" y="2353310"/>
            <a:ext cx="1451610" cy="2501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曾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32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627043" y="2639371"/>
            <a:ext cx="20833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9" name="文本框 8"/>
          <p:cNvSpPr txBox="1"/>
          <p:nvPr/>
        </p:nvSpPr>
        <p:spPr>
          <a:xfrm>
            <a:off x="2366010" y="1611630"/>
            <a:ext cx="2209800" cy="682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 zēng</a:t>
            </a:r>
            <a:r>
              <a:rPr lang="en-US" altLang="zh-CN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 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7043" y="1524148"/>
            <a:ext cx="2476507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céng</a:t>
            </a:r>
            <a:endParaRPr lang="en-US" altLang="zh-CN" sz="48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40890" y="5421374"/>
            <a:ext cx="6094428" cy="40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720" y="2353310"/>
            <a:ext cx="3048635" cy="2528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箭头: 左右 7"/>
          <p:cNvSpPr/>
          <p:nvPr/>
        </p:nvSpPr>
        <p:spPr>
          <a:xfrm>
            <a:off x="5201860" y="35050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56095" y="520827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副词。表示动作行为或情况在过去发生过。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4075" y="5023485"/>
            <a:ext cx="30784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释义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1.相隔两代的亲属关系。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solidFill>
                  <a:srgbClr val="0AB3F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2.（Zēnɡ）姓。</a:t>
            </a:r>
            <a:endParaRPr lang="zh-CN" altLang="en-US">
              <a:solidFill>
                <a:srgbClr val="0AB3F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7" grpId="0"/>
      <p:bldP spid="7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55090" y="1354455"/>
            <a:ext cx="5726430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zh-CN" altLang="en-US" sz="32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32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0815" y="1636395"/>
            <a:ext cx="9862185" cy="5122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80000"/>
              </a:lnSpc>
            </a:pP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</a:t>
            </a: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4:22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你们就告诉他们说：‘以色列人</a:t>
            </a:r>
            <a:r>
              <a:rPr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走干地过这约旦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河；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撒母耳记上</a:t>
            </a: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6:7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现在你们应当造一辆新车，将两只未</a:t>
            </a:r>
            <a:r>
              <a:rPr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负轭有乳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的母牛套在车上，使牛犊回家去，离开母牛。 </a:t>
            </a: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列王纪下</a:t>
            </a:r>
            <a:r>
              <a:rPr 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21:4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在耶和华殿宇中筑坛。耶和华</a:t>
            </a:r>
            <a:r>
              <a:rPr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指着这殿说：“我</a:t>
            </a: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必立我的名在耶路撒冷。” 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32935" y="8896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曾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céng</a:t>
            </a:r>
            <a:endParaRPr lang="en-US" altLang="zh-CN" sz="32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135245" y="889635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55090" y="1354455"/>
            <a:ext cx="5726430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zh-CN" altLang="en-US" sz="3200" dirty="0">
              <a:solidFill>
                <a:srgbClr val="00B0F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32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0815" y="1636395"/>
            <a:ext cx="9862185" cy="5122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8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《民数记》16:1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利未的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孙、哥辖的孙子、以斯哈的儿子可拉，和流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便子孙中以利押的儿子大坍、亚比兰，与比勒的儿子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安， 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《民数记》27:1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属约瑟的儿子玛拿西的各族，有玛拿西的玄孙，玛吉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zh-CN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曾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孙，基列的孙子，希弗的儿子西罗非哈的女儿，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80000"/>
              </a:lnSpc>
            </a:pP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名叫玛拉、挪阿、曷拉、密迦、得撒。她们前来， </a:t>
            </a:r>
            <a:endParaRPr lang="zh-CN" altLang="zh-CN" sz="24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32935" y="8896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曾</a:t>
            </a:r>
            <a:r>
              <a:rPr lang="en-US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zēng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anose="02010600030101010101" charset="-122"/>
                <a:sym typeface="+mn-ea"/>
              </a:rPr>
              <a:t> </a:t>
            </a:r>
            <a:endParaRPr lang="en-US" altLang="zh-CN" sz="32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135245" y="889635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17" y="235409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75" y="2378075"/>
            <a:ext cx="1451610" cy="24771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12" y="240552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369695" y="1611630"/>
            <a:ext cx="1650365" cy="682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altLang="zh-CN" sz="4800">
                <a:latin typeface="Arial" panose="020B0604020202020204" pitchFamily="34" charset="0"/>
              </a:rPr>
              <a:t> là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6185" y="1612265"/>
            <a:ext cx="2280285" cy="741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luō</a:t>
            </a:r>
            <a:endParaRPr lang="en-US" altLang="zh-CN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" y="2378710"/>
            <a:ext cx="2660650" cy="247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306185" y="2293620"/>
            <a:ext cx="3016885" cy="26149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en-US" sz="1660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72305" y="1612265"/>
            <a:ext cx="1392555" cy="1082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23070" y="1525905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luò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0780" y="2405380"/>
            <a:ext cx="4064000" cy="282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9670" y="2293620"/>
            <a:ext cx="4064000" cy="275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02" y="24321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8891270" y="2379345"/>
            <a:ext cx="4064000" cy="2851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0" grpId="0"/>
      <p:bldP spid="1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81735" y="1106170"/>
            <a:ext cx="4801870" cy="4249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sz="3600">
                <a:uFillTx/>
                <a:ea typeface="楷体" panose="02010609060101010101" pitchFamily="49" charset="-122"/>
              </a:rPr>
              <a:t>落</a:t>
            </a:r>
            <a:r>
              <a:rPr lang="en-US" altLang="zh-CN">
                <a:uFillTx/>
                <a:ea typeface="楷体" panose="02010609060101010101" pitchFamily="49" charset="-122"/>
              </a:rPr>
              <a:t> </a:t>
            </a:r>
            <a:r>
              <a:rPr sz="3200">
                <a:solidFill>
                  <a:srgbClr val="FF0000"/>
                </a:solidFill>
                <a:uFillTx/>
                <a:ea typeface="楷体" panose="02010609060101010101" pitchFamily="49" charset="-122"/>
              </a:rPr>
              <a:t>lào</a:t>
            </a:r>
            <a:endParaRPr>
              <a:uFillTx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>
                <a:uFillTx/>
                <a:ea typeface="楷体" panose="02010609060101010101" pitchFamily="49" charset="-122"/>
              </a:rPr>
              <a:t>释义</a:t>
            </a:r>
            <a:endParaRPr>
              <a:uFillTx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>
                <a:uFillTx/>
                <a:ea typeface="楷体" panose="02010609060101010101" pitchFamily="49" charset="-122"/>
              </a:rPr>
              <a:t>1.义同“{落}”（luò）。多用于口语。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05855" y="1106805"/>
            <a:ext cx="12065" cy="4162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42785" y="5429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1100" y="4006850"/>
            <a:ext cx="4692015" cy="306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</a:t>
            </a:r>
            <a:r>
              <a:rPr lang="en-US" altLang="zh-CN" sz="32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là</a:t>
            </a:r>
            <a:endParaRPr lang="en-US" altLang="zh-C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1.因跟不上而被丢在后面。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2.遗漏。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3.把东西放在某处，忘了带走。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6845" y="2481580"/>
            <a:ext cx="3990975" cy="1525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zh-CN" altLang="en-US" sz="3200">
                <a:solidFill>
                  <a:srgbClr val="FF0000"/>
                </a:solidFill>
              </a:rPr>
              <a:t>luō</a:t>
            </a:r>
            <a:endParaRPr lang="zh-CN" altLang="en-US"/>
          </a:p>
          <a:p>
            <a:endParaRPr lang="zh-CN" altLang="en-US"/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.形容态度大方，见〖大大落落〗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40170" y="1367790"/>
            <a:ext cx="40640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r>
              <a:rPr lang="en-US" altLang="zh-CN"/>
              <a:t>  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luò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1.物体因失去支持而从高处掉下来。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2.下降。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3.使下降。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4.掉进；跌入。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5.遗留在后面或外面。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停留；停止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 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写下；留下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8.停留的地方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9.聚居的地方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10.得到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11.归属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12.衰败；飘零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623695"/>
            <a:ext cx="9961245" cy="4178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《约书亚记》1:4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从旷野和这黎巴嫩，直到幼发拉底大河，赫人的全地，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又到大海日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之处，都要作你们的境界。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《撒母耳记下》24:14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大卫对迦得说：“我甚为难！我愿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在耶和华的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手里，因为他有丰盛的怜悯。我不愿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在人的手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里。”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《历代志下》21:15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你的肠子必患病，日加沉重，以致你的肠子坠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落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来。’”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222</a:t>
            </a:r>
            <a:r>
              <a:rPr lang="zh-CN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处都读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luò</a:t>
            </a:r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</a:t>
            </a: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luò</a:t>
            </a:r>
            <a:endParaRPr lang="en-US" altLang="zh-CN" sz="28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619125"/>
            <a:ext cx="4927600" cy="48107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dāng</a:t>
            </a:r>
            <a:endParaRPr altLang="zh-CN" sz="2800" dirty="0"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1.面对着；向着。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2.相等；相称。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3.掌管；主持。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4.担任；充当。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5.承担；承受。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6.阻挡；抵挡。7.应当。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8.空隙。9.介词。正在那时候或那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地方。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10.顶端。11.拟声词。形容金属器物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撞击的声</a:t>
            </a:r>
            <a:r>
              <a:rPr 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音</a:t>
            </a:r>
            <a:endParaRPr 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04" y="1102507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523355" y="987425"/>
            <a:ext cx="4308475" cy="3719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zh-CN" sz="3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altLang="zh-CN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dàng</a:t>
            </a:r>
            <a:endParaRPr altLang="zh-CN" sz="2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1.恰当；合适。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2.符合。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3.抵得上。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4.当作。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5.以为；认为。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6.抵押。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7.抵押品。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8.介词。指事情发生的同一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</a:t>
            </a: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时间。</a:t>
            </a: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17" y="235409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75" y="2378075"/>
            <a:ext cx="1451610" cy="24771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12" y="240552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369695" y="1611630"/>
            <a:ext cx="1650365" cy="682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altLang="zh-CN" sz="4800">
                <a:latin typeface="Arial" panose="020B0604020202020204" pitchFamily="34" charset="0"/>
              </a:rPr>
              <a:t>nǎ</a:t>
            </a:r>
            <a:endParaRPr lang="en-US" altLang="zh-CN" sz="4800" dirty="0" err="1">
              <a:solidFill>
                <a:srgbClr val="FF0000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6185" y="1612265"/>
            <a:ext cx="2280285" cy="741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nǎi</a:t>
            </a:r>
            <a:endParaRPr lang="en-US" altLang="zh-CN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0" y="2378710"/>
            <a:ext cx="2660650" cy="247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306185" y="2293620"/>
            <a:ext cx="3016885" cy="26149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4390" y="1612265"/>
            <a:ext cx="1220470" cy="1082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63760" y="1685925"/>
            <a:ext cx="3623310" cy="608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né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0780" y="2405380"/>
            <a:ext cx="4064000" cy="282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9670" y="2293620"/>
            <a:ext cx="4064000" cy="275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哪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02" y="24321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8891270" y="2379345"/>
            <a:ext cx="4064000" cy="2851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0" grpId="0"/>
      <p:bldP spid="1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81735" y="1278890"/>
            <a:ext cx="4801870" cy="4076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na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1.语气助词。表示惊叹或停顿。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05855" y="1106805"/>
            <a:ext cx="12065" cy="4162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42785" y="5429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1100" y="3674745"/>
            <a:ext cx="4692015" cy="3392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哪</a:t>
            </a:r>
            <a:r>
              <a:rPr lang="en-US" altLang="zh-CN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né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［哪吒（zhā）］佛教中的护法神。传说是毗沙门天王之子。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5915" y="4006850"/>
            <a:ext cx="3990975" cy="1525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zh-CN" altLang="en-US" sz="3200">
                <a:solidFill>
                  <a:srgbClr val="FF0000"/>
                </a:solidFill>
              </a:rPr>
              <a:t>nǎi</a:t>
            </a:r>
            <a:endParaRPr lang="zh-CN" altLang="en-US"/>
          </a:p>
          <a:p>
            <a:endParaRPr lang="zh-CN" altLang="en-US"/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“哪”（nǎ）的口语音，。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0170" y="1367790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nǎ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1.代词。表示疑问，要求在同类事物中加以确认；。2.用于虚指，表示不确定的一个；。3.用于任指，表示任何一个。4.副词。表示反问或否定。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组词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623695"/>
            <a:ext cx="9961245" cy="4686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《约书亚记》1:7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只要刚强，大大壮胆，谨守遵行我仆人摩西所吩咐你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的一切律法，不可偏离左右，使你无论往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里去，都可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以顺利。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《约书亚记》5:12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他们吃了那地的出产，第二日吗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就止住了，以色列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人也不再有吗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了。那一年，他们却吃迦南地的出产。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《撒母耳记上》9:18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扫罗在城门里走到撒母耳跟前，说：“请告诉我，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先见的寓所在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里？”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哪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nǎ</a:t>
            </a:r>
            <a:endParaRPr lang="en-US" altLang="zh-CN" sz="3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623695"/>
            <a:ext cx="9961245" cy="4686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《约书亚记》6:2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耶和华晓谕约书亚说：“看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，我已经把耶利哥和耶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利哥的王，并大能的勇士，都交在你手中。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《士师记》9:7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有人将这事告诉约坦，他就去站在基利心山顶上，向众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人大声喊叫说：“示剑人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，你们要听我的话，　神也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就听你们的话。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《撒母耳记下》16:7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示每咒骂说：“你这流人血的坏人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，去吧去吧！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哪 </a:t>
            </a:r>
            <a:r>
              <a:rPr lang="zh-CN" altLang="en-US" sz="36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na</a:t>
            </a:r>
            <a:endParaRPr lang="en-US" altLang="zh-CN" sz="36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07" y="168607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66975" y="2378075"/>
            <a:ext cx="1451610" cy="24771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685290"/>
            <a:ext cx="2476500" cy="247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541780" y="793750"/>
            <a:ext cx="1478280" cy="892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等线" panose="02010600030101010101" charset="-122"/>
              </a:rPr>
              <a:t>chà</a:t>
            </a:r>
            <a:endParaRPr lang="en-US" altLang="zh-CN" sz="4800" dirty="0" err="1">
              <a:solidFill>
                <a:schemeClr val="tx1"/>
              </a:solidFill>
              <a:effectLst/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86470" y="939800"/>
            <a:ext cx="2280285" cy="741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chài</a:t>
            </a:r>
            <a:endParaRPr lang="en-US" altLang="zh-CN" sz="4800" dirty="0">
              <a:solidFill>
                <a:srgbClr val="000000"/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45" y="1685925"/>
            <a:ext cx="2660650" cy="2476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488045" y="1686560"/>
            <a:ext cx="3016885" cy="271970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zh-CN" altLang="zh-CN" sz="16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zh-CN" sz="16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83555" y="939800"/>
            <a:ext cx="1616710" cy="162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chāi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14285" y="3578225"/>
            <a:ext cx="862965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Arial" panose="020B0604020202020204" pitchFamily="34" charset="0"/>
                <a:cs typeface="Arial" panose="020B0604020202020204" pitchFamily="34" charset="0"/>
              </a:rPr>
              <a:t>cī</a:t>
            </a:r>
            <a:endParaRPr lang="zh-CN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72235" y="1685925"/>
            <a:ext cx="3756660" cy="282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28895" y="1569720"/>
            <a:ext cx="4064000" cy="3484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差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97" y="4162570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2750185" y="4006215"/>
            <a:ext cx="3533775" cy="2851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17" y="416574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011670" y="4165600"/>
            <a:ext cx="3584575" cy="2572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en-US" sz="166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8095" y="3578225"/>
            <a:ext cx="14179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chā</a:t>
            </a:r>
            <a:r>
              <a:rPr lang="en-US" altLang="zh-CN" sz="200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00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0"/>
      <p:bldP spid="5" grpId="1"/>
      <p:bldP spid="9" grpId="0"/>
      <p:bldP spid="9" grpId="1"/>
      <p:bldP spid="11" grpId="0"/>
      <p:bldP spid="11" grpId="1"/>
      <p:bldP spid="10" grpId="0"/>
      <p:bldP spid="1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81735" y="1278890"/>
            <a:ext cx="4801870" cy="4076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r>
              <a:rPr lang="en-US" altLang="zh-CN" sz="3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C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chā</a:t>
            </a:r>
            <a:r>
              <a:rPr lang="en-US" altLang="zh-CN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1.失当；错误。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2.不相同；不相符。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3.两数相减的余数。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4.副词。相当于“稍微”“大略”。</a:t>
            </a:r>
            <a:endParaRPr lang="zh-CN" altLang="en-US" sz="20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205855" y="1106805"/>
            <a:ext cx="12065" cy="4162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042785" y="54298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1735" y="3674745"/>
            <a:ext cx="4692015" cy="3392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endParaRPr lang="zh-CN" altLang="en-US" sz="3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3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</a:t>
            </a:r>
            <a:r>
              <a:rPr lang="en-US" altLang="zh-CN" sz="3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dirty="0">
                <a:solidFill>
                  <a:srgbClr val="C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chà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1.不相合；有错误。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2.不好；不合标准。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r>
              <a:rPr lang="zh-CN" altLang="en-US" sz="2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3.欠缺；短少。</a:t>
            </a: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zh-CN" altLang="en-US" sz="20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810" y="2666365"/>
            <a:ext cx="4236085" cy="1525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chāi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1.派遣。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2.被派遣做某些事的人。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3.职务；被派遣所干的事。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0170" y="1106805"/>
            <a:ext cx="4064000" cy="1459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chài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1.同“瘥”，〈书〉病愈。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0170" y="4740275"/>
            <a:ext cx="40640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r>
              <a:rPr lang="en-US" altLang="zh-CN"/>
              <a:t> </a:t>
            </a:r>
            <a:r>
              <a:rPr lang="zh-CN" altLang="en-US" sz="3200">
                <a:solidFill>
                  <a:srgbClr val="C00000"/>
                </a:solidFill>
              </a:rPr>
              <a:t>cī</a:t>
            </a:r>
            <a:endParaRPr lang="zh-CN" altLang="en-US"/>
          </a:p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［参（cēn）差］见“{参}”</a:t>
            </a:r>
            <a:r>
              <a:rPr lang="zh-CN" altLang="en-US" sz="2000"/>
              <a:t>。</a:t>
            </a:r>
            <a:endParaRPr lang="zh-CN" altLang="en-US" sz="2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741805"/>
            <a:ext cx="9961245" cy="4575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《约书亚记》24:5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遣摩西、亚伦，并照我在埃及中所行的降灾与埃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及，然后把你们领出来。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8:16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又必取你们的仆人婢女，健壮的少年人和你们的驴，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供他的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役。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《撒母耳记上》17:25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以色列人彼此说：“这上来的人你看见了吗？他上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来是要向以色列人骂阵。若有能杀他的，王必赏赐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他大财，将自己的女儿给他为妻，并在以色列人中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免他父家纳粮当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。” 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chāi</a:t>
            </a:r>
            <a:endParaRPr lang="en-US" altLang="zh-CN" sz="36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975485"/>
            <a:ext cx="9961245" cy="4342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《利未记》5:16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并且他因在圣物上的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错要偿还，另外加五分之一，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都给祭司。祭司要用赎愆祭的公绵羊为他赎罪，他必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蒙赦免。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差</a:t>
            </a:r>
            <a:r>
              <a:rPr lang="en-US" altLang="zh-CN" sz="3600">
                <a:solidFill>
                  <a:srgbClr val="C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>
                <a:solidFill>
                  <a:srgbClr val="C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chā</a:t>
            </a:r>
            <a:r>
              <a:rPr lang="en-US" altLang="zh-CN" sz="360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36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785" y="1631315"/>
            <a:ext cx="9961245" cy="4686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《申命记》27:18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‘使瞎子走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路的，必受咒诅！’百姓都要说：‘阿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们！’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《士师记》20:16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在众军之中有拣选的七百精兵，都是左手便利的，能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用机弦甩石打人，毫发不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《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箴言》16:10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王的嘴中有神语，审判之时，他的口必不</a:t>
            </a:r>
            <a:r>
              <a:rPr lang="zh-CN" altLang="en-US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错。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6976745" y="6355715"/>
            <a:ext cx="4415155" cy="777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en-US" altLang="zh-CN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8170" y="901700"/>
            <a:ext cx="418465" cy="480060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974590" y="901700"/>
            <a:ext cx="4593590" cy="692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304800">
              <a:lnSpc>
                <a:spcPts val="2625"/>
              </a:lnSpc>
            </a:pPr>
            <a:r>
              <a:rPr lang="zh-CN" altLang="en-US" sz="36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</a:t>
            </a:r>
            <a:r>
              <a:rPr lang="en-US" altLang="zh-CN" sz="36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600" dirty="0">
                <a:solidFill>
                  <a:srgbClr val="C00000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chà</a:t>
            </a:r>
            <a:endParaRPr lang="zh-CN" altLang="en-US" sz="3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ts val="2625"/>
              </a:lnSpc>
            </a:pPr>
            <a:endParaRPr lang="en-US" altLang="zh-CN" sz="36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00195" y="2876550"/>
            <a:ext cx="3867150" cy="1500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7200">
                <a:latin typeface="楷体" panose="02010609060101010101" pitchFamily="49" charset="-122"/>
                <a:ea typeface="楷体" panose="02010609060101010101" pitchFamily="49" charset="-122"/>
              </a:rPr>
              <a:t>谢谢观看</a:t>
            </a:r>
            <a:endParaRPr lang="zh-CN" altLang="en-US" sz="7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lang="en-US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altLang="zh-CN" sz="36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dāng</a:t>
            </a:r>
            <a:endParaRPr lang="zh-CN" altLang="zh-CN" sz="36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0830" y="1446530"/>
            <a:ext cx="9354820" cy="48736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endParaRPr lang="zh-CN" sz="24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 </a:t>
            </a: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1:6</a:t>
            </a:r>
            <a:r>
              <a:rPr 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</a:t>
            </a:r>
            <a:r>
              <a:rPr sz="24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刚强壮胆！因为你必使这百</a:t>
            </a:r>
            <a:r>
              <a:rPr 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姓承受那地为业，就是我向他们列祖起誓应</a:t>
            </a:r>
            <a:endParaRPr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许赐给他们</a:t>
            </a:r>
            <a:r>
              <a:rPr lang="zh-CN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的地。</a:t>
            </a:r>
            <a:endParaRPr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士师记</a:t>
            </a: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20:7 </a:t>
            </a:r>
            <a:r>
              <a:rPr 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你们以色列人都</a:t>
            </a:r>
            <a:r>
              <a:rPr sz="24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筹划商议。”</a:t>
            </a:r>
            <a:endParaRPr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撒母耳记上 </a:t>
            </a:r>
            <a:r>
              <a:rPr lang="zh-CN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19:15</a:t>
            </a:r>
            <a:r>
              <a:rPr lang="en-US" sz="24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扫罗又打发人去看大卫，说：</a:t>
            </a:r>
            <a:endParaRPr sz="24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sz="240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sz="24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连床将他抬来，我好杀他。</a:t>
            </a:r>
            <a:r>
              <a:rPr sz="28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 </a:t>
            </a:r>
            <a:endParaRPr sz="28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64310" y="2264410"/>
            <a:ext cx="9039225" cy="3814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 9:27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当日（</a:t>
            </a:r>
            <a:r>
              <a:rPr altLang="zh-CN" sz="2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dàng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）约书亚使他们在耶和华所要选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择的地方，为会众和耶和华的坛作劈柴挑水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的人，直到今日。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《约书亚记》 14:9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当日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0AB3F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dāng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摩西起誓说：‘你脚所踏之地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定要归你和你的子孙永远为业，因为你专心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跟从耶和华－我的　神。’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;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当日</a:t>
            </a:r>
            <a:r>
              <a:rPr altLang="zh-CN" sz="2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dàng</a:t>
            </a:r>
            <a:r>
              <a:rPr 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指过去</a:t>
            </a:r>
            <a:r>
              <a:rPr lang="zh-CN" sz="2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当日</a:t>
            </a:r>
            <a:r>
              <a:rPr altLang="zh-CN" sz="2400" dirty="0">
                <a:solidFill>
                  <a:srgbClr val="0AB3F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dāng</a:t>
            </a:r>
            <a:r>
              <a:rPr 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指现在</a:t>
            </a:r>
            <a:endParaRPr lang="zh-CN" sz="24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5277450" y="110718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997575" y="1107440"/>
            <a:ext cx="427291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altLang="zh-CN" sz="2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dàng</a:t>
            </a:r>
            <a:endParaRPr lang="zh-CN" altLang="zh-CN" sz="2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195069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72753" y="1855769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干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753" y="1587837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1989442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7815" y="1817474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干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278574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597785" y="111569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latin typeface="Arial Regular" panose="020B0604020202020204" charset="0"/>
                <a:ea typeface="宋体" panose="02010600030101010101" pitchFamily="2" charset="-122"/>
                <a:cs typeface="Arial Regular" panose="020B0604020202020204" charset="0"/>
              </a:rPr>
              <a:t>gàn</a:t>
            </a:r>
            <a:endParaRPr altLang="zh-CN" sz="4800" dirty="0">
              <a:solidFill>
                <a:schemeClr val="tx1"/>
              </a:solidFill>
              <a:latin typeface="Arial Regular" panose="020B0604020202020204" charset="0"/>
              <a:ea typeface="宋体" panose="02010600030101010101" pitchFamily="2" charset="-122"/>
              <a:cs typeface="Arial Regular" panose="020B06040202020202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49170" y="5045075"/>
            <a:ext cx="8641715" cy="374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38125" algn="ctr"/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2305" y="1120775"/>
            <a:ext cx="60725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gān</a:t>
            </a:r>
            <a:endParaRPr lang="zh-CN" altLang="en-US" sz="480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8" grpId="1"/>
      <p:bldP spid="8" grpId="2"/>
      <p:bldP spid="100" grpId="1"/>
      <p:bldP spid="10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884045" y="1460500"/>
            <a:ext cx="4927600" cy="39693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lang="en-US" altLang="zh-CN" sz="36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gàn</a:t>
            </a:r>
            <a:endParaRPr altLang="zh-CN" sz="3200" dirty="0">
              <a:solidFill>
                <a:srgbClr val="C0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indent="254000" algn="l">
              <a:lnSpc>
                <a:spcPct val="150000"/>
              </a:lnSpc>
            </a:pPr>
            <a:endParaRPr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1.事物的主体或主要部分。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2.干部。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3.做；从事；担任。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4.办事能力强。</a:t>
            </a:r>
            <a:endParaRPr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04" y="1102507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811645" y="1102360"/>
            <a:ext cx="4308475" cy="4392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lang="zh-CN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gān</a:t>
            </a:r>
            <a:endParaRPr altLang="zh-CN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1.盾牌。2.触犯；冒犯。</a:t>
            </a:r>
            <a:endParaRPr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3.冲。4.扰乱。</a:t>
            </a:r>
            <a:endParaRPr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5.关联；涉及。</a:t>
            </a:r>
            <a:endParaRPr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6.求取（职位、俸禄、名誉等）。</a:t>
            </a:r>
            <a:endParaRPr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7.河岸.</a:t>
            </a:r>
            <a:endParaRPr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天干。指甲、乙、丙、丁、戊、己、庚、辛、壬、癸的总称，传统用于纪日、纪年和排列顺序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endParaRPr lang="zh-CN" altLang="zh-CN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15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16.xml><?xml version="1.0" encoding="utf-8"?>
<p:tagLst xmlns:p="http://schemas.openxmlformats.org/presentationml/2006/main">
  <p:tag name="KSO_WM_BEAUTIFY_FLAG" val=""/>
  <p:tag name="KSO_WM_UNIT_PLACING_PICTURE_USER_VIEWPORT" val="{&quot;height&quot;:3900.011023622047,&quot;width&quot;:3900.011023622047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39.xml><?xml version="1.0" encoding="utf-8"?>
<p:tagLst xmlns:p="http://schemas.openxmlformats.org/presentationml/2006/main">
  <p:tag name="KSO_WM_UNIT_PLACING_PICTURE_USER_VIEWPORT" val="{&quot;height&quot;:3900.011023622047,&quot;width&quot;:3900.011023622047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UNIT_PLACING_PICTURE_USER_VIEWPORT" val="{&quot;height&quot;:3900.011023622047,&quot;width&quot;:3900.011023622047}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PP_MARK_KEY" val="f4c41adc-d238-49e2-b771-5317469edcca"/>
  <p:tag name="COMMONDATA" val="eyJjb3VudCI6MzQsImhkaWQiOiI5NmQ4NDEwM2M1MDU5NTgzNjRjZWRlOTcxMTU4M2JkNCIsInVzZXJDb3VudCI6M30="/>
  <p:tag name="commondata" val="eyJjb3VudCI6MzUsImhkaWQiOiI5NmQ4NDEwM2M1MDU5NTgzNjRjZWRlOTcxMTU4M2JkNCIsInVzZXJDb3VudCI6NH0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8009</Words>
  <Application>WPS 演示</Application>
  <PresentationFormat>宽屏</PresentationFormat>
  <Paragraphs>818</Paragraphs>
  <Slides>59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3" baseType="lpstr">
      <vt:lpstr>Arial</vt:lpstr>
      <vt:lpstr>宋体</vt:lpstr>
      <vt:lpstr>Wingdings</vt:lpstr>
      <vt:lpstr>楷体</vt:lpstr>
      <vt:lpstr>Ink Free</vt:lpstr>
      <vt:lpstr>方正仿宋简体</vt:lpstr>
      <vt:lpstr>微软雅黑</vt:lpstr>
      <vt:lpstr>Times New Roman</vt:lpstr>
      <vt:lpstr>Arial Regular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秋颖</cp:lastModifiedBy>
  <cp:revision>98</cp:revision>
  <dcterms:created xsi:type="dcterms:W3CDTF">2023-02-22T08:29:00Z</dcterms:created>
  <dcterms:modified xsi:type="dcterms:W3CDTF">2024-01-18T11:13:10Z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38254F1FE34651BD36776263E19300C5</vt:lpwstr>
  </property>
</Properties>
</file>