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notesSlides/notesSlide3.xml" ContentType="application/vnd.openxmlformats-officedocument.presentationml.notesSlide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ags/tag10.xml" ContentType="application/vnd.openxmlformats-officedocument.presentationml.tags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tags/tag11.xml" ContentType="application/vnd.openxmlformats-officedocument.presentationml.tags+xml"/>
  <Override PartName="/ppt/notesSlides/notesSlide9.xml" ContentType="application/vnd.openxmlformats-officedocument.presentationml.notesSlide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notesSlides/notesSlide10.xml" ContentType="application/vnd.openxmlformats-officedocument.presentationml.notesSlide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75"/>
  </p:notesMasterIdLst>
  <p:sldIdLst>
    <p:sldId id="256" r:id="rId2"/>
    <p:sldId id="257" r:id="rId3"/>
    <p:sldId id="484" r:id="rId4"/>
    <p:sldId id="369" r:id="rId5"/>
    <p:sldId id="370" r:id="rId6"/>
    <p:sldId id="281" r:id="rId7"/>
    <p:sldId id="358" r:id="rId8"/>
    <p:sldId id="371" r:id="rId9"/>
    <p:sldId id="372" r:id="rId10"/>
    <p:sldId id="373" r:id="rId11"/>
    <p:sldId id="374" r:id="rId12"/>
    <p:sldId id="375" r:id="rId13"/>
    <p:sldId id="376" r:id="rId14"/>
    <p:sldId id="377" r:id="rId15"/>
    <p:sldId id="378" r:id="rId16"/>
    <p:sldId id="428" r:id="rId17"/>
    <p:sldId id="379" r:id="rId18"/>
    <p:sldId id="380" r:id="rId19"/>
    <p:sldId id="284" r:id="rId20"/>
    <p:sldId id="287" r:id="rId21"/>
    <p:sldId id="381" r:id="rId22"/>
    <p:sldId id="382" r:id="rId23"/>
    <p:sldId id="285" r:id="rId24"/>
    <p:sldId id="288" r:id="rId25"/>
    <p:sldId id="289" r:id="rId26"/>
    <p:sldId id="286" r:id="rId27"/>
    <p:sldId id="383" r:id="rId28"/>
    <p:sldId id="384" r:id="rId29"/>
    <p:sldId id="282" r:id="rId30"/>
    <p:sldId id="363" r:id="rId31"/>
    <p:sldId id="399" r:id="rId32"/>
    <p:sldId id="401" r:id="rId33"/>
    <p:sldId id="402" r:id="rId34"/>
    <p:sldId id="403" r:id="rId35"/>
    <p:sldId id="404" r:id="rId36"/>
    <p:sldId id="405" r:id="rId37"/>
    <p:sldId id="406" r:id="rId38"/>
    <p:sldId id="407" r:id="rId39"/>
    <p:sldId id="408" r:id="rId40"/>
    <p:sldId id="409" r:id="rId41"/>
    <p:sldId id="410" r:id="rId42"/>
    <p:sldId id="488" r:id="rId43"/>
    <p:sldId id="293" r:id="rId44"/>
    <p:sldId id="364" r:id="rId45"/>
    <p:sldId id="295" r:id="rId46"/>
    <p:sldId id="365" r:id="rId47"/>
    <p:sldId id="427" r:id="rId48"/>
    <p:sldId id="411" r:id="rId49"/>
    <p:sldId id="341" r:id="rId50"/>
    <p:sldId id="485" r:id="rId51"/>
    <p:sldId id="416" r:id="rId52"/>
    <p:sldId id="417" r:id="rId53"/>
    <p:sldId id="412" r:id="rId54"/>
    <p:sldId id="413" r:id="rId55"/>
    <p:sldId id="414" r:id="rId56"/>
    <p:sldId id="415" r:id="rId57"/>
    <p:sldId id="418" r:id="rId58"/>
    <p:sldId id="419" r:id="rId59"/>
    <p:sldId id="486" r:id="rId60"/>
    <p:sldId id="366" r:id="rId61"/>
    <p:sldId id="297" r:id="rId62"/>
    <p:sldId id="367" r:id="rId63"/>
    <p:sldId id="301" r:id="rId64"/>
    <p:sldId id="368" r:id="rId65"/>
    <p:sldId id="420" r:id="rId66"/>
    <p:sldId id="421" r:id="rId67"/>
    <p:sldId id="331" r:id="rId68"/>
    <p:sldId id="422" r:id="rId69"/>
    <p:sldId id="426" r:id="rId70"/>
    <p:sldId id="424" r:id="rId71"/>
    <p:sldId id="425" r:id="rId72"/>
    <p:sldId id="423" r:id="rId73"/>
    <p:sldId id="265" r:id="rId74"/>
  </p:sldIdLst>
  <p:sldSz cx="12192000" cy="6858000"/>
  <p:notesSz cx="6858000" cy="9144000"/>
  <p:embeddedFontLst>
    <p:embeddedFont>
      <p:font typeface="Abadi" panose="020B0604020104020204" pitchFamily="34" charset="0"/>
      <p:regular r:id="rId76"/>
    </p:embeddedFont>
    <p:embeddedFont>
      <p:font typeface="Calibri" panose="020F0502020204030204" pitchFamily="34" charset="0"/>
      <p:regular r:id="rId77"/>
      <p:bold r:id="rId78"/>
      <p:italic r:id="rId79"/>
      <p:boldItalic r:id="rId80"/>
    </p:embeddedFont>
    <p:embeddedFont>
      <p:font typeface="Ink Free" panose="03080402000500000000" pitchFamily="66" charset="0"/>
      <p:regular r:id="rId81"/>
    </p:embeddedFont>
    <p:embeddedFont>
      <p:font typeface="等线" panose="02010600030101010101" pitchFamily="2" charset="-122"/>
      <p:regular r:id="rId82"/>
      <p:bold r:id="rId83"/>
    </p:embeddedFont>
    <p:embeddedFont>
      <p:font typeface="等线 Light" panose="02010600030101010101" pitchFamily="2" charset="-122"/>
      <p:regular r:id="rId84"/>
    </p:embeddedFont>
    <p:embeddedFont>
      <p:font typeface="楷体" panose="02010609060101010101" pitchFamily="49" charset="-122"/>
      <p:regular r:id="rId85"/>
    </p:embeddedFont>
    <p:embeddedFont>
      <p:font typeface="微软雅黑" panose="020B0503020204020204" pitchFamily="34" charset="-122"/>
      <p:regular r:id="rId86"/>
      <p:bold r:id="rId87"/>
    </p:embeddedFont>
  </p:embeddedFontLst>
  <p:custDataLst>
    <p:tags r:id="rId88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默认节" id="{B8821E20-811A-7C4E-8048-749BAFDDE02D}">
          <p14:sldIdLst>
            <p14:sldId id="256"/>
            <p14:sldId id="257"/>
            <p14:sldId id="484"/>
            <p14:sldId id="369"/>
            <p14:sldId id="370"/>
            <p14:sldId id="281"/>
            <p14:sldId id="358"/>
            <p14:sldId id="371"/>
            <p14:sldId id="372"/>
            <p14:sldId id="373"/>
            <p14:sldId id="374"/>
            <p14:sldId id="375"/>
            <p14:sldId id="376"/>
            <p14:sldId id="377"/>
            <p14:sldId id="378"/>
            <p14:sldId id="428"/>
            <p14:sldId id="379"/>
            <p14:sldId id="380"/>
            <p14:sldId id="284"/>
            <p14:sldId id="287"/>
            <p14:sldId id="381"/>
            <p14:sldId id="382"/>
            <p14:sldId id="285"/>
            <p14:sldId id="288"/>
            <p14:sldId id="289"/>
            <p14:sldId id="286"/>
            <p14:sldId id="383"/>
            <p14:sldId id="384"/>
            <p14:sldId id="282"/>
            <p14:sldId id="363"/>
            <p14:sldId id="399"/>
            <p14:sldId id="401"/>
            <p14:sldId id="402"/>
            <p14:sldId id="403"/>
            <p14:sldId id="404"/>
            <p14:sldId id="405"/>
            <p14:sldId id="406"/>
            <p14:sldId id="407"/>
            <p14:sldId id="408"/>
            <p14:sldId id="409"/>
            <p14:sldId id="410"/>
            <p14:sldId id="488"/>
            <p14:sldId id="293"/>
            <p14:sldId id="364"/>
            <p14:sldId id="295"/>
            <p14:sldId id="365"/>
            <p14:sldId id="427"/>
            <p14:sldId id="411"/>
            <p14:sldId id="341"/>
            <p14:sldId id="485"/>
            <p14:sldId id="416"/>
            <p14:sldId id="417"/>
            <p14:sldId id="412"/>
            <p14:sldId id="413"/>
            <p14:sldId id="414"/>
            <p14:sldId id="415"/>
            <p14:sldId id="418"/>
            <p14:sldId id="419"/>
            <p14:sldId id="486"/>
            <p14:sldId id="366"/>
            <p14:sldId id="297"/>
            <p14:sldId id="367"/>
            <p14:sldId id="301"/>
            <p14:sldId id="368"/>
            <p14:sldId id="420"/>
            <p14:sldId id="421"/>
            <p14:sldId id="331"/>
            <p14:sldId id="422"/>
            <p14:sldId id="426"/>
            <p14:sldId id="424"/>
            <p14:sldId id="425"/>
            <p14:sldId id="423"/>
            <p14:sldId id="26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251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hen lihong" initials="cl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BDE2F1"/>
    <a:srgbClr val="B9DAE9"/>
    <a:srgbClr val="54A4C8"/>
    <a:srgbClr val="2F7595"/>
    <a:srgbClr val="8FC4DB"/>
    <a:srgbClr val="3E99C2"/>
    <a:srgbClr val="23576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11" autoAdjust="0"/>
    <p:restoredTop sz="94670"/>
  </p:normalViewPr>
  <p:slideViewPr>
    <p:cSldViewPr snapToGrid="0" showGuides="1">
      <p:cViewPr varScale="1">
        <p:scale>
          <a:sx n="88" d="100"/>
          <a:sy n="88" d="100"/>
        </p:scale>
        <p:origin x="84" y="96"/>
      </p:cViewPr>
      <p:guideLst>
        <p:guide orient="horz" pos="2251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font" Target="fonts/font9.fntdata"/><Relationship Id="rId89" Type="http://schemas.openxmlformats.org/officeDocument/2006/relationships/commentAuthors" Target="commentAuthors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font" Target="fonts/font4.fntdata"/><Relationship Id="rId5" Type="http://schemas.openxmlformats.org/officeDocument/2006/relationships/slide" Target="slides/slide4.xml"/><Relationship Id="rId90" Type="http://schemas.openxmlformats.org/officeDocument/2006/relationships/presProps" Target="presProps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font" Target="fonts/font5.fntdata"/><Relationship Id="rId85" Type="http://schemas.openxmlformats.org/officeDocument/2006/relationships/font" Target="fonts/font10.fntdata"/><Relationship Id="rId93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notesMaster" Target="notesMasters/notesMaster1.xml"/><Relationship Id="rId83" Type="http://schemas.openxmlformats.org/officeDocument/2006/relationships/font" Target="fonts/font8.fntdata"/><Relationship Id="rId88" Type="http://schemas.openxmlformats.org/officeDocument/2006/relationships/tags" Target="tags/tag1.xml"/><Relationship Id="rId9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font" Target="fonts/font3.fntdata"/><Relationship Id="rId81" Type="http://schemas.openxmlformats.org/officeDocument/2006/relationships/font" Target="fonts/font6.fntdata"/><Relationship Id="rId86" Type="http://schemas.openxmlformats.org/officeDocument/2006/relationships/font" Target="fonts/font1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font" Target="fonts/font1.fntdata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theme" Target="theme/theme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font" Target="fonts/font12.fntdata"/><Relationship Id="rId61" Type="http://schemas.openxmlformats.org/officeDocument/2006/relationships/slide" Target="slides/slide60.xml"/><Relationship Id="rId82" Type="http://schemas.openxmlformats.org/officeDocument/2006/relationships/font" Target="fonts/font7.fntdata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font" Target="fonts/font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74EC3F-D168-420E-9AF0-2EC328969688}" type="datetimeFigureOut">
              <a:rPr lang="zh-CN" altLang="en-US" smtClean="0"/>
              <a:t>2023/7/25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F1992D-21C3-4173-8B68-28EFAA22ABC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indent="238125">
              <a:lnSpc>
                <a:spcPct val="150000"/>
              </a:lnSpc>
            </a:pPr>
            <a:r>
              <a:rPr lang="zh-CN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Arial" panose="020B0604020202020204" pitchFamily="34" charset="0"/>
              </a:rPr>
              <a:t>古代皇帝的服饰是对皇家身份地位的象征，虽然古人的释义不尽相同，但都有美化王权的政治意义。衮服所绣图案也都有美好的寓意，「日月星辰」取其照临之意；「华虫」又名稚（</a:t>
            </a:r>
            <a:r>
              <a:rPr lang="en-US" altLang="zh-CN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Arial" panose="020B0604020202020204" pitchFamily="34" charset="0"/>
              </a:rPr>
              <a:t>zhì</a:t>
            </a:r>
            <a:r>
              <a:rPr lang="zh-CN" altLang="zh-CN" sz="18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）羽毛非常的漂亮取其有文采之意；「龙」取其神异、变幻之意；「山」取其稳重、镇定之意；「粉米」取粉和米，有所养之意；「藻」取其洁净之意；「宗彝」（</a:t>
            </a:r>
            <a:r>
              <a:rPr lang="en-US" altLang="zh-CN" sz="18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yí</a:t>
            </a:r>
            <a:r>
              <a:rPr lang="zh-CN" altLang="zh-CN" sz="18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）天子祭祀的酒杯，又名虎蜼（</a:t>
            </a:r>
            <a:r>
              <a:rPr lang="en-US" altLang="zh-CN" sz="18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wěi</a:t>
            </a:r>
            <a:r>
              <a:rPr lang="zh-CN" altLang="zh-CN" sz="18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）一只老虎和一只猿猴的形象，相传这两种动物非常孝顺，所以这里取其孝养之意；「黼（</a:t>
            </a:r>
            <a:r>
              <a:rPr lang="en-US" altLang="zh-CN" sz="18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fǔ</a:t>
            </a:r>
            <a:r>
              <a:rPr lang="zh-CN" altLang="zh-CN" sz="18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）」，斧子的形状，取割断、果断之意；「黻（</a:t>
            </a:r>
            <a:r>
              <a:rPr lang="en-US" altLang="zh-CN" sz="18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fú</a:t>
            </a:r>
            <a:r>
              <a:rPr lang="zh-CN" altLang="zh-CN" sz="18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）」，两己向背的图案，取其辨别、明察、背恶向善之意。「火」取明亮之意；一共十二种花纹，称为十二章纹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F1992D-21C3-4173-8B68-28EFAA22ABCF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indent="238125">
              <a:lnSpc>
                <a:spcPct val="150000"/>
              </a:lnSpc>
            </a:pPr>
            <a:r>
              <a:rPr lang="zh-CN" altLang="en-US" sz="18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小的叫匣子，大的叫箱</a:t>
            </a:r>
            <a:endParaRPr lang="zh-CN" altLang="zh-CN" sz="18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F1992D-21C3-4173-8B68-28EFAA22ABCF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zh-CN" sz="1800" dirty="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象形字。金文字形,象二人头顶重物形。头上戴着重物,故常戒惕小心。</a:t>
            </a:r>
            <a:endParaRPr lang="zh-CN" altLang="zh-CN" sz="1800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F1992D-21C3-4173-8B68-28EFAA22ABCF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indent="238125">
              <a:lnSpc>
                <a:spcPts val="2625"/>
              </a:lnSpc>
            </a:pPr>
            <a:r>
              <a:rPr lang="zh-CN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宴席和筵席的区别为含义不同、定义不同、范围不同。</a:t>
            </a:r>
            <a:endParaRPr lang="zh-CN" altLang="zh-CN" sz="18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indent="238125">
              <a:lnSpc>
                <a:spcPts val="2625"/>
              </a:lnSpc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宋体" panose="02010600030101010101" pitchFamily="2" charset="-122"/>
                <a:ea typeface="等线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、含义不同</a:t>
            </a:r>
            <a:endParaRPr lang="zh-CN" altLang="zh-CN" sz="18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indent="238125">
              <a:lnSpc>
                <a:spcPts val="2625"/>
              </a:lnSpc>
            </a:pPr>
            <a:r>
              <a:rPr lang="zh-CN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筵席包括席桌上的酒菜配置，酒菜的上法、吃法、陈设等。古代吃饭是没有凳子的，全部是席地而坐。古人将铺在下面的大席子称为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zh-CN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筵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”</a:t>
            </a:r>
            <a:r>
              <a:rPr lang="zh-CN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，将每人一座的小席子称为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zh-CN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席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”</a:t>
            </a:r>
            <a:r>
              <a:rPr lang="zh-CN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，合起来就叫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zh-CN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筵席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”</a:t>
            </a:r>
            <a:r>
              <a:rPr lang="zh-CN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；但是宴席则不同，它是在筵席的基础上加上了礼仪程序。</a:t>
            </a:r>
            <a:endParaRPr lang="zh-CN" altLang="zh-CN" sz="18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indent="238125">
              <a:lnSpc>
                <a:spcPts val="2625"/>
              </a:lnSpc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宋体" panose="02010600030101010101" pitchFamily="2" charset="-122"/>
                <a:ea typeface="等线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、定义不同</a:t>
            </a:r>
            <a:endParaRPr lang="zh-CN" altLang="zh-CN" sz="18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indent="238125">
              <a:lnSpc>
                <a:spcPts val="2625"/>
              </a:lnSpc>
            </a:pPr>
            <a:r>
              <a:rPr lang="zh-CN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宴席就是有许多人出席，常常为宴请某人或为纪念某事而举行的酒席；而筵席是酒宴时的座位和摆设。</a:t>
            </a:r>
            <a:endParaRPr lang="zh-CN" altLang="zh-CN" sz="18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indent="238125">
              <a:lnSpc>
                <a:spcPts val="2625"/>
              </a:lnSpc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宋体" panose="02010600030101010101" pitchFamily="2" charset="-122"/>
                <a:ea typeface="等线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、范围不同</a:t>
            </a:r>
            <a:endParaRPr lang="zh-CN" altLang="zh-CN" sz="18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indent="238125">
              <a:lnSpc>
                <a:spcPts val="2625"/>
              </a:lnSpc>
            </a:pPr>
            <a:r>
              <a:rPr lang="zh-CN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筵席可以是别人自主请客，也可以是大家聚在一起的酒席，不一定是别人请客，也可以是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AA</a:t>
            </a:r>
            <a:r>
              <a:rPr lang="zh-CN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制的；而宴席则是指的别人请客。</a:t>
            </a:r>
            <a:endParaRPr lang="zh-CN" altLang="zh-CN" sz="18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F1992D-21C3-4173-8B68-28EFAA22ABCF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zh-CN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辎重指军队内一切军用物资，生活物资。包含运输车辆工具。现在将辎重部队称为后勤部队。辎重营指辎重部队，负责运输军械、粮草、被服等物资的后勤部队。是古时候的名称，最主要的功能是为前线的将士提供营帐和食物等</a:t>
            </a:r>
            <a:endParaRPr lang="zh-CN" altLang="zh-CN" sz="1800" dirty="0">
              <a:solidFill>
                <a:srgbClr val="5A5A5A"/>
              </a:solidFill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F1992D-21C3-4173-8B68-28EFAA22ABCF}" type="slidenum">
              <a:rPr lang="zh-CN" altLang="en-US" smtClean="0"/>
              <a:t>25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F1992D-21C3-4173-8B68-28EFAA22ABCF}" type="slidenum">
              <a:rPr lang="zh-CN" altLang="en-US" smtClean="0"/>
              <a:t>26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F1992D-21C3-4173-8B68-28EFAA22ABCF}" type="slidenum">
              <a:rPr lang="zh-CN" altLang="en-US" smtClean="0"/>
              <a:t>29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F1992D-21C3-4173-8B68-28EFAA22ABCF}" type="slidenum">
              <a:rPr lang="zh-CN" altLang="en-US" smtClean="0"/>
              <a:t>36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dirty="0"/>
              <a:t>我们常说</a:t>
            </a:r>
            <a:r>
              <a:rPr lang="zh-CN" altLang="zh-C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撇 </a:t>
            </a:r>
            <a:r>
              <a:rPr lang="en-US" altLang="zh-CN" sz="1200" dirty="0">
                <a:solidFill>
                  <a:srgbClr val="333333"/>
                </a:solidFill>
                <a:effectLst/>
                <a:latin typeface="微软雅黑" panose="020B0503020204020204" charset="-122"/>
                <a:ea typeface="等线" panose="02010600030101010101" pitchFamily="2" charset="-122"/>
              </a:rPr>
              <a:t> </a:t>
            </a:r>
            <a:r>
              <a:rPr lang="en-US" altLang="zh-CN" sz="1200" dirty="0">
                <a:solidFill>
                  <a:srgbClr val="C00000"/>
                </a:solidFill>
                <a:effectLst/>
                <a:latin typeface="微软雅黑" panose="020B0503020204020204" charset="-122"/>
                <a:ea typeface="等线" panose="02010600030101010101" pitchFamily="2" charset="-122"/>
              </a:rPr>
              <a:t>pi</a:t>
            </a:r>
            <a:r>
              <a:rPr lang="zh-CN" altLang="zh-CN" sz="12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ě</a:t>
            </a:r>
            <a:r>
              <a:rPr lang="zh-CN" altLang="en-US" sz="12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东北更喜欢说</a:t>
            </a:r>
            <a:endParaRPr lang="en-US" altLang="zh-CN" sz="1200" dirty="0">
              <a:solidFill>
                <a:srgbClr val="333333"/>
              </a:solidFill>
              <a:effectLst/>
              <a:latin typeface="Times New Roman" panose="02020603050405020304" pitchFamily="18" charset="0"/>
              <a:ea typeface="微软雅黑" panose="020B0503020204020204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altLang="zh-CN" sz="1200" dirty="0">
              <a:solidFill>
                <a:srgbClr val="333333"/>
              </a:solidFill>
              <a:effectLst/>
              <a:latin typeface="Times New Roman" panose="02020603050405020304" pitchFamily="18" charset="0"/>
              <a:ea typeface="微软雅黑" panose="020B0503020204020204" charset="-122"/>
            </a:endParaRPr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F1992D-21C3-4173-8B68-28EFAA22ABCF}" type="slidenum">
              <a:rPr lang="zh-CN" altLang="en-US" smtClean="0"/>
              <a:t>46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瓮和釜的区别：两者用途不同，釜主要用来</a:t>
            </a:r>
            <a:r>
              <a:rPr lang="zh-CN" altLang="en-US" sz="2400" b="0" i="0" u="none" strike="noStrike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煮、炖、煎、炒等，相当于现代所使用的“锅”。</a:t>
            </a:r>
            <a:endParaRPr lang="en-US" altLang="zh-CN" sz="2400" b="0" i="0" u="none" strike="noStrike" dirty="0">
              <a:solidFill>
                <a:srgbClr val="00000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400" b="0" i="0" u="none" strike="noStrike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瓮是指一种盛水或酒，储存粮食等的陶器。瓮的形体高大，深腹，腹以下渐收，有大有小。</a:t>
            </a:r>
            <a:endParaRPr kumimoji="1" lang="zh-CN" altLang="en-US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F1992D-21C3-4173-8B68-28EFAA22ABCF}" type="slidenum">
              <a:rPr lang="zh-CN" altLang="en-US" smtClean="0"/>
              <a:t>61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 rotWithShape="1">
          <a:blip r:embed="rId2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24" t="10944" r="12524" b="8981"/>
          <a:stretch>
            <a:fillRect/>
          </a:stretch>
        </p:blipFill>
        <p:spPr>
          <a:xfrm>
            <a:off x="1" y="0"/>
            <a:ext cx="12191999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 rotWithShape="1">
          <a:blip r:embed="rId2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2" t="16077" b="218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91440"/>
            <a:ext cx="12192000" cy="73152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029F2-09E3-42B8-965C-137789BF47FB}" type="datetimeFigureOut">
              <a:rPr lang="zh-CN" altLang="en-US" smtClean="0"/>
              <a:t>2023/7/25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AB131-A433-41B0-A085-F248741814D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029F2-09E3-42B8-965C-137789BF47FB}" type="datetimeFigureOut">
              <a:rPr lang="zh-CN" altLang="en-US" smtClean="0"/>
              <a:t>2023/7/25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AB131-A433-41B0-A085-F248741814D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029F2-09E3-42B8-965C-137789BF47FB}" type="datetimeFigureOut">
              <a:rPr lang="zh-CN" altLang="en-US" smtClean="0"/>
              <a:t>2023/7/25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AB131-A433-41B0-A085-F248741814D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029F2-09E3-42B8-965C-137789BF47FB}" type="datetimeFigureOut">
              <a:rPr lang="zh-CN" altLang="en-US" smtClean="0"/>
              <a:t>2023/7/25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AB131-A433-41B0-A085-F248741814D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029F2-09E3-42B8-965C-137789BF47FB}" type="datetimeFigureOut">
              <a:rPr lang="zh-CN" altLang="en-US" smtClean="0"/>
              <a:t>2023/7/25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AB131-A433-41B0-A085-F248741814D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029F2-09E3-42B8-965C-137789BF47FB}" type="datetimeFigureOut">
              <a:rPr lang="zh-CN" altLang="en-US" smtClean="0"/>
              <a:t>2023/7/25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AB131-A433-41B0-A085-F248741814D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029F2-09E3-42B8-965C-137789BF47FB}" type="datetimeFigureOut">
              <a:rPr lang="zh-CN" altLang="en-US" smtClean="0"/>
              <a:t>2023/7/25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AB131-A433-41B0-A085-F248741814D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029F2-09E3-42B8-965C-137789BF47FB}" type="datetimeFigureOut">
              <a:rPr lang="zh-CN" altLang="en-US" smtClean="0"/>
              <a:t>2023/7/25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AB131-A433-41B0-A085-F248741814D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B029F2-09E3-42B8-965C-137789BF47FB}" type="datetimeFigureOut">
              <a:rPr lang="zh-CN" altLang="en-US" smtClean="0"/>
              <a:t>2023/7/25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1AB131-A433-41B0-A085-F248741814D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5.xml"/><Relationship Id="rId5" Type="http://schemas.openxmlformats.org/officeDocument/2006/relationships/image" Target="../media/image4.png"/><Relationship Id="rId4" Type="http://schemas.openxmlformats.org/officeDocument/2006/relationships/image" Target="../media/image9.GI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6.xml"/><Relationship Id="rId4" Type="http://schemas.openxmlformats.org/officeDocument/2006/relationships/image" Target="../media/image1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8.xml"/><Relationship Id="rId4" Type="http://schemas.openxmlformats.org/officeDocument/2006/relationships/image" Target="../media/image11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9.xml"/><Relationship Id="rId4" Type="http://schemas.openxmlformats.org/officeDocument/2006/relationships/image" Target="../media/image12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GIF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5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4" Type="http://schemas.openxmlformats.org/officeDocument/2006/relationships/image" Target="../media/image4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16.xml"/><Relationship Id="rId1" Type="http://schemas.openxmlformats.org/officeDocument/2006/relationships/tags" Target="../tags/tag15.xml"/><Relationship Id="rId5" Type="http://schemas.openxmlformats.org/officeDocument/2006/relationships/image" Target="../media/image16.jpeg"/><Relationship Id="rId4" Type="http://schemas.openxmlformats.org/officeDocument/2006/relationships/image" Target="../media/image4.pn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7.xml"/><Relationship Id="rId4" Type="http://schemas.openxmlformats.org/officeDocument/2006/relationships/image" Target="../media/image5.png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5" Type="http://schemas.openxmlformats.org/officeDocument/2006/relationships/image" Target="../media/image17.jpeg"/><Relationship Id="rId4" Type="http://schemas.openxmlformats.org/officeDocument/2006/relationships/image" Target="../media/image4.png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0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3.xml"/><Relationship Id="rId4" Type="http://schemas.openxmlformats.org/officeDocument/2006/relationships/image" Target="../media/image20.jpeg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jpeg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4"/>
          <p:cNvSpPr txBox="1"/>
          <p:nvPr/>
        </p:nvSpPr>
        <p:spPr>
          <a:xfrm>
            <a:off x="3038560" y="2875002"/>
            <a:ext cx="6114880" cy="1107996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 dirty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圣经中的生僻字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/>
          <p:cNvSpPr txBox="1"/>
          <p:nvPr/>
        </p:nvSpPr>
        <p:spPr>
          <a:xfrm>
            <a:off x="3103880" y="2709545"/>
            <a:ext cx="7067550" cy="132207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8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《</a:t>
            </a:r>
            <a:r>
              <a:rPr lang="zh-CN" altLang="en-US" sz="8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撒母耳记上</a:t>
            </a:r>
            <a:r>
              <a:rPr lang="en-US" altLang="zh-CN" sz="8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》</a:t>
            </a:r>
            <a:endParaRPr lang="zh-CN" alt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4857746" y="2007849"/>
            <a:ext cx="1883970" cy="3683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dirty="0">
                <a:effectLst/>
              </a:rPr>
              <a:t> </a:t>
            </a:r>
            <a:endParaRPr lang="zh-CN" altLang="en-US" dirty="0"/>
          </a:p>
        </p:txBody>
      </p:sp>
      <p:sp>
        <p:nvSpPr>
          <p:cNvPr id="6" name="文本框 5"/>
          <p:cNvSpPr txBox="1"/>
          <p:nvPr/>
        </p:nvSpPr>
        <p:spPr>
          <a:xfrm>
            <a:off x="5765184" y="1347223"/>
            <a:ext cx="976532" cy="3683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dirty="0">
                <a:effectLst/>
              </a:rPr>
              <a:t> </a:t>
            </a:r>
            <a:endParaRPr lang="zh-CN" altLang="en-US" dirty="0"/>
          </a:p>
        </p:txBody>
      </p:sp>
      <p:sp>
        <p:nvSpPr>
          <p:cNvPr id="8" name="文本框 7"/>
          <p:cNvSpPr txBox="1"/>
          <p:nvPr/>
        </p:nvSpPr>
        <p:spPr>
          <a:xfrm>
            <a:off x="1551305" y="2173605"/>
            <a:ext cx="9109710" cy="356362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marL="457200">
              <a:lnSpc>
                <a:spcPct val="150000"/>
              </a:lnSpc>
              <a:spcAft>
                <a:spcPts val="800"/>
              </a:spcAft>
            </a:pP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毗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釜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 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衮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  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匣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  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泄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 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兢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锉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锥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 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隘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  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铠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  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梭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 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辎重</a:t>
            </a:r>
          </a:p>
          <a:p>
            <a:pPr marL="457200">
              <a:lnSpc>
                <a:spcPct val="150000"/>
              </a:lnSpc>
              <a:spcAft>
                <a:spcPts val="800"/>
              </a:spcAft>
            </a:pP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衔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戟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 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鞘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  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磬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  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抡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 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箭靶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  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谗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虼蚤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刚愎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鹧鸪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 </a:t>
            </a:r>
          </a:p>
          <a:p>
            <a:pPr marL="457200">
              <a:lnSpc>
                <a:spcPct val="150000"/>
              </a:lnSpc>
              <a:spcAft>
                <a:spcPts val="800"/>
              </a:spcAft>
            </a:pP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                           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共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22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个字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4204335" y="1178560"/>
            <a:ext cx="737425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  <a:sym typeface="+mn-ea"/>
              </a:rPr>
              <a:t>《</a:t>
            </a:r>
            <a:r>
              <a:rPr lang="zh-CN" alt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  <a:sym typeface="+mn-ea"/>
              </a:rPr>
              <a:t>撒母耳记上</a:t>
            </a:r>
            <a:r>
              <a:rPr lang="en-US" altLang="zh-CN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  <a:sym typeface="+mn-ea"/>
              </a:rPr>
              <a:t>》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7746" y="2178220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4857746" y="2007849"/>
            <a:ext cx="1883970" cy="2646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166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毗</a:t>
            </a:r>
            <a:r>
              <a:rPr lang="zh-CN" altLang="zh-CN" dirty="0">
                <a:effectLst/>
              </a:rPr>
              <a:t> </a:t>
            </a:r>
            <a:endParaRPr lang="zh-CN" altLang="en-US" dirty="0"/>
          </a:p>
        </p:txBody>
      </p:sp>
      <p:sp>
        <p:nvSpPr>
          <p:cNvPr id="6" name="文本框 5"/>
          <p:cNvSpPr txBox="1"/>
          <p:nvPr/>
        </p:nvSpPr>
        <p:spPr>
          <a:xfrm>
            <a:off x="5765184" y="1347223"/>
            <a:ext cx="97653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800" dirty="0" err="1">
                <a:effectLst/>
                <a:latin typeface="Arial" panose="020B0604020202020204" pitchFamily="34" charset="0"/>
                <a:ea typeface="宋体" panose="02010600030101010101" pitchFamily="2" charset="-122"/>
              </a:rPr>
              <a:t>pí</a:t>
            </a:r>
            <a:r>
              <a:rPr lang="zh-CN" altLang="zh-CN" dirty="0">
                <a:effectLst/>
              </a:rPr>
              <a:t> </a:t>
            </a:r>
            <a:endParaRPr lang="zh-CN" altLang="en-US" dirty="0"/>
          </a:p>
        </p:txBody>
      </p:sp>
      <p:sp>
        <p:nvSpPr>
          <p:cNvPr id="8" name="文本框 7"/>
          <p:cNvSpPr txBox="1"/>
          <p:nvPr/>
        </p:nvSpPr>
        <p:spPr>
          <a:xfrm>
            <a:off x="5598894" y="5205839"/>
            <a:ext cx="6098344" cy="559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>
              <a:lnSpc>
                <a:spcPct val="150000"/>
              </a:lnSpc>
              <a:spcAft>
                <a:spcPts val="800"/>
              </a:spcAft>
            </a:pPr>
            <a:r>
              <a:rPr lang="zh-CN" altLang="zh-CN" sz="24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释义：肚脐，辅助，相邻</a:t>
            </a:r>
            <a:endParaRPr lang="zh-CN" altLang="zh-CN" sz="16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: 形状 6"/>
          <p:cNvSpPr/>
          <p:nvPr/>
        </p:nvSpPr>
        <p:spPr>
          <a:xfrm>
            <a:off x="1858878" y="2155372"/>
            <a:ext cx="8847931" cy="3266558"/>
          </a:xfrm>
          <a:custGeom>
            <a:avLst/>
            <a:gdLst>
              <a:gd name="connsiteX0" fmla="*/ 6046568 w 6198968"/>
              <a:gd name="connsiteY0" fmla="*/ 0 h 3526605"/>
              <a:gd name="connsiteX1" fmla="*/ 6046568 w 6198968"/>
              <a:gd name="connsiteY1" fmla="*/ 0 h 3526605"/>
              <a:gd name="connsiteX2" fmla="*/ 5928035 w 6198968"/>
              <a:gd name="connsiteY2" fmla="*/ 101600 h 3526605"/>
              <a:gd name="connsiteX3" fmla="*/ 5860302 w 6198968"/>
              <a:gd name="connsiteY3" fmla="*/ 152400 h 3526605"/>
              <a:gd name="connsiteX4" fmla="*/ 5792568 w 6198968"/>
              <a:gd name="connsiteY4" fmla="*/ 220133 h 3526605"/>
              <a:gd name="connsiteX5" fmla="*/ 5741768 w 6198968"/>
              <a:gd name="connsiteY5" fmla="*/ 321733 h 3526605"/>
              <a:gd name="connsiteX6" fmla="*/ 5690968 w 6198968"/>
              <a:gd name="connsiteY6" fmla="*/ 355600 h 3526605"/>
              <a:gd name="connsiteX7" fmla="*/ 5589368 w 6198968"/>
              <a:gd name="connsiteY7" fmla="*/ 491066 h 3526605"/>
              <a:gd name="connsiteX8" fmla="*/ 5504702 w 6198968"/>
              <a:gd name="connsiteY8" fmla="*/ 575733 h 3526605"/>
              <a:gd name="connsiteX9" fmla="*/ 5420035 w 6198968"/>
              <a:gd name="connsiteY9" fmla="*/ 677333 h 3526605"/>
              <a:gd name="connsiteX10" fmla="*/ 5403102 w 6198968"/>
              <a:gd name="connsiteY10" fmla="*/ 728133 h 3526605"/>
              <a:gd name="connsiteX11" fmla="*/ 5301502 w 6198968"/>
              <a:gd name="connsiteY11" fmla="*/ 812800 h 3526605"/>
              <a:gd name="connsiteX12" fmla="*/ 5216835 w 6198968"/>
              <a:gd name="connsiteY12" fmla="*/ 897466 h 3526605"/>
              <a:gd name="connsiteX13" fmla="*/ 5182968 w 6198968"/>
              <a:gd name="connsiteY13" fmla="*/ 948266 h 3526605"/>
              <a:gd name="connsiteX14" fmla="*/ 5132168 w 6198968"/>
              <a:gd name="connsiteY14" fmla="*/ 999066 h 3526605"/>
              <a:gd name="connsiteX15" fmla="*/ 5098302 w 6198968"/>
              <a:gd name="connsiteY15" fmla="*/ 1066800 h 3526605"/>
              <a:gd name="connsiteX16" fmla="*/ 5047502 w 6198968"/>
              <a:gd name="connsiteY16" fmla="*/ 1134533 h 3526605"/>
              <a:gd name="connsiteX17" fmla="*/ 4996702 w 6198968"/>
              <a:gd name="connsiteY17" fmla="*/ 1219200 h 3526605"/>
              <a:gd name="connsiteX18" fmla="*/ 4776568 w 6198968"/>
              <a:gd name="connsiteY18" fmla="*/ 1540933 h 3526605"/>
              <a:gd name="connsiteX19" fmla="*/ 5386168 w 6198968"/>
              <a:gd name="connsiteY19" fmla="*/ 2387600 h 3526605"/>
              <a:gd name="connsiteX20" fmla="*/ 5504702 w 6198968"/>
              <a:gd name="connsiteY20" fmla="*/ 2709333 h 3526605"/>
              <a:gd name="connsiteX21" fmla="*/ 5640168 w 6198968"/>
              <a:gd name="connsiteY21" fmla="*/ 2777066 h 3526605"/>
              <a:gd name="connsiteX22" fmla="*/ 5792568 w 6198968"/>
              <a:gd name="connsiteY22" fmla="*/ 2895600 h 3526605"/>
              <a:gd name="connsiteX23" fmla="*/ 5894168 w 6198968"/>
              <a:gd name="connsiteY23" fmla="*/ 2929466 h 3526605"/>
              <a:gd name="connsiteX24" fmla="*/ 5928035 w 6198968"/>
              <a:gd name="connsiteY24" fmla="*/ 2980266 h 3526605"/>
              <a:gd name="connsiteX25" fmla="*/ 5978835 w 6198968"/>
              <a:gd name="connsiteY25" fmla="*/ 3014133 h 3526605"/>
              <a:gd name="connsiteX26" fmla="*/ 6012702 w 6198968"/>
              <a:gd name="connsiteY26" fmla="*/ 3115733 h 3526605"/>
              <a:gd name="connsiteX27" fmla="*/ 6029635 w 6198968"/>
              <a:gd name="connsiteY27" fmla="*/ 3166533 h 3526605"/>
              <a:gd name="connsiteX28" fmla="*/ 6114302 w 6198968"/>
              <a:gd name="connsiteY28" fmla="*/ 3251200 h 3526605"/>
              <a:gd name="connsiteX29" fmla="*/ 6165102 w 6198968"/>
              <a:gd name="connsiteY29" fmla="*/ 3318933 h 3526605"/>
              <a:gd name="connsiteX30" fmla="*/ 6198968 w 6198968"/>
              <a:gd name="connsiteY30" fmla="*/ 3352800 h 3526605"/>
              <a:gd name="connsiteX31" fmla="*/ 6198968 w 6198968"/>
              <a:gd name="connsiteY31" fmla="*/ 3352800 h 3526605"/>
              <a:gd name="connsiteX32" fmla="*/ 5199902 w 6198968"/>
              <a:gd name="connsiteY32" fmla="*/ 3420533 h 3526605"/>
              <a:gd name="connsiteX33" fmla="*/ 4827368 w 6198968"/>
              <a:gd name="connsiteY33" fmla="*/ 3454400 h 3526605"/>
              <a:gd name="connsiteX34" fmla="*/ 4404035 w 6198968"/>
              <a:gd name="connsiteY34" fmla="*/ 3471333 h 3526605"/>
              <a:gd name="connsiteX35" fmla="*/ 3675902 w 6198968"/>
              <a:gd name="connsiteY35" fmla="*/ 3488266 h 3526605"/>
              <a:gd name="connsiteX36" fmla="*/ 3303368 w 6198968"/>
              <a:gd name="connsiteY36" fmla="*/ 3471333 h 3526605"/>
              <a:gd name="connsiteX37" fmla="*/ 1593102 w 6198968"/>
              <a:gd name="connsiteY37" fmla="*/ 3522133 h 3526605"/>
              <a:gd name="connsiteX38" fmla="*/ 949635 w 6198968"/>
              <a:gd name="connsiteY38" fmla="*/ 3505200 h 3526605"/>
              <a:gd name="connsiteX39" fmla="*/ 814168 w 6198968"/>
              <a:gd name="connsiteY39" fmla="*/ 3471333 h 3526605"/>
              <a:gd name="connsiteX40" fmla="*/ 746435 w 6198968"/>
              <a:gd name="connsiteY40" fmla="*/ 3454400 h 3526605"/>
              <a:gd name="connsiteX41" fmla="*/ 695635 w 6198968"/>
              <a:gd name="connsiteY41" fmla="*/ 3437466 h 3526605"/>
              <a:gd name="connsiteX42" fmla="*/ 492435 w 6198968"/>
              <a:gd name="connsiteY42" fmla="*/ 3420533 h 3526605"/>
              <a:gd name="connsiteX43" fmla="*/ 272302 w 6198968"/>
              <a:gd name="connsiteY43" fmla="*/ 3403600 h 3526605"/>
              <a:gd name="connsiteX44" fmla="*/ 221502 w 6198968"/>
              <a:gd name="connsiteY44" fmla="*/ 3335866 h 3526605"/>
              <a:gd name="connsiteX45" fmla="*/ 187635 w 6198968"/>
              <a:gd name="connsiteY45" fmla="*/ 3183466 h 3526605"/>
              <a:gd name="connsiteX46" fmla="*/ 153768 w 6198968"/>
              <a:gd name="connsiteY46" fmla="*/ 3132666 h 3526605"/>
              <a:gd name="connsiteX47" fmla="*/ 102968 w 6198968"/>
              <a:gd name="connsiteY47" fmla="*/ 3031066 h 3526605"/>
              <a:gd name="connsiteX48" fmla="*/ 86035 w 6198968"/>
              <a:gd name="connsiteY48" fmla="*/ 2963333 h 3526605"/>
              <a:gd name="connsiteX49" fmla="*/ 52168 w 6198968"/>
              <a:gd name="connsiteY49" fmla="*/ 2895600 h 3526605"/>
              <a:gd name="connsiteX50" fmla="*/ 35235 w 6198968"/>
              <a:gd name="connsiteY50" fmla="*/ 2844800 h 3526605"/>
              <a:gd name="connsiteX51" fmla="*/ 18302 w 6198968"/>
              <a:gd name="connsiteY51" fmla="*/ 2709333 h 3526605"/>
              <a:gd name="connsiteX52" fmla="*/ 1368 w 6198968"/>
              <a:gd name="connsiteY52" fmla="*/ 2641600 h 3526605"/>
              <a:gd name="connsiteX53" fmla="*/ 69102 w 6198968"/>
              <a:gd name="connsiteY53" fmla="*/ 2540000 h 3526605"/>
              <a:gd name="connsiteX54" fmla="*/ 136835 w 6198968"/>
              <a:gd name="connsiteY54" fmla="*/ 2455333 h 3526605"/>
              <a:gd name="connsiteX55" fmla="*/ 170702 w 6198968"/>
              <a:gd name="connsiteY55" fmla="*/ 2404533 h 3526605"/>
              <a:gd name="connsiteX56" fmla="*/ 255368 w 6198968"/>
              <a:gd name="connsiteY56" fmla="*/ 2286000 h 3526605"/>
              <a:gd name="connsiteX57" fmla="*/ 272302 w 6198968"/>
              <a:gd name="connsiteY57" fmla="*/ 2235200 h 3526605"/>
              <a:gd name="connsiteX58" fmla="*/ 306168 w 6198968"/>
              <a:gd name="connsiteY58" fmla="*/ 2167466 h 3526605"/>
              <a:gd name="connsiteX59" fmla="*/ 306168 w 6198968"/>
              <a:gd name="connsiteY59" fmla="*/ 1947333 h 3526605"/>
              <a:gd name="connsiteX60" fmla="*/ 289235 w 6198968"/>
              <a:gd name="connsiteY60" fmla="*/ 1608666 h 3526605"/>
              <a:gd name="connsiteX61" fmla="*/ 272302 w 6198968"/>
              <a:gd name="connsiteY61" fmla="*/ 1557866 h 3526605"/>
              <a:gd name="connsiteX62" fmla="*/ 204568 w 6198968"/>
              <a:gd name="connsiteY62" fmla="*/ 1320800 h 3526605"/>
              <a:gd name="connsiteX63" fmla="*/ 136835 w 6198968"/>
              <a:gd name="connsiteY63" fmla="*/ 1185333 h 3526605"/>
              <a:gd name="connsiteX64" fmla="*/ 119902 w 6198968"/>
              <a:gd name="connsiteY64" fmla="*/ 1100666 h 3526605"/>
              <a:gd name="connsiteX65" fmla="*/ 102968 w 6198968"/>
              <a:gd name="connsiteY65" fmla="*/ 1032933 h 3526605"/>
              <a:gd name="connsiteX66" fmla="*/ 69102 w 6198968"/>
              <a:gd name="connsiteY66" fmla="*/ 880533 h 3526605"/>
              <a:gd name="connsiteX67" fmla="*/ 86035 w 6198968"/>
              <a:gd name="connsiteY67" fmla="*/ 626533 h 3526605"/>
              <a:gd name="connsiteX68" fmla="*/ 153768 w 6198968"/>
              <a:gd name="connsiteY68" fmla="*/ 592666 h 3526605"/>
              <a:gd name="connsiteX69" fmla="*/ 187635 w 6198968"/>
              <a:gd name="connsiteY69" fmla="*/ 541866 h 3526605"/>
              <a:gd name="connsiteX70" fmla="*/ 221502 w 6198968"/>
              <a:gd name="connsiteY70" fmla="*/ 440266 h 3526605"/>
              <a:gd name="connsiteX71" fmla="*/ 255368 w 6198968"/>
              <a:gd name="connsiteY71" fmla="*/ 389466 h 3526605"/>
              <a:gd name="connsiteX72" fmla="*/ 272302 w 6198968"/>
              <a:gd name="connsiteY72" fmla="*/ 338666 h 3526605"/>
              <a:gd name="connsiteX73" fmla="*/ 340035 w 6198968"/>
              <a:gd name="connsiteY73" fmla="*/ 220133 h 3526605"/>
              <a:gd name="connsiteX74" fmla="*/ 373902 w 6198968"/>
              <a:gd name="connsiteY74" fmla="*/ 118533 h 3526605"/>
              <a:gd name="connsiteX75" fmla="*/ 390835 w 6198968"/>
              <a:gd name="connsiteY75" fmla="*/ 50800 h 3526605"/>
              <a:gd name="connsiteX76" fmla="*/ 458568 w 6198968"/>
              <a:gd name="connsiteY76" fmla="*/ 33866 h 3526605"/>
              <a:gd name="connsiteX77" fmla="*/ 610968 w 6198968"/>
              <a:gd name="connsiteY77" fmla="*/ 33866 h 3526605"/>
              <a:gd name="connsiteX78" fmla="*/ 6046568 w 6198968"/>
              <a:gd name="connsiteY78" fmla="*/ 0 h 35266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6198968" h="3526605">
                <a:moveTo>
                  <a:pt x="6046568" y="0"/>
                </a:moveTo>
                <a:lnTo>
                  <a:pt x="6046568" y="0"/>
                </a:lnTo>
                <a:cubicBezTo>
                  <a:pt x="6007057" y="33867"/>
                  <a:pt x="5968311" y="68647"/>
                  <a:pt x="5928035" y="101600"/>
                </a:cubicBezTo>
                <a:cubicBezTo>
                  <a:pt x="5906192" y="119471"/>
                  <a:pt x="5881541" y="133816"/>
                  <a:pt x="5860302" y="152400"/>
                </a:cubicBezTo>
                <a:cubicBezTo>
                  <a:pt x="5836272" y="173426"/>
                  <a:pt x="5815146" y="197555"/>
                  <a:pt x="5792568" y="220133"/>
                </a:cubicBezTo>
                <a:cubicBezTo>
                  <a:pt x="5778796" y="261451"/>
                  <a:pt x="5774595" y="288906"/>
                  <a:pt x="5741768" y="321733"/>
                </a:cubicBezTo>
                <a:cubicBezTo>
                  <a:pt x="5727377" y="336124"/>
                  <a:pt x="5704582" y="340473"/>
                  <a:pt x="5690968" y="355600"/>
                </a:cubicBezTo>
                <a:cubicBezTo>
                  <a:pt x="5653209" y="397555"/>
                  <a:pt x="5589368" y="491066"/>
                  <a:pt x="5589368" y="491066"/>
                </a:cubicBezTo>
                <a:cubicBezTo>
                  <a:pt x="5549658" y="610200"/>
                  <a:pt x="5609323" y="471112"/>
                  <a:pt x="5504702" y="575733"/>
                </a:cubicBezTo>
                <a:cubicBezTo>
                  <a:pt x="5332829" y="747606"/>
                  <a:pt x="5595765" y="560179"/>
                  <a:pt x="5420035" y="677333"/>
                </a:cubicBezTo>
                <a:cubicBezTo>
                  <a:pt x="5414391" y="694266"/>
                  <a:pt x="5413003" y="713281"/>
                  <a:pt x="5403102" y="728133"/>
                </a:cubicBezTo>
                <a:cubicBezTo>
                  <a:pt x="5377026" y="767247"/>
                  <a:pt x="5338986" y="787810"/>
                  <a:pt x="5301502" y="812800"/>
                </a:cubicBezTo>
                <a:cubicBezTo>
                  <a:pt x="5211190" y="948267"/>
                  <a:pt x="5329725" y="784578"/>
                  <a:pt x="5216835" y="897466"/>
                </a:cubicBezTo>
                <a:cubicBezTo>
                  <a:pt x="5202444" y="911857"/>
                  <a:pt x="5195997" y="932632"/>
                  <a:pt x="5182968" y="948266"/>
                </a:cubicBezTo>
                <a:cubicBezTo>
                  <a:pt x="5167637" y="966663"/>
                  <a:pt x="5149101" y="982133"/>
                  <a:pt x="5132168" y="999066"/>
                </a:cubicBezTo>
                <a:cubicBezTo>
                  <a:pt x="5120879" y="1021644"/>
                  <a:pt x="5111681" y="1045394"/>
                  <a:pt x="5098302" y="1066800"/>
                </a:cubicBezTo>
                <a:cubicBezTo>
                  <a:pt x="5083344" y="1090732"/>
                  <a:pt x="5061504" y="1110029"/>
                  <a:pt x="5047502" y="1134533"/>
                </a:cubicBezTo>
                <a:cubicBezTo>
                  <a:pt x="4988882" y="1237117"/>
                  <a:pt x="5075959" y="1139941"/>
                  <a:pt x="4996702" y="1219200"/>
                </a:cubicBezTo>
                <a:lnTo>
                  <a:pt x="4776568" y="1540933"/>
                </a:lnTo>
                <a:lnTo>
                  <a:pt x="5386168" y="2387600"/>
                </a:lnTo>
                <a:lnTo>
                  <a:pt x="5504702" y="2709333"/>
                </a:lnTo>
                <a:cubicBezTo>
                  <a:pt x="5549857" y="2731911"/>
                  <a:pt x="5597576" y="2749962"/>
                  <a:pt x="5640168" y="2777066"/>
                </a:cubicBezTo>
                <a:cubicBezTo>
                  <a:pt x="5736594" y="2838428"/>
                  <a:pt x="5642412" y="2845549"/>
                  <a:pt x="5792568" y="2895600"/>
                </a:cubicBezTo>
                <a:lnTo>
                  <a:pt x="5894168" y="2929466"/>
                </a:lnTo>
                <a:cubicBezTo>
                  <a:pt x="5905457" y="2946399"/>
                  <a:pt x="5913644" y="2965875"/>
                  <a:pt x="5928035" y="2980266"/>
                </a:cubicBezTo>
                <a:cubicBezTo>
                  <a:pt x="5942426" y="2994657"/>
                  <a:pt x="5968049" y="2996875"/>
                  <a:pt x="5978835" y="3014133"/>
                </a:cubicBezTo>
                <a:cubicBezTo>
                  <a:pt x="5997755" y="3044405"/>
                  <a:pt x="6001413" y="3081866"/>
                  <a:pt x="6012702" y="3115733"/>
                </a:cubicBezTo>
                <a:cubicBezTo>
                  <a:pt x="6018346" y="3132666"/>
                  <a:pt x="6019734" y="3151682"/>
                  <a:pt x="6029635" y="3166533"/>
                </a:cubicBezTo>
                <a:cubicBezTo>
                  <a:pt x="6119947" y="3302000"/>
                  <a:pt x="6001413" y="3138311"/>
                  <a:pt x="6114302" y="3251200"/>
                </a:cubicBezTo>
                <a:cubicBezTo>
                  <a:pt x="6134258" y="3271156"/>
                  <a:pt x="6147035" y="3297252"/>
                  <a:pt x="6165102" y="3318933"/>
                </a:cubicBezTo>
                <a:cubicBezTo>
                  <a:pt x="6175322" y="3331198"/>
                  <a:pt x="6187679" y="3341511"/>
                  <a:pt x="6198968" y="3352800"/>
                </a:cubicBezTo>
                <a:lnTo>
                  <a:pt x="6198968" y="3352800"/>
                </a:lnTo>
                <a:lnTo>
                  <a:pt x="5199902" y="3420533"/>
                </a:lnTo>
                <a:cubicBezTo>
                  <a:pt x="5052577" y="3436902"/>
                  <a:pt x="4985839" y="3446059"/>
                  <a:pt x="4827368" y="3454400"/>
                </a:cubicBezTo>
                <a:cubicBezTo>
                  <a:pt x="4686339" y="3461823"/>
                  <a:pt x="4545146" y="3465689"/>
                  <a:pt x="4404035" y="3471333"/>
                </a:cubicBezTo>
                <a:cubicBezTo>
                  <a:pt x="4106353" y="3570561"/>
                  <a:pt x="4325731" y="3510294"/>
                  <a:pt x="3675902" y="3488266"/>
                </a:cubicBezTo>
                <a:cubicBezTo>
                  <a:pt x="3551667" y="3484055"/>
                  <a:pt x="3427546" y="3476977"/>
                  <a:pt x="3303368" y="3471333"/>
                </a:cubicBezTo>
                <a:cubicBezTo>
                  <a:pt x="1705723" y="3506446"/>
                  <a:pt x="2273654" y="3454079"/>
                  <a:pt x="1593102" y="3522133"/>
                </a:cubicBezTo>
                <a:cubicBezTo>
                  <a:pt x="1378613" y="3516489"/>
                  <a:pt x="1163967" y="3515169"/>
                  <a:pt x="949635" y="3505200"/>
                </a:cubicBezTo>
                <a:cubicBezTo>
                  <a:pt x="887957" y="3502331"/>
                  <a:pt x="867160" y="3486473"/>
                  <a:pt x="814168" y="3471333"/>
                </a:cubicBezTo>
                <a:cubicBezTo>
                  <a:pt x="791791" y="3464940"/>
                  <a:pt x="768812" y="3460794"/>
                  <a:pt x="746435" y="3454400"/>
                </a:cubicBezTo>
                <a:cubicBezTo>
                  <a:pt x="729272" y="3449496"/>
                  <a:pt x="713328" y="3439825"/>
                  <a:pt x="695635" y="3437466"/>
                </a:cubicBezTo>
                <a:cubicBezTo>
                  <a:pt x="628263" y="3428483"/>
                  <a:pt x="560066" y="3427296"/>
                  <a:pt x="492435" y="3420533"/>
                </a:cubicBezTo>
                <a:cubicBezTo>
                  <a:pt x="288096" y="3400100"/>
                  <a:pt x="427820" y="3403600"/>
                  <a:pt x="272302" y="3403600"/>
                </a:cubicBezTo>
                <a:lnTo>
                  <a:pt x="221502" y="3335866"/>
                </a:lnTo>
                <a:cubicBezTo>
                  <a:pt x="210213" y="3285066"/>
                  <a:pt x="204091" y="3232835"/>
                  <a:pt x="187635" y="3183466"/>
                </a:cubicBezTo>
                <a:cubicBezTo>
                  <a:pt x="181199" y="3164159"/>
                  <a:pt x="162869" y="3150869"/>
                  <a:pt x="153768" y="3132666"/>
                </a:cubicBezTo>
                <a:cubicBezTo>
                  <a:pt x="83661" y="2992452"/>
                  <a:pt x="200026" y="3176652"/>
                  <a:pt x="102968" y="3031066"/>
                </a:cubicBezTo>
                <a:cubicBezTo>
                  <a:pt x="97324" y="3008488"/>
                  <a:pt x="94207" y="2985124"/>
                  <a:pt x="86035" y="2963333"/>
                </a:cubicBezTo>
                <a:cubicBezTo>
                  <a:pt x="77172" y="2939698"/>
                  <a:pt x="62112" y="2918802"/>
                  <a:pt x="52168" y="2895600"/>
                </a:cubicBezTo>
                <a:cubicBezTo>
                  <a:pt x="45137" y="2879194"/>
                  <a:pt x="40879" y="2861733"/>
                  <a:pt x="35235" y="2844800"/>
                </a:cubicBezTo>
                <a:cubicBezTo>
                  <a:pt x="29591" y="2799644"/>
                  <a:pt x="25783" y="2754221"/>
                  <a:pt x="18302" y="2709333"/>
                </a:cubicBezTo>
                <a:cubicBezTo>
                  <a:pt x="14476" y="2686377"/>
                  <a:pt x="-5319" y="2663891"/>
                  <a:pt x="1368" y="2641600"/>
                </a:cubicBezTo>
                <a:cubicBezTo>
                  <a:pt x="13064" y="2602614"/>
                  <a:pt x="69102" y="2540000"/>
                  <a:pt x="69102" y="2540000"/>
                </a:cubicBezTo>
                <a:cubicBezTo>
                  <a:pt x="102067" y="2441104"/>
                  <a:pt x="60242" y="2531926"/>
                  <a:pt x="136835" y="2455333"/>
                </a:cubicBezTo>
                <a:cubicBezTo>
                  <a:pt x="151226" y="2440942"/>
                  <a:pt x="158873" y="2421094"/>
                  <a:pt x="170702" y="2404533"/>
                </a:cubicBezTo>
                <a:cubicBezTo>
                  <a:pt x="183490" y="2386629"/>
                  <a:pt x="242063" y="2312610"/>
                  <a:pt x="255368" y="2286000"/>
                </a:cubicBezTo>
                <a:cubicBezTo>
                  <a:pt x="263350" y="2270035"/>
                  <a:pt x="265271" y="2251606"/>
                  <a:pt x="272302" y="2235200"/>
                </a:cubicBezTo>
                <a:cubicBezTo>
                  <a:pt x="282246" y="2211998"/>
                  <a:pt x="294879" y="2190044"/>
                  <a:pt x="306168" y="2167466"/>
                </a:cubicBezTo>
                <a:cubicBezTo>
                  <a:pt x="336122" y="2017701"/>
                  <a:pt x="320197" y="2143733"/>
                  <a:pt x="306168" y="1947333"/>
                </a:cubicBezTo>
                <a:cubicBezTo>
                  <a:pt x="298115" y="1834590"/>
                  <a:pt x="299027" y="1721271"/>
                  <a:pt x="289235" y="1608666"/>
                </a:cubicBezTo>
                <a:cubicBezTo>
                  <a:pt x="287689" y="1590884"/>
                  <a:pt x="276998" y="1575086"/>
                  <a:pt x="272302" y="1557866"/>
                </a:cubicBezTo>
                <a:cubicBezTo>
                  <a:pt x="259280" y="1510120"/>
                  <a:pt x="230526" y="1372715"/>
                  <a:pt x="204568" y="1320800"/>
                </a:cubicBezTo>
                <a:lnTo>
                  <a:pt x="136835" y="1185333"/>
                </a:lnTo>
                <a:cubicBezTo>
                  <a:pt x="131191" y="1157111"/>
                  <a:pt x="126146" y="1128762"/>
                  <a:pt x="119902" y="1100666"/>
                </a:cubicBezTo>
                <a:cubicBezTo>
                  <a:pt x="114853" y="1077948"/>
                  <a:pt x="107532" y="1055754"/>
                  <a:pt x="102968" y="1032933"/>
                </a:cubicBezTo>
                <a:cubicBezTo>
                  <a:pt x="73165" y="883918"/>
                  <a:pt x="102058" y="979402"/>
                  <a:pt x="69102" y="880533"/>
                </a:cubicBezTo>
                <a:cubicBezTo>
                  <a:pt x="74746" y="795866"/>
                  <a:pt x="62092" y="707940"/>
                  <a:pt x="86035" y="626533"/>
                </a:cubicBezTo>
                <a:cubicBezTo>
                  <a:pt x="93158" y="602316"/>
                  <a:pt x="134376" y="608826"/>
                  <a:pt x="153768" y="592666"/>
                </a:cubicBezTo>
                <a:cubicBezTo>
                  <a:pt x="169402" y="579637"/>
                  <a:pt x="176346" y="558799"/>
                  <a:pt x="187635" y="541866"/>
                </a:cubicBezTo>
                <a:cubicBezTo>
                  <a:pt x="198924" y="507999"/>
                  <a:pt x="201700" y="469969"/>
                  <a:pt x="221502" y="440266"/>
                </a:cubicBezTo>
                <a:cubicBezTo>
                  <a:pt x="232791" y="423333"/>
                  <a:pt x="246267" y="407669"/>
                  <a:pt x="255368" y="389466"/>
                </a:cubicBezTo>
                <a:cubicBezTo>
                  <a:pt x="263350" y="373501"/>
                  <a:pt x="265271" y="355072"/>
                  <a:pt x="272302" y="338666"/>
                </a:cubicBezTo>
                <a:cubicBezTo>
                  <a:pt x="298084" y="278507"/>
                  <a:pt x="306021" y="271154"/>
                  <a:pt x="340035" y="220133"/>
                </a:cubicBezTo>
                <a:lnTo>
                  <a:pt x="373902" y="118533"/>
                </a:lnTo>
                <a:cubicBezTo>
                  <a:pt x="392620" y="62379"/>
                  <a:pt x="390835" y="85582"/>
                  <a:pt x="390835" y="50800"/>
                </a:cubicBezTo>
                <a:lnTo>
                  <a:pt x="458568" y="33866"/>
                </a:lnTo>
                <a:lnTo>
                  <a:pt x="610968" y="33866"/>
                </a:lnTo>
                <a:lnTo>
                  <a:pt x="6046568" y="0"/>
                </a:lnTo>
                <a:close/>
              </a:path>
            </a:pathLst>
          </a:custGeom>
          <a:solidFill>
            <a:srgbClr val="B9DA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457200">
              <a:lnSpc>
                <a:spcPct val="150000"/>
              </a:lnSpc>
            </a:pPr>
            <a:endParaRPr lang="zh-CN" altLang="zh-CN" sz="1800" dirty="0">
              <a:solidFill>
                <a:srgbClr val="5A5A5A"/>
              </a:solidFill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42980" y="955998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4" name="文本框 3"/>
          <p:cNvSpPr txBox="1"/>
          <p:nvPr/>
        </p:nvSpPr>
        <p:spPr>
          <a:xfrm>
            <a:off x="1858878" y="2431186"/>
            <a:ext cx="6879101" cy="19303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>
              <a:lnSpc>
                <a:spcPct val="150000"/>
              </a:lnSpc>
            </a:pPr>
            <a:r>
              <a:rPr lang="zh-CN" altLang="en-US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撒母耳记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上</a:t>
            </a:r>
            <a:r>
              <a:rPr lang="en-US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：</a:t>
            </a:r>
            <a:r>
              <a:rPr lang="en-US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他有两个妻，一名哈拿，一名毗尼拿。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毗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（</a:t>
            </a:r>
            <a:r>
              <a:rPr lang="en-US" altLang="zh-CN" sz="2800" dirty="0" err="1">
                <a:effectLst/>
                <a:latin typeface="Arial" panose="020B0604020202020204" pitchFamily="34" charset="0"/>
                <a:ea typeface="宋体" panose="02010600030101010101" pitchFamily="2" charset="-122"/>
              </a:rPr>
              <a:t>pí</a:t>
            </a:r>
            <a:r>
              <a:rPr lang="zh-CN" altLang="en-US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）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尼拿有儿女，哈拿没有儿女</a:t>
            </a:r>
            <a:r>
              <a:rPr lang="zh-CN" altLang="zh-CN" sz="2800" dirty="0">
                <a:solidFill>
                  <a:srgbClr val="5A5A5A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。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4542980" y="4661618"/>
            <a:ext cx="4871348" cy="460217"/>
          </a:xfrm>
          <a:prstGeom prst="rect">
            <a:avLst/>
          </a:prstGeom>
          <a:solidFill>
            <a:schemeClr val="bg1"/>
          </a:solidFill>
          <a:effectLst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>
              <a:lnSpc>
                <a:spcPct val="150000"/>
              </a:lnSpc>
              <a:spcAft>
                <a:spcPts val="800"/>
              </a:spcAft>
            </a:pPr>
            <a:r>
              <a:rPr lang="zh-CN" altLang="zh-CN" sz="20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备注：圣经中出现</a:t>
            </a:r>
            <a:r>
              <a:rPr lang="en-US" altLang="zh-CN" sz="20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82</a:t>
            </a:r>
            <a:r>
              <a:rPr lang="zh-CN" altLang="zh-CN" sz="20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处 都是人名地名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5048103" y="814790"/>
            <a:ext cx="8894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毗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1619" y="2276263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9" name="文本框 8"/>
          <p:cNvSpPr txBox="1"/>
          <p:nvPr/>
        </p:nvSpPr>
        <p:spPr>
          <a:xfrm>
            <a:off x="3189389" y="1445266"/>
            <a:ext cx="117411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8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fǔ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1096059" y="5412734"/>
            <a:ext cx="9088950" cy="451479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indent="304800">
              <a:lnSpc>
                <a:spcPts val="2625"/>
              </a:lnSpc>
            </a:pPr>
            <a:r>
              <a:rPr lang="zh-CN" altLang="en-US" sz="20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释义：</a:t>
            </a:r>
            <a:r>
              <a:rPr lang="zh-CN" altLang="zh-CN" sz="20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可以直接用来煮、炖、煎、炒等，可视为现代所使用「锅」的前身</a:t>
            </a:r>
            <a:r>
              <a:rPr lang="zh-CN" altLang="zh-CN" sz="240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zh-CN" altLang="zh-CN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2389259" y="1823061"/>
            <a:ext cx="2067559" cy="2685119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/>
          <a:p>
            <a:pPr indent="0"/>
            <a:r>
              <a:rPr lang="en-US" b="0" dirty="0">
                <a:latin typeface="Calibri" panose="020F0502020204030204" pitchFamily="34" charset="0"/>
                <a:ea typeface="宋体" panose="02010600030101010101" pitchFamily="2" charset="-122"/>
              </a:rPr>
              <a:t> </a:t>
            </a:r>
            <a:r>
              <a:rPr lang="zh-CN" sz="166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釜</a:t>
            </a:r>
            <a:endParaRPr lang="zh-CN" altLang="en-US" sz="16600" b="0" dirty="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pic>
        <p:nvPicPr>
          <p:cNvPr id="2" name="图片 1" descr="9141dbd74595886e36641d55fffae87b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5612" y="1785302"/>
            <a:ext cx="4930140" cy="328739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659231" y="1209397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045162" y="1149821"/>
            <a:ext cx="2410310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nk Free" panose="03080402000500000000" pitchFamily="2" charset="0"/>
                <a:ea typeface="方正仿宋简体" pitchFamily="2" charset="-122"/>
              </a:rPr>
              <a:t> </a:t>
            </a:r>
            <a:r>
              <a:rPr lang="zh-CN" alt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釜</a:t>
            </a:r>
          </a:p>
        </p:txBody>
      </p:sp>
      <p:sp>
        <p:nvSpPr>
          <p:cNvPr id="7" name="任意多边形: 形状 6"/>
          <p:cNvSpPr/>
          <p:nvPr/>
        </p:nvSpPr>
        <p:spPr>
          <a:xfrm>
            <a:off x="1600200" y="1877060"/>
            <a:ext cx="9492343" cy="3576683"/>
          </a:xfrm>
          <a:custGeom>
            <a:avLst/>
            <a:gdLst>
              <a:gd name="connsiteX0" fmla="*/ 6046568 w 6198968"/>
              <a:gd name="connsiteY0" fmla="*/ 0 h 3526605"/>
              <a:gd name="connsiteX1" fmla="*/ 6046568 w 6198968"/>
              <a:gd name="connsiteY1" fmla="*/ 0 h 3526605"/>
              <a:gd name="connsiteX2" fmla="*/ 5928035 w 6198968"/>
              <a:gd name="connsiteY2" fmla="*/ 101600 h 3526605"/>
              <a:gd name="connsiteX3" fmla="*/ 5860302 w 6198968"/>
              <a:gd name="connsiteY3" fmla="*/ 152400 h 3526605"/>
              <a:gd name="connsiteX4" fmla="*/ 5792568 w 6198968"/>
              <a:gd name="connsiteY4" fmla="*/ 220133 h 3526605"/>
              <a:gd name="connsiteX5" fmla="*/ 5741768 w 6198968"/>
              <a:gd name="connsiteY5" fmla="*/ 321733 h 3526605"/>
              <a:gd name="connsiteX6" fmla="*/ 5690968 w 6198968"/>
              <a:gd name="connsiteY6" fmla="*/ 355600 h 3526605"/>
              <a:gd name="connsiteX7" fmla="*/ 5589368 w 6198968"/>
              <a:gd name="connsiteY7" fmla="*/ 491066 h 3526605"/>
              <a:gd name="connsiteX8" fmla="*/ 5504702 w 6198968"/>
              <a:gd name="connsiteY8" fmla="*/ 575733 h 3526605"/>
              <a:gd name="connsiteX9" fmla="*/ 5420035 w 6198968"/>
              <a:gd name="connsiteY9" fmla="*/ 677333 h 3526605"/>
              <a:gd name="connsiteX10" fmla="*/ 5403102 w 6198968"/>
              <a:gd name="connsiteY10" fmla="*/ 728133 h 3526605"/>
              <a:gd name="connsiteX11" fmla="*/ 5301502 w 6198968"/>
              <a:gd name="connsiteY11" fmla="*/ 812800 h 3526605"/>
              <a:gd name="connsiteX12" fmla="*/ 5216835 w 6198968"/>
              <a:gd name="connsiteY12" fmla="*/ 897466 h 3526605"/>
              <a:gd name="connsiteX13" fmla="*/ 5182968 w 6198968"/>
              <a:gd name="connsiteY13" fmla="*/ 948266 h 3526605"/>
              <a:gd name="connsiteX14" fmla="*/ 5132168 w 6198968"/>
              <a:gd name="connsiteY14" fmla="*/ 999066 h 3526605"/>
              <a:gd name="connsiteX15" fmla="*/ 5098302 w 6198968"/>
              <a:gd name="connsiteY15" fmla="*/ 1066800 h 3526605"/>
              <a:gd name="connsiteX16" fmla="*/ 5047502 w 6198968"/>
              <a:gd name="connsiteY16" fmla="*/ 1134533 h 3526605"/>
              <a:gd name="connsiteX17" fmla="*/ 4996702 w 6198968"/>
              <a:gd name="connsiteY17" fmla="*/ 1219200 h 3526605"/>
              <a:gd name="connsiteX18" fmla="*/ 4776568 w 6198968"/>
              <a:gd name="connsiteY18" fmla="*/ 1540933 h 3526605"/>
              <a:gd name="connsiteX19" fmla="*/ 5386168 w 6198968"/>
              <a:gd name="connsiteY19" fmla="*/ 2387600 h 3526605"/>
              <a:gd name="connsiteX20" fmla="*/ 5504702 w 6198968"/>
              <a:gd name="connsiteY20" fmla="*/ 2709333 h 3526605"/>
              <a:gd name="connsiteX21" fmla="*/ 5640168 w 6198968"/>
              <a:gd name="connsiteY21" fmla="*/ 2777066 h 3526605"/>
              <a:gd name="connsiteX22" fmla="*/ 5792568 w 6198968"/>
              <a:gd name="connsiteY22" fmla="*/ 2895600 h 3526605"/>
              <a:gd name="connsiteX23" fmla="*/ 5894168 w 6198968"/>
              <a:gd name="connsiteY23" fmla="*/ 2929466 h 3526605"/>
              <a:gd name="connsiteX24" fmla="*/ 5928035 w 6198968"/>
              <a:gd name="connsiteY24" fmla="*/ 2980266 h 3526605"/>
              <a:gd name="connsiteX25" fmla="*/ 5978835 w 6198968"/>
              <a:gd name="connsiteY25" fmla="*/ 3014133 h 3526605"/>
              <a:gd name="connsiteX26" fmla="*/ 6012702 w 6198968"/>
              <a:gd name="connsiteY26" fmla="*/ 3115733 h 3526605"/>
              <a:gd name="connsiteX27" fmla="*/ 6029635 w 6198968"/>
              <a:gd name="connsiteY27" fmla="*/ 3166533 h 3526605"/>
              <a:gd name="connsiteX28" fmla="*/ 6114302 w 6198968"/>
              <a:gd name="connsiteY28" fmla="*/ 3251200 h 3526605"/>
              <a:gd name="connsiteX29" fmla="*/ 6165102 w 6198968"/>
              <a:gd name="connsiteY29" fmla="*/ 3318933 h 3526605"/>
              <a:gd name="connsiteX30" fmla="*/ 6198968 w 6198968"/>
              <a:gd name="connsiteY30" fmla="*/ 3352800 h 3526605"/>
              <a:gd name="connsiteX31" fmla="*/ 6198968 w 6198968"/>
              <a:gd name="connsiteY31" fmla="*/ 3352800 h 3526605"/>
              <a:gd name="connsiteX32" fmla="*/ 5199902 w 6198968"/>
              <a:gd name="connsiteY32" fmla="*/ 3420533 h 3526605"/>
              <a:gd name="connsiteX33" fmla="*/ 4827368 w 6198968"/>
              <a:gd name="connsiteY33" fmla="*/ 3454400 h 3526605"/>
              <a:gd name="connsiteX34" fmla="*/ 4404035 w 6198968"/>
              <a:gd name="connsiteY34" fmla="*/ 3471333 h 3526605"/>
              <a:gd name="connsiteX35" fmla="*/ 3675902 w 6198968"/>
              <a:gd name="connsiteY35" fmla="*/ 3488266 h 3526605"/>
              <a:gd name="connsiteX36" fmla="*/ 3303368 w 6198968"/>
              <a:gd name="connsiteY36" fmla="*/ 3471333 h 3526605"/>
              <a:gd name="connsiteX37" fmla="*/ 1593102 w 6198968"/>
              <a:gd name="connsiteY37" fmla="*/ 3522133 h 3526605"/>
              <a:gd name="connsiteX38" fmla="*/ 949635 w 6198968"/>
              <a:gd name="connsiteY38" fmla="*/ 3505200 h 3526605"/>
              <a:gd name="connsiteX39" fmla="*/ 814168 w 6198968"/>
              <a:gd name="connsiteY39" fmla="*/ 3471333 h 3526605"/>
              <a:gd name="connsiteX40" fmla="*/ 746435 w 6198968"/>
              <a:gd name="connsiteY40" fmla="*/ 3454400 h 3526605"/>
              <a:gd name="connsiteX41" fmla="*/ 695635 w 6198968"/>
              <a:gd name="connsiteY41" fmla="*/ 3437466 h 3526605"/>
              <a:gd name="connsiteX42" fmla="*/ 492435 w 6198968"/>
              <a:gd name="connsiteY42" fmla="*/ 3420533 h 3526605"/>
              <a:gd name="connsiteX43" fmla="*/ 272302 w 6198968"/>
              <a:gd name="connsiteY43" fmla="*/ 3403600 h 3526605"/>
              <a:gd name="connsiteX44" fmla="*/ 221502 w 6198968"/>
              <a:gd name="connsiteY44" fmla="*/ 3335866 h 3526605"/>
              <a:gd name="connsiteX45" fmla="*/ 187635 w 6198968"/>
              <a:gd name="connsiteY45" fmla="*/ 3183466 h 3526605"/>
              <a:gd name="connsiteX46" fmla="*/ 153768 w 6198968"/>
              <a:gd name="connsiteY46" fmla="*/ 3132666 h 3526605"/>
              <a:gd name="connsiteX47" fmla="*/ 102968 w 6198968"/>
              <a:gd name="connsiteY47" fmla="*/ 3031066 h 3526605"/>
              <a:gd name="connsiteX48" fmla="*/ 86035 w 6198968"/>
              <a:gd name="connsiteY48" fmla="*/ 2963333 h 3526605"/>
              <a:gd name="connsiteX49" fmla="*/ 52168 w 6198968"/>
              <a:gd name="connsiteY49" fmla="*/ 2895600 h 3526605"/>
              <a:gd name="connsiteX50" fmla="*/ 35235 w 6198968"/>
              <a:gd name="connsiteY50" fmla="*/ 2844800 h 3526605"/>
              <a:gd name="connsiteX51" fmla="*/ 18302 w 6198968"/>
              <a:gd name="connsiteY51" fmla="*/ 2709333 h 3526605"/>
              <a:gd name="connsiteX52" fmla="*/ 1368 w 6198968"/>
              <a:gd name="connsiteY52" fmla="*/ 2641600 h 3526605"/>
              <a:gd name="connsiteX53" fmla="*/ 69102 w 6198968"/>
              <a:gd name="connsiteY53" fmla="*/ 2540000 h 3526605"/>
              <a:gd name="connsiteX54" fmla="*/ 136835 w 6198968"/>
              <a:gd name="connsiteY54" fmla="*/ 2455333 h 3526605"/>
              <a:gd name="connsiteX55" fmla="*/ 170702 w 6198968"/>
              <a:gd name="connsiteY55" fmla="*/ 2404533 h 3526605"/>
              <a:gd name="connsiteX56" fmla="*/ 255368 w 6198968"/>
              <a:gd name="connsiteY56" fmla="*/ 2286000 h 3526605"/>
              <a:gd name="connsiteX57" fmla="*/ 272302 w 6198968"/>
              <a:gd name="connsiteY57" fmla="*/ 2235200 h 3526605"/>
              <a:gd name="connsiteX58" fmla="*/ 306168 w 6198968"/>
              <a:gd name="connsiteY58" fmla="*/ 2167466 h 3526605"/>
              <a:gd name="connsiteX59" fmla="*/ 306168 w 6198968"/>
              <a:gd name="connsiteY59" fmla="*/ 1947333 h 3526605"/>
              <a:gd name="connsiteX60" fmla="*/ 289235 w 6198968"/>
              <a:gd name="connsiteY60" fmla="*/ 1608666 h 3526605"/>
              <a:gd name="connsiteX61" fmla="*/ 272302 w 6198968"/>
              <a:gd name="connsiteY61" fmla="*/ 1557866 h 3526605"/>
              <a:gd name="connsiteX62" fmla="*/ 204568 w 6198968"/>
              <a:gd name="connsiteY62" fmla="*/ 1320800 h 3526605"/>
              <a:gd name="connsiteX63" fmla="*/ 136835 w 6198968"/>
              <a:gd name="connsiteY63" fmla="*/ 1185333 h 3526605"/>
              <a:gd name="connsiteX64" fmla="*/ 119902 w 6198968"/>
              <a:gd name="connsiteY64" fmla="*/ 1100666 h 3526605"/>
              <a:gd name="connsiteX65" fmla="*/ 102968 w 6198968"/>
              <a:gd name="connsiteY65" fmla="*/ 1032933 h 3526605"/>
              <a:gd name="connsiteX66" fmla="*/ 69102 w 6198968"/>
              <a:gd name="connsiteY66" fmla="*/ 880533 h 3526605"/>
              <a:gd name="connsiteX67" fmla="*/ 86035 w 6198968"/>
              <a:gd name="connsiteY67" fmla="*/ 626533 h 3526605"/>
              <a:gd name="connsiteX68" fmla="*/ 153768 w 6198968"/>
              <a:gd name="connsiteY68" fmla="*/ 592666 h 3526605"/>
              <a:gd name="connsiteX69" fmla="*/ 187635 w 6198968"/>
              <a:gd name="connsiteY69" fmla="*/ 541866 h 3526605"/>
              <a:gd name="connsiteX70" fmla="*/ 221502 w 6198968"/>
              <a:gd name="connsiteY70" fmla="*/ 440266 h 3526605"/>
              <a:gd name="connsiteX71" fmla="*/ 255368 w 6198968"/>
              <a:gd name="connsiteY71" fmla="*/ 389466 h 3526605"/>
              <a:gd name="connsiteX72" fmla="*/ 272302 w 6198968"/>
              <a:gd name="connsiteY72" fmla="*/ 338666 h 3526605"/>
              <a:gd name="connsiteX73" fmla="*/ 340035 w 6198968"/>
              <a:gd name="connsiteY73" fmla="*/ 220133 h 3526605"/>
              <a:gd name="connsiteX74" fmla="*/ 373902 w 6198968"/>
              <a:gd name="connsiteY74" fmla="*/ 118533 h 3526605"/>
              <a:gd name="connsiteX75" fmla="*/ 390835 w 6198968"/>
              <a:gd name="connsiteY75" fmla="*/ 50800 h 3526605"/>
              <a:gd name="connsiteX76" fmla="*/ 458568 w 6198968"/>
              <a:gd name="connsiteY76" fmla="*/ 33866 h 3526605"/>
              <a:gd name="connsiteX77" fmla="*/ 610968 w 6198968"/>
              <a:gd name="connsiteY77" fmla="*/ 33866 h 3526605"/>
              <a:gd name="connsiteX78" fmla="*/ 6046568 w 6198968"/>
              <a:gd name="connsiteY78" fmla="*/ 0 h 35266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6198968" h="3526605">
                <a:moveTo>
                  <a:pt x="6046568" y="0"/>
                </a:moveTo>
                <a:lnTo>
                  <a:pt x="6046568" y="0"/>
                </a:lnTo>
                <a:cubicBezTo>
                  <a:pt x="6007057" y="33867"/>
                  <a:pt x="5968311" y="68647"/>
                  <a:pt x="5928035" y="101600"/>
                </a:cubicBezTo>
                <a:cubicBezTo>
                  <a:pt x="5906192" y="119471"/>
                  <a:pt x="5881541" y="133816"/>
                  <a:pt x="5860302" y="152400"/>
                </a:cubicBezTo>
                <a:cubicBezTo>
                  <a:pt x="5836272" y="173426"/>
                  <a:pt x="5815146" y="197555"/>
                  <a:pt x="5792568" y="220133"/>
                </a:cubicBezTo>
                <a:cubicBezTo>
                  <a:pt x="5778796" y="261451"/>
                  <a:pt x="5774595" y="288906"/>
                  <a:pt x="5741768" y="321733"/>
                </a:cubicBezTo>
                <a:cubicBezTo>
                  <a:pt x="5727377" y="336124"/>
                  <a:pt x="5704582" y="340473"/>
                  <a:pt x="5690968" y="355600"/>
                </a:cubicBezTo>
                <a:cubicBezTo>
                  <a:pt x="5653209" y="397555"/>
                  <a:pt x="5589368" y="491066"/>
                  <a:pt x="5589368" y="491066"/>
                </a:cubicBezTo>
                <a:cubicBezTo>
                  <a:pt x="5549658" y="610200"/>
                  <a:pt x="5609323" y="471112"/>
                  <a:pt x="5504702" y="575733"/>
                </a:cubicBezTo>
                <a:cubicBezTo>
                  <a:pt x="5332829" y="747606"/>
                  <a:pt x="5595765" y="560179"/>
                  <a:pt x="5420035" y="677333"/>
                </a:cubicBezTo>
                <a:cubicBezTo>
                  <a:pt x="5414391" y="694266"/>
                  <a:pt x="5413003" y="713281"/>
                  <a:pt x="5403102" y="728133"/>
                </a:cubicBezTo>
                <a:cubicBezTo>
                  <a:pt x="5377026" y="767247"/>
                  <a:pt x="5338986" y="787810"/>
                  <a:pt x="5301502" y="812800"/>
                </a:cubicBezTo>
                <a:cubicBezTo>
                  <a:pt x="5211190" y="948267"/>
                  <a:pt x="5329725" y="784578"/>
                  <a:pt x="5216835" y="897466"/>
                </a:cubicBezTo>
                <a:cubicBezTo>
                  <a:pt x="5202444" y="911857"/>
                  <a:pt x="5195997" y="932632"/>
                  <a:pt x="5182968" y="948266"/>
                </a:cubicBezTo>
                <a:cubicBezTo>
                  <a:pt x="5167637" y="966663"/>
                  <a:pt x="5149101" y="982133"/>
                  <a:pt x="5132168" y="999066"/>
                </a:cubicBezTo>
                <a:cubicBezTo>
                  <a:pt x="5120879" y="1021644"/>
                  <a:pt x="5111681" y="1045394"/>
                  <a:pt x="5098302" y="1066800"/>
                </a:cubicBezTo>
                <a:cubicBezTo>
                  <a:pt x="5083344" y="1090732"/>
                  <a:pt x="5061504" y="1110029"/>
                  <a:pt x="5047502" y="1134533"/>
                </a:cubicBezTo>
                <a:cubicBezTo>
                  <a:pt x="4988882" y="1237117"/>
                  <a:pt x="5075959" y="1139941"/>
                  <a:pt x="4996702" y="1219200"/>
                </a:cubicBezTo>
                <a:lnTo>
                  <a:pt x="4776568" y="1540933"/>
                </a:lnTo>
                <a:lnTo>
                  <a:pt x="5386168" y="2387600"/>
                </a:lnTo>
                <a:lnTo>
                  <a:pt x="5504702" y="2709333"/>
                </a:lnTo>
                <a:cubicBezTo>
                  <a:pt x="5549857" y="2731911"/>
                  <a:pt x="5597576" y="2749962"/>
                  <a:pt x="5640168" y="2777066"/>
                </a:cubicBezTo>
                <a:cubicBezTo>
                  <a:pt x="5736594" y="2838428"/>
                  <a:pt x="5642412" y="2845549"/>
                  <a:pt x="5792568" y="2895600"/>
                </a:cubicBezTo>
                <a:lnTo>
                  <a:pt x="5894168" y="2929466"/>
                </a:lnTo>
                <a:cubicBezTo>
                  <a:pt x="5905457" y="2946399"/>
                  <a:pt x="5913644" y="2965875"/>
                  <a:pt x="5928035" y="2980266"/>
                </a:cubicBezTo>
                <a:cubicBezTo>
                  <a:pt x="5942426" y="2994657"/>
                  <a:pt x="5968049" y="2996875"/>
                  <a:pt x="5978835" y="3014133"/>
                </a:cubicBezTo>
                <a:cubicBezTo>
                  <a:pt x="5997755" y="3044405"/>
                  <a:pt x="6001413" y="3081866"/>
                  <a:pt x="6012702" y="3115733"/>
                </a:cubicBezTo>
                <a:cubicBezTo>
                  <a:pt x="6018346" y="3132666"/>
                  <a:pt x="6019734" y="3151682"/>
                  <a:pt x="6029635" y="3166533"/>
                </a:cubicBezTo>
                <a:cubicBezTo>
                  <a:pt x="6119947" y="3302000"/>
                  <a:pt x="6001413" y="3138311"/>
                  <a:pt x="6114302" y="3251200"/>
                </a:cubicBezTo>
                <a:cubicBezTo>
                  <a:pt x="6134258" y="3271156"/>
                  <a:pt x="6147035" y="3297252"/>
                  <a:pt x="6165102" y="3318933"/>
                </a:cubicBezTo>
                <a:cubicBezTo>
                  <a:pt x="6175322" y="3331198"/>
                  <a:pt x="6187679" y="3341511"/>
                  <a:pt x="6198968" y="3352800"/>
                </a:cubicBezTo>
                <a:lnTo>
                  <a:pt x="6198968" y="3352800"/>
                </a:lnTo>
                <a:lnTo>
                  <a:pt x="5199902" y="3420533"/>
                </a:lnTo>
                <a:cubicBezTo>
                  <a:pt x="5052577" y="3436902"/>
                  <a:pt x="4985839" y="3446059"/>
                  <a:pt x="4827368" y="3454400"/>
                </a:cubicBezTo>
                <a:cubicBezTo>
                  <a:pt x="4686339" y="3461823"/>
                  <a:pt x="4545146" y="3465689"/>
                  <a:pt x="4404035" y="3471333"/>
                </a:cubicBezTo>
                <a:cubicBezTo>
                  <a:pt x="4106353" y="3570561"/>
                  <a:pt x="4325731" y="3510294"/>
                  <a:pt x="3675902" y="3488266"/>
                </a:cubicBezTo>
                <a:cubicBezTo>
                  <a:pt x="3551667" y="3484055"/>
                  <a:pt x="3427546" y="3476977"/>
                  <a:pt x="3303368" y="3471333"/>
                </a:cubicBezTo>
                <a:cubicBezTo>
                  <a:pt x="1705723" y="3506446"/>
                  <a:pt x="2273654" y="3454079"/>
                  <a:pt x="1593102" y="3522133"/>
                </a:cubicBezTo>
                <a:cubicBezTo>
                  <a:pt x="1378613" y="3516489"/>
                  <a:pt x="1163967" y="3515169"/>
                  <a:pt x="949635" y="3505200"/>
                </a:cubicBezTo>
                <a:cubicBezTo>
                  <a:pt x="887957" y="3502331"/>
                  <a:pt x="867160" y="3486473"/>
                  <a:pt x="814168" y="3471333"/>
                </a:cubicBezTo>
                <a:cubicBezTo>
                  <a:pt x="791791" y="3464940"/>
                  <a:pt x="768812" y="3460794"/>
                  <a:pt x="746435" y="3454400"/>
                </a:cubicBezTo>
                <a:cubicBezTo>
                  <a:pt x="729272" y="3449496"/>
                  <a:pt x="713328" y="3439825"/>
                  <a:pt x="695635" y="3437466"/>
                </a:cubicBezTo>
                <a:cubicBezTo>
                  <a:pt x="628263" y="3428483"/>
                  <a:pt x="560066" y="3427296"/>
                  <a:pt x="492435" y="3420533"/>
                </a:cubicBezTo>
                <a:cubicBezTo>
                  <a:pt x="288096" y="3400100"/>
                  <a:pt x="427820" y="3403600"/>
                  <a:pt x="272302" y="3403600"/>
                </a:cubicBezTo>
                <a:lnTo>
                  <a:pt x="221502" y="3335866"/>
                </a:lnTo>
                <a:cubicBezTo>
                  <a:pt x="210213" y="3285066"/>
                  <a:pt x="204091" y="3232835"/>
                  <a:pt x="187635" y="3183466"/>
                </a:cubicBezTo>
                <a:cubicBezTo>
                  <a:pt x="181199" y="3164159"/>
                  <a:pt x="162869" y="3150869"/>
                  <a:pt x="153768" y="3132666"/>
                </a:cubicBezTo>
                <a:cubicBezTo>
                  <a:pt x="83661" y="2992452"/>
                  <a:pt x="200026" y="3176652"/>
                  <a:pt x="102968" y="3031066"/>
                </a:cubicBezTo>
                <a:cubicBezTo>
                  <a:pt x="97324" y="3008488"/>
                  <a:pt x="94207" y="2985124"/>
                  <a:pt x="86035" y="2963333"/>
                </a:cubicBezTo>
                <a:cubicBezTo>
                  <a:pt x="77172" y="2939698"/>
                  <a:pt x="62112" y="2918802"/>
                  <a:pt x="52168" y="2895600"/>
                </a:cubicBezTo>
                <a:cubicBezTo>
                  <a:pt x="45137" y="2879194"/>
                  <a:pt x="40879" y="2861733"/>
                  <a:pt x="35235" y="2844800"/>
                </a:cubicBezTo>
                <a:cubicBezTo>
                  <a:pt x="29591" y="2799644"/>
                  <a:pt x="25783" y="2754221"/>
                  <a:pt x="18302" y="2709333"/>
                </a:cubicBezTo>
                <a:cubicBezTo>
                  <a:pt x="14476" y="2686377"/>
                  <a:pt x="-5319" y="2663891"/>
                  <a:pt x="1368" y="2641600"/>
                </a:cubicBezTo>
                <a:cubicBezTo>
                  <a:pt x="13064" y="2602614"/>
                  <a:pt x="69102" y="2540000"/>
                  <a:pt x="69102" y="2540000"/>
                </a:cubicBezTo>
                <a:cubicBezTo>
                  <a:pt x="102067" y="2441104"/>
                  <a:pt x="60242" y="2531926"/>
                  <a:pt x="136835" y="2455333"/>
                </a:cubicBezTo>
                <a:cubicBezTo>
                  <a:pt x="151226" y="2440942"/>
                  <a:pt x="158873" y="2421094"/>
                  <a:pt x="170702" y="2404533"/>
                </a:cubicBezTo>
                <a:cubicBezTo>
                  <a:pt x="183490" y="2386629"/>
                  <a:pt x="242063" y="2312610"/>
                  <a:pt x="255368" y="2286000"/>
                </a:cubicBezTo>
                <a:cubicBezTo>
                  <a:pt x="263350" y="2270035"/>
                  <a:pt x="265271" y="2251606"/>
                  <a:pt x="272302" y="2235200"/>
                </a:cubicBezTo>
                <a:cubicBezTo>
                  <a:pt x="282246" y="2211998"/>
                  <a:pt x="294879" y="2190044"/>
                  <a:pt x="306168" y="2167466"/>
                </a:cubicBezTo>
                <a:cubicBezTo>
                  <a:pt x="336122" y="2017701"/>
                  <a:pt x="320197" y="2143733"/>
                  <a:pt x="306168" y="1947333"/>
                </a:cubicBezTo>
                <a:cubicBezTo>
                  <a:pt x="298115" y="1834590"/>
                  <a:pt x="299027" y="1721271"/>
                  <a:pt x="289235" y="1608666"/>
                </a:cubicBezTo>
                <a:cubicBezTo>
                  <a:pt x="287689" y="1590884"/>
                  <a:pt x="276998" y="1575086"/>
                  <a:pt x="272302" y="1557866"/>
                </a:cubicBezTo>
                <a:cubicBezTo>
                  <a:pt x="259280" y="1510120"/>
                  <a:pt x="230526" y="1372715"/>
                  <a:pt x="204568" y="1320800"/>
                </a:cubicBezTo>
                <a:lnTo>
                  <a:pt x="136835" y="1185333"/>
                </a:lnTo>
                <a:cubicBezTo>
                  <a:pt x="131191" y="1157111"/>
                  <a:pt x="126146" y="1128762"/>
                  <a:pt x="119902" y="1100666"/>
                </a:cubicBezTo>
                <a:cubicBezTo>
                  <a:pt x="114853" y="1077948"/>
                  <a:pt x="107532" y="1055754"/>
                  <a:pt x="102968" y="1032933"/>
                </a:cubicBezTo>
                <a:cubicBezTo>
                  <a:pt x="73165" y="883918"/>
                  <a:pt x="102058" y="979402"/>
                  <a:pt x="69102" y="880533"/>
                </a:cubicBezTo>
                <a:cubicBezTo>
                  <a:pt x="74746" y="795866"/>
                  <a:pt x="62092" y="707940"/>
                  <a:pt x="86035" y="626533"/>
                </a:cubicBezTo>
                <a:cubicBezTo>
                  <a:pt x="93158" y="602316"/>
                  <a:pt x="134376" y="608826"/>
                  <a:pt x="153768" y="592666"/>
                </a:cubicBezTo>
                <a:cubicBezTo>
                  <a:pt x="169402" y="579637"/>
                  <a:pt x="176346" y="558799"/>
                  <a:pt x="187635" y="541866"/>
                </a:cubicBezTo>
                <a:cubicBezTo>
                  <a:pt x="198924" y="507999"/>
                  <a:pt x="201700" y="469969"/>
                  <a:pt x="221502" y="440266"/>
                </a:cubicBezTo>
                <a:cubicBezTo>
                  <a:pt x="232791" y="423333"/>
                  <a:pt x="246267" y="407669"/>
                  <a:pt x="255368" y="389466"/>
                </a:cubicBezTo>
                <a:cubicBezTo>
                  <a:pt x="263350" y="373501"/>
                  <a:pt x="265271" y="355072"/>
                  <a:pt x="272302" y="338666"/>
                </a:cubicBezTo>
                <a:cubicBezTo>
                  <a:pt x="298084" y="278507"/>
                  <a:pt x="306021" y="271154"/>
                  <a:pt x="340035" y="220133"/>
                </a:cubicBezTo>
                <a:lnTo>
                  <a:pt x="373902" y="118533"/>
                </a:lnTo>
                <a:cubicBezTo>
                  <a:pt x="392620" y="62379"/>
                  <a:pt x="390835" y="85582"/>
                  <a:pt x="390835" y="50800"/>
                </a:cubicBezTo>
                <a:lnTo>
                  <a:pt x="458568" y="33866"/>
                </a:lnTo>
                <a:lnTo>
                  <a:pt x="610968" y="33866"/>
                </a:lnTo>
                <a:lnTo>
                  <a:pt x="6046568" y="0"/>
                </a:lnTo>
                <a:close/>
              </a:path>
            </a:pathLst>
          </a:custGeom>
          <a:solidFill>
            <a:srgbClr val="B9DA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5" name="文本框 4"/>
          <p:cNvSpPr txBox="1"/>
          <p:nvPr/>
        </p:nvSpPr>
        <p:spPr>
          <a:xfrm>
            <a:off x="2290157" y="1981947"/>
            <a:ext cx="6744985" cy="2576667"/>
          </a:xfrm>
          <a:prstGeom prst="rect">
            <a:avLst/>
          </a:prstGeom>
          <a:noFill/>
          <a:effectLst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altLang="zh-CN" sz="2800" dirty="0" err="1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撒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母耳记</a:t>
            </a:r>
            <a:r>
              <a:rPr altLang="zh-CN" sz="2800" dirty="0" err="1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上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2：14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altLang="zh-CN" sz="2800" dirty="0" err="1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将叉子往罐里，或鼎里，或</a:t>
            </a:r>
            <a:r>
              <a:rPr altLang="zh-CN" sz="2800" dirty="0" err="1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釜</a:t>
            </a:r>
            <a:r>
              <a:rPr altLang="zh-CN" sz="2800" dirty="0" err="1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altLang="zh-CN" sz="2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fǔ</a:t>
            </a:r>
            <a:r>
              <a:rPr altLang="zh-CN" sz="2800" dirty="0" err="1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）里，或锅里一插，插上来的肉，祭祀都取了去。凡上到示罗的以色列人，他们都是这样看待</a:t>
            </a:r>
            <a:r>
              <a:rPr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zh-CN" altLang="zh-CN" sz="2800" dirty="0">
              <a:solidFill>
                <a:srgbClr val="00000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8" name="文本框 4"/>
          <p:cNvSpPr txBox="1"/>
          <p:nvPr/>
        </p:nvSpPr>
        <p:spPr>
          <a:xfrm>
            <a:off x="6910546" y="4811551"/>
            <a:ext cx="2719070" cy="389255"/>
          </a:xfrm>
          <a:prstGeom prst="rect">
            <a:avLst/>
          </a:prstGeom>
          <a:solidFill>
            <a:schemeClr val="bg1"/>
          </a:solidFill>
          <a:effectLst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 dirty="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1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备注：圣经中</a:t>
            </a:r>
            <a:r>
              <a:rPr lang="zh-CN" altLang="en-US" sz="1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出现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3</a:t>
            </a:r>
            <a:r>
              <a:rPr lang="zh-CN" altLang="zh-CN" sz="1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处</a:t>
            </a:r>
            <a:endParaRPr lang="zh-CN" altLang="en-US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6465" y="2333621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" name="文本框 4"/>
          <p:cNvSpPr txBox="1"/>
          <p:nvPr/>
        </p:nvSpPr>
        <p:spPr>
          <a:xfrm>
            <a:off x="1393955" y="5405764"/>
            <a:ext cx="66384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238125"/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释义：</a:t>
            </a:r>
            <a:r>
              <a:rPr lang="zh-CN" altLang="zh-CN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 中国古代天子祭祀先王时所穿的绣有</a:t>
            </a:r>
            <a:r>
              <a:rPr lang="zh-CN" altLang="en-US" sz="2000" dirty="0">
                <a:solidFill>
                  <a:srgbClr val="33333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龙的</a:t>
            </a:r>
            <a:r>
              <a:rPr lang="zh-CN" altLang="zh-CN" sz="200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礼服。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2342607" y="2130755"/>
            <a:ext cx="2124221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衮</a:t>
            </a:r>
          </a:p>
        </p:txBody>
      </p:sp>
      <p:pic>
        <p:nvPicPr>
          <p:cNvPr id="10" name="图片 9" descr="地图&#10;&#10;描述已自动生成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84"/>
          <a:stretch>
            <a:fillRect/>
          </a:stretch>
        </p:blipFill>
        <p:spPr>
          <a:xfrm>
            <a:off x="5553036" y="1683793"/>
            <a:ext cx="5360237" cy="3490414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2854499" y="1502624"/>
            <a:ext cx="18586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gǔn</a:t>
            </a:r>
            <a:r>
              <a:rPr lang="zh-CN" altLang="zh-CN" dirty="0">
                <a:effectLst/>
              </a:rPr>
              <a:t> </a:t>
            </a:r>
            <a:endParaRPr kumimoji="1"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: 形状 6"/>
          <p:cNvSpPr/>
          <p:nvPr/>
        </p:nvSpPr>
        <p:spPr>
          <a:xfrm>
            <a:off x="1858878" y="2155372"/>
            <a:ext cx="8847931" cy="3266558"/>
          </a:xfrm>
          <a:custGeom>
            <a:avLst/>
            <a:gdLst>
              <a:gd name="connsiteX0" fmla="*/ 6046568 w 6198968"/>
              <a:gd name="connsiteY0" fmla="*/ 0 h 3526605"/>
              <a:gd name="connsiteX1" fmla="*/ 6046568 w 6198968"/>
              <a:gd name="connsiteY1" fmla="*/ 0 h 3526605"/>
              <a:gd name="connsiteX2" fmla="*/ 5928035 w 6198968"/>
              <a:gd name="connsiteY2" fmla="*/ 101600 h 3526605"/>
              <a:gd name="connsiteX3" fmla="*/ 5860302 w 6198968"/>
              <a:gd name="connsiteY3" fmla="*/ 152400 h 3526605"/>
              <a:gd name="connsiteX4" fmla="*/ 5792568 w 6198968"/>
              <a:gd name="connsiteY4" fmla="*/ 220133 h 3526605"/>
              <a:gd name="connsiteX5" fmla="*/ 5741768 w 6198968"/>
              <a:gd name="connsiteY5" fmla="*/ 321733 h 3526605"/>
              <a:gd name="connsiteX6" fmla="*/ 5690968 w 6198968"/>
              <a:gd name="connsiteY6" fmla="*/ 355600 h 3526605"/>
              <a:gd name="connsiteX7" fmla="*/ 5589368 w 6198968"/>
              <a:gd name="connsiteY7" fmla="*/ 491066 h 3526605"/>
              <a:gd name="connsiteX8" fmla="*/ 5504702 w 6198968"/>
              <a:gd name="connsiteY8" fmla="*/ 575733 h 3526605"/>
              <a:gd name="connsiteX9" fmla="*/ 5420035 w 6198968"/>
              <a:gd name="connsiteY9" fmla="*/ 677333 h 3526605"/>
              <a:gd name="connsiteX10" fmla="*/ 5403102 w 6198968"/>
              <a:gd name="connsiteY10" fmla="*/ 728133 h 3526605"/>
              <a:gd name="connsiteX11" fmla="*/ 5301502 w 6198968"/>
              <a:gd name="connsiteY11" fmla="*/ 812800 h 3526605"/>
              <a:gd name="connsiteX12" fmla="*/ 5216835 w 6198968"/>
              <a:gd name="connsiteY12" fmla="*/ 897466 h 3526605"/>
              <a:gd name="connsiteX13" fmla="*/ 5182968 w 6198968"/>
              <a:gd name="connsiteY13" fmla="*/ 948266 h 3526605"/>
              <a:gd name="connsiteX14" fmla="*/ 5132168 w 6198968"/>
              <a:gd name="connsiteY14" fmla="*/ 999066 h 3526605"/>
              <a:gd name="connsiteX15" fmla="*/ 5098302 w 6198968"/>
              <a:gd name="connsiteY15" fmla="*/ 1066800 h 3526605"/>
              <a:gd name="connsiteX16" fmla="*/ 5047502 w 6198968"/>
              <a:gd name="connsiteY16" fmla="*/ 1134533 h 3526605"/>
              <a:gd name="connsiteX17" fmla="*/ 4996702 w 6198968"/>
              <a:gd name="connsiteY17" fmla="*/ 1219200 h 3526605"/>
              <a:gd name="connsiteX18" fmla="*/ 4776568 w 6198968"/>
              <a:gd name="connsiteY18" fmla="*/ 1540933 h 3526605"/>
              <a:gd name="connsiteX19" fmla="*/ 5386168 w 6198968"/>
              <a:gd name="connsiteY19" fmla="*/ 2387600 h 3526605"/>
              <a:gd name="connsiteX20" fmla="*/ 5504702 w 6198968"/>
              <a:gd name="connsiteY20" fmla="*/ 2709333 h 3526605"/>
              <a:gd name="connsiteX21" fmla="*/ 5640168 w 6198968"/>
              <a:gd name="connsiteY21" fmla="*/ 2777066 h 3526605"/>
              <a:gd name="connsiteX22" fmla="*/ 5792568 w 6198968"/>
              <a:gd name="connsiteY22" fmla="*/ 2895600 h 3526605"/>
              <a:gd name="connsiteX23" fmla="*/ 5894168 w 6198968"/>
              <a:gd name="connsiteY23" fmla="*/ 2929466 h 3526605"/>
              <a:gd name="connsiteX24" fmla="*/ 5928035 w 6198968"/>
              <a:gd name="connsiteY24" fmla="*/ 2980266 h 3526605"/>
              <a:gd name="connsiteX25" fmla="*/ 5978835 w 6198968"/>
              <a:gd name="connsiteY25" fmla="*/ 3014133 h 3526605"/>
              <a:gd name="connsiteX26" fmla="*/ 6012702 w 6198968"/>
              <a:gd name="connsiteY26" fmla="*/ 3115733 h 3526605"/>
              <a:gd name="connsiteX27" fmla="*/ 6029635 w 6198968"/>
              <a:gd name="connsiteY27" fmla="*/ 3166533 h 3526605"/>
              <a:gd name="connsiteX28" fmla="*/ 6114302 w 6198968"/>
              <a:gd name="connsiteY28" fmla="*/ 3251200 h 3526605"/>
              <a:gd name="connsiteX29" fmla="*/ 6165102 w 6198968"/>
              <a:gd name="connsiteY29" fmla="*/ 3318933 h 3526605"/>
              <a:gd name="connsiteX30" fmla="*/ 6198968 w 6198968"/>
              <a:gd name="connsiteY30" fmla="*/ 3352800 h 3526605"/>
              <a:gd name="connsiteX31" fmla="*/ 6198968 w 6198968"/>
              <a:gd name="connsiteY31" fmla="*/ 3352800 h 3526605"/>
              <a:gd name="connsiteX32" fmla="*/ 5199902 w 6198968"/>
              <a:gd name="connsiteY32" fmla="*/ 3420533 h 3526605"/>
              <a:gd name="connsiteX33" fmla="*/ 4827368 w 6198968"/>
              <a:gd name="connsiteY33" fmla="*/ 3454400 h 3526605"/>
              <a:gd name="connsiteX34" fmla="*/ 4404035 w 6198968"/>
              <a:gd name="connsiteY34" fmla="*/ 3471333 h 3526605"/>
              <a:gd name="connsiteX35" fmla="*/ 3675902 w 6198968"/>
              <a:gd name="connsiteY35" fmla="*/ 3488266 h 3526605"/>
              <a:gd name="connsiteX36" fmla="*/ 3303368 w 6198968"/>
              <a:gd name="connsiteY36" fmla="*/ 3471333 h 3526605"/>
              <a:gd name="connsiteX37" fmla="*/ 1593102 w 6198968"/>
              <a:gd name="connsiteY37" fmla="*/ 3522133 h 3526605"/>
              <a:gd name="connsiteX38" fmla="*/ 949635 w 6198968"/>
              <a:gd name="connsiteY38" fmla="*/ 3505200 h 3526605"/>
              <a:gd name="connsiteX39" fmla="*/ 814168 w 6198968"/>
              <a:gd name="connsiteY39" fmla="*/ 3471333 h 3526605"/>
              <a:gd name="connsiteX40" fmla="*/ 746435 w 6198968"/>
              <a:gd name="connsiteY40" fmla="*/ 3454400 h 3526605"/>
              <a:gd name="connsiteX41" fmla="*/ 695635 w 6198968"/>
              <a:gd name="connsiteY41" fmla="*/ 3437466 h 3526605"/>
              <a:gd name="connsiteX42" fmla="*/ 492435 w 6198968"/>
              <a:gd name="connsiteY42" fmla="*/ 3420533 h 3526605"/>
              <a:gd name="connsiteX43" fmla="*/ 272302 w 6198968"/>
              <a:gd name="connsiteY43" fmla="*/ 3403600 h 3526605"/>
              <a:gd name="connsiteX44" fmla="*/ 221502 w 6198968"/>
              <a:gd name="connsiteY44" fmla="*/ 3335866 h 3526605"/>
              <a:gd name="connsiteX45" fmla="*/ 187635 w 6198968"/>
              <a:gd name="connsiteY45" fmla="*/ 3183466 h 3526605"/>
              <a:gd name="connsiteX46" fmla="*/ 153768 w 6198968"/>
              <a:gd name="connsiteY46" fmla="*/ 3132666 h 3526605"/>
              <a:gd name="connsiteX47" fmla="*/ 102968 w 6198968"/>
              <a:gd name="connsiteY47" fmla="*/ 3031066 h 3526605"/>
              <a:gd name="connsiteX48" fmla="*/ 86035 w 6198968"/>
              <a:gd name="connsiteY48" fmla="*/ 2963333 h 3526605"/>
              <a:gd name="connsiteX49" fmla="*/ 52168 w 6198968"/>
              <a:gd name="connsiteY49" fmla="*/ 2895600 h 3526605"/>
              <a:gd name="connsiteX50" fmla="*/ 35235 w 6198968"/>
              <a:gd name="connsiteY50" fmla="*/ 2844800 h 3526605"/>
              <a:gd name="connsiteX51" fmla="*/ 18302 w 6198968"/>
              <a:gd name="connsiteY51" fmla="*/ 2709333 h 3526605"/>
              <a:gd name="connsiteX52" fmla="*/ 1368 w 6198968"/>
              <a:gd name="connsiteY52" fmla="*/ 2641600 h 3526605"/>
              <a:gd name="connsiteX53" fmla="*/ 69102 w 6198968"/>
              <a:gd name="connsiteY53" fmla="*/ 2540000 h 3526605"/>
              <a:gd name="connsiteX54" fmla="*/ 136835 w 6198968"/>
              <a:gd name="connsiteY54" fmla="*/ 2455333 h 3526605"/>
              <a:gd name="connsiteX55" fmla="*/ 170702 w 6198968"/>
              <a:gd name="connsiteY55" fmla="*/ 2404533 h 3526605"/>
              <a:gd name="connsiteX56" fmla="*/ 255368 w 6198968"/>
              <a:gd name="connsiteY56" fmla="*/ 2286000 h 3526605"/>
              <a:gd name="connsiteX57" fmla="*/ 272302 w 6198968"/>
              <a:gd name="connsiteY57" fmla="*/ 2235200 h 3526605"/>
              <a:gd name="connsiteX58" fmla="*/ 306168 w 6198968"/>
              <a:gd name="connsiteY58" fmla="*/ 2167466 h 3526605"/>
              <a:gd name="connsiteX59" fmla="*/ 306168 w 6198968"/>
              <a:gd name="connsiteY59" fmla="*/ 1947333 h 3526605"/>
              <a:gd name="connsiteX60" fmla="*/ 289235 w 6198968"/>
              <a:gd name="connsiteY60" fmla="*/ 1608666 h 3526605"/>
              <a:gd name="connsiteX61" fmla="*/ 272302 w 6198968"/>
              <a:gd name="connsiteY61" fmla="*/ 1557866 h 3526605"/>
              <a:gd name="connsiteX62" fmla="*/ 204568 w 6198968"/>
              <a:gd name="connsiteY62" fmla="*/ 1320800 h 3526605"/>
              <a:gd name="connsiteX63" fmla="*/ 136835 w 6198968"/>
              <a:gd name="connsiteY63" fmla="*/ 1185333 h 3526605"/>
              <a:gd name="connsiteX64" fmla="*/ 119902 w 6198968"/>
              <a:gd name="connsiteY64" fmla="*/ 1100666 h 3526605"/>
              <a:gd name="connsiteX65" fmla="*/ 102968 w 6198968"/>
              <a:gd name="connsiteY65" fmla="*/ 1032933 h 3526605"/>
              <a:gd name="connsiteX66" fmla="*/ 69102 w 6198968"/>
              <a:gd name="connsiteY66" fmla="*/ 880533 h 3526605"/>
              <a:gd name="connsiteX67" fmla="*/ 86035 w 6198968"/>
              <a:gd name="connsiteY67" fmla="*/ 626533 h 3526605"/>
              <a:gd name="connsiteX68" fmla="*/ 153768 w 6198968"/>
              <a:gd name="connsiteY68" fmla="*/ 592666 h 3526605"/>
              <a:gd name="connsiteX69" fmla="*/ 187635 w 6198968"/>
              <a:gd name="connsiteY69" fmla="*/ 541866 h 3526605"/>
              <a:gd name="connsiteX70" fmla="*/ 221502 w 6198968"/>
              <a:gd name="connsiteY70" fmla="*/ 440266 h 3526605"/>
              <a:gd name="connsiteX71" fmla="*/ 255368 w 6198968"/>
              <a:gd name="connsiteY71" fmla="*/ 389466 h 3526605"/>
              <a:gd name="connsiteX72" fmla="*/ 272302 w 6198968"/>
              <a:gd name="connsiteY72" fmla="*/ 338666 h 3526605"/>
              <a:gd name="connsiteX73" fmla="*/ 340035 w 6198968"/>
              <a:gd name="connsiteY73" fmla="*/ 220133 h 3526605"/>
              <a:gd name="connsiteX74" fmla="*/ 373902 w 6198968"/>
              <a:gd name="connsiteY74" fmla="*/ 118533 h 3526605"/>
              <a:gd name="connsiteX75" fmla="*/ 390835 w 6198968"/>
              <a:gd name="connsiteY75" fmla="*/ 50800 h 3526605"/>
              <a:gd name="connsiteX76" fmla="*/ 458568 w 6198968"/>
              <a:gd name="connsiteY76" fmla="*/ 33866 h 3526605"/>
              <a:gd name="connsiteX77" fmla="*/ 610968 w 6198968"/>
              <a:gd name="connsiteY77" fmla="*/ 33866 h 3526605"/>
              <a:gd name="connsiteX78" fmla="*/ 6046568 w 6198968"/>
              <a:gd name="connsiteY78" fmla="*/ 0 h 35266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6198968" h="3526605">
                <a:moveTo>
                  <a:pt x="6046568" y="0"/>
                </a:moveTo>
                <a:lnTo>
                  <a:pt x="6046568" y="0"/>
                </a:lnTo>
                <a:cubicBezTo>
                  <a:pt x="6007057" y="33867"/>
                  <a:pt x="5968311" y="68647"/>
                  <a:pt x="5928035" y="101600"/>
                </a:cubicBezTo>
                <a:cubicBezTo>
                  <a:pt x="5906192" y="119471"/>
                  <a:pt x="5881541" y="133816"/>
                  <a:pt x="5860302" y="152400"/>
                </a:cubicBezTo>
                <a:cubicBezTo>
                  <a:pt x="5836272" y="173426"/>
                  <a:pt x="5815146" y="197555"/>
                  <a:pt x="5792568" y="220133"/>
                </a:cubicBezTo>
                <a:cubicBezTo>
                  <a:pt x="5778796" y="261451"/>
                  <a:pt x="5774595" y="288906"/>
                  <a:pt x="5741768" y="321733"/>
                </a:cubicBezTo>
                <a:cubicBezTo>
                  <a:pt x="5727377" y="336124"/>
                  <a:pt x="5704582" y="340473"/>
                  <a:pt x="5690968" y="355600"/>
                </a:cubicBezTo>
                <a:cubicBezTo>
                  <a:pt x="5653209" y="397555"/>
                  <a:pt x="5589368" y="491066"/>
                  <a:pt x="5589368" y="491066"/>
                </a:cubicBezTo>
                <a:cubicBezTo>
                  <a:pt x="5549658" y="610200"/>
                  <a:pt x="5609323" y="471112"/>
                  <a:pt x="5504702" y="575733"/>
                </a:cubicBezTo>
                <a:cubicBezTo>
                  <a:pt x="5332829" y="747606"/>
                  <a:pt x="5595765" y="560179"/>
                  <a:pt x="5420035" y="677333"/>
                </a:cubicBezTo>
                <a:cubicBezTo>
                  <a:pt x="5414391" y="694266"/>
                  <a:pt x="5413003" y="713281"/>
                  <a:pt x="5403102" y="728133"/>
                </a:cubicBezTo>
                <a:cubicBezTo>
                  <a:pt x="5377026" y="767247"/>
                  <a:pt x="5338986" y="787810"/>
                  <a:pt x="5301502" y="812800"/>
                </a:cubicBezTo>
                <a:cubicBezTo>
                  <a:pt x="5211190" y="948267"/>
                  <a:pt x="5329725" y="784578"/>
                  <a:pt x="5216835" y="897466"/>
                </a:cubicBezTo>
                <a:cubicBezTo>
                  <a:pt x="5202444" y="911857"/>
                  <a:pt x="5195997" y="932632"/>
                  <a:pt x="5182968" y="948266"/>
                </a:cubicBezTo>
                <a:cubicBezTo>
                  <a:pt x="5167637" y="966663"/>
                  <a:pt x="5149101" y="982133"/>
                  <a:pt x="5132168" y="999066"/>
                </a:cubicBezTo>
                <a:cubicBezTo>
                  <a:pt x="5120879" y="1021644"/>
                  <a:pt x="5111681" y="1045394"/>
                  <a:pt x="5098302" y="1066800"/>
                </a:cubicBezTo>
                <a:cubicBezTo>
                  <a:pt x="5083344" y="1090732"/>
                  <a:pt x="5061504" y="1110029"/>
                  <a:pt x="5047502" y="1134533"/>
                </a:cubicBezTo>
                <a:cubicBezTo>
                  <a:pt x="4988882" y="1237117"/>
                  <a:pt x="5075959" y="1139941"/>
                  <a:pt x="4996702" y="1219200"/>
                </a:cubicBezTo>
                <a:lnTo>
                  <a:pt x="4776568" y="1540933"/>
                </a:lnTo>
                <a:lnTo>
                  <a:pt x="5386168" y="2387600"/>
                </a:lnTo>
                <a:lnTo>
                  <a:pt x="5504702" y="2709333"/>
                </a:lnTo>
                <a:cubicBezTo>
                  <a:pt x="5549857" y="2731911"/>
                  <a:pt x="5597576" y="2749962"/>
                  <a:pt x="5640168" y="2777066"/>
                </a:cubicBezTo>
                <a:cubicBezTo>
                  <a:pt x="5736594" y="2838428"/>
                  <a:pt x="5642412" y="2845549"/>
                  <a:pt x="5792568" y="2895600"/>
                </a:cubicBezTo>
                <a:lnTo>
                  <a:pt x="5894168" y="2929466"/>
                </a:lnTo>
                <a:cubicBezTo>
                  <a:pt x="5905457" y="2946399"/>
                  <a:pt x="5913644" y="2965875"/>
                  <a:pt x="5928035" y="2980266"/>
                </a:cubicBezTo>
                <a:cubicBezTo>
                  <a:pt x="5942426" y="2994657"/>
                  <a:pt x="5968049" y="2996875"/>
                  <a:pt x="5978835" y="3014133"/>
                </a:cubicBezTo>
                <a:cubicBezTo>
                  <a:pt x="5997755" y="3044405"/>
                  <a:pt x="6001413" y="3081866"/>
                  <a:pt x="6012702" y="3115733"/>
                </a:cubicBezTo>
                <a:cubicBezTo>
                  <a:pt x="6018346" y="3132666"/>
                  <a:pt x="6019734" y="3151682"/>
                  <a:pt x="6029635" y="3166533"/>
                </a:cubicBezTo>
                <a:cubicBezTo>
                  <a:pt x="6119947" y="3302000"/>
                  <a:pt x="6001413" y="3138311"/>
                  <a:pt x="6114302" y="3251200"/>
                </a:cubicBezTo>
                <a:cubicBezTo>
                  <a:pt x="6134258" y="3271156"/>
                  <a:pt x="6147035" y="3297252"/>
                  <a:pt x="6165102" y="3318933"/>
                </a:cubicBezTo>
                <a:cubicBezTo>
                  <a:pt x="6175322" y="3331198"/>
                  <a:pt x="6187679" y="3341511"/>
                  <a:pt x="6198968" y="3352800"/>
                </a:cubicBezTo>
                <a:lnTo>
                  <a:pt x="6198968" y="3352800"/>
                </a:lnTo>
                <a:lnTo>
                  <a:pt x="5199902" y="3420533"/>
                </a:lnTo>
                <a:cubicBezTo>
                  <a:pt x="5052577" y="3436902"/>
                  <a:pt x="4985839" y="3446059"/>
                  <a:pt x="4827368" y="3454400"/>
                </a:cubicBezTo>
                <a:cubicBezTo>
                  <a:pt x="4686339" y="3461823"/>
                  <a:pt x="4545146" y="3465689"/>
                  <a:pt x="4404035" y="3471333"/>
                </a:cubicBezTo>
                <a:cubicBezTo>
                  <a:pt x="4106353" y="3570561"/>
                  <a:pt x="4325731" y="3510294"/>
                  <a:pt x="3675902" y="3488266"/>
                </a:cubicBezTo>
                <a:cubicBezTo>
                  <a:pt x="3551667" y="3484055"/>
                  <a:pt x="3427546" y="3476977"/>
                  <a:pt x="3303368" y="3471333"/>
                </a:cubicBezTo>
                <a:cubicBezTo>
                  <a:pt x="1705723" y="3506446"/>
                  <a:pt x="2273654" y="3454079"/>
                  <a:pt x="1593102" y="3522133"/>
                </a:cubicBezTo>
                <a:cubicBezTo>
                  <a:pt x="1378613" y="3516489"/>
                  <a:pt x="1163967" y="3515169"/>
                  <a:pt x="949635" y="3505200"/>
                </a:cubicBezTo>
                <a:cubicBezTo>
                  <a:pt x="887957" y="3502331"/>
                  <a:pt x="867160" y="3486473"/>
                  <a:pt x="814168" y="3471333"/>
                </a:cubicBezTo>
                <a:cubicBezTo>
                  <a:pt x="791791" y="3464940"/>
                  <a:pt x="768812" y="3460794"/>
                  <a:pt x="746435" y="3454400"/>
                </a:cubicBezTo>
                <a:cubicBezTo>
                  <a:pt x="729272" y="3449496"/>
                  <a:pt x="713328" y="3439825"/>
                  <a:pt x="695635" y="3437466"/>
                </a:cubicBezTo>
                <a:cubicBezTo>
                  <a:pt x="628263" y="3428483"/>
                  <a:pt x="560066" y="3427296"/>
                  <a:pt x="492435" y="3420533"/>
                </a:cubicBezTo>
                <a:cubicBezTo>
                  <a:pt x="288096" y="3400100"/>
                  <a:pt x="427820" y="3403600"/>
                  <a:pt x="272302" y="3403600"/>
                </a:cubicBezTo>
                <a:lnTo>
                  <a:pt x="221502" y="3335866"/>
                </a:lnTo>
                <a:cubicBezTo>
                  <a:pt x="210213" y="3285066"/>
                  <a:pt x="204091" y="3232835"/>
                  <a:pt x="187635" y="3183466"/>
                </a:cubicBezTo>
                <a:cubicBezTo>
                  <a:pt x="181199" y="3164159"/>
                  <a:pt x="162869" y="3150869"/>
                  <a:pt x="153768" y="3132666"/>
                </a:cubicBezTo>
                <a:cubicBezTo>
                  <a:pt x="83661" y="2992452"/>
                  <a:pt x="200026" y="3176652"/>
                  <a:pt x="102968" y="3031066"/>
                </a:cubicBezTo>
                <a:cubicBezTo>
                  <a:pt x="97324" y="3008488"/>
                  <a:pt x="94207" y="2985124"/>
                  <a:pt x="86035" y="2963333"/>
                </a:cubicBezTo>
                <a:cubicBezTo>
                  <a:pt x="77172" y="2939698"/>
                  <a:pt x="62112" y="2918802"/>
                  <a:pt x="52168" y="2895600"/>
                </a:cubicBezTo>
                <a:cubicBezTo>
                  <a:pt x="45137" y="2879194"/>
                  <a:pt x="40879" y="2861733"/>
                  <a:pt x="35235" y="2844800"/>
                </a:cubicBezTo>
                <a:cubicBezTo>
                  <a:pt x="29591" y="2799644"/>
                  <a:pt x="25783" y="2754221"/>
                  <a:pt x="18302" y="2709333"/>
                </a:cubicBezTo>
                <a:cubicBezTo>
                  <a:pt x="14476" y="2686377"/>
                  <a:pt x="-5319" y="2663891"/>
                  <a:pt x="1368" y="2641600"/>
                </a:cubicBezTo>
                <a:cubicBezTo>
                  <a:pt x="13064" y="2602614"/>
                  <a:pt x="69102" y="2540000"/>
                  <a:pt x="69102" y="2540000"/>
                </a:cubicBezTo>
                <a:cubicBezTo>
                  <a:pt x="102067" y="2441104"/>
                  <a:pt x="60242" y="2531926"/>
                  <a:pt x="136835" y="2455333"/>
                </a:cubicBezTo>
                <a:cubicBezTo>
                  <a:pt x="151226" y="2440942"/>
                  <a:pt x="158873" y="2421094"/>
                  <a:pt x="170702" y="2404533"/>
                </a:cubicBezTo>
                <a:cubicBezTo>
                  <a:pt x="183490" y="2386629"/>
                  <a:pt x="242063" y="2312610"/>
                  <a:pt x="255368" y="2286000"/>
                </a:cubicBezTo>
                <a:cubicBezTo>
                  <a:pt x="263350" y="2270035"/>
                  <a:pt x="265271" y="2251606"/>
                  <a:pt x="272302" y="2235200"/>
                </a:cubicBezTo>
                <a:cubicBezTo>
                  <a:pt x="282246" y="2211998"/>
                  <a:pt x="294879" y="2190044"/>
                  <a:pt x="306168" y="2167466"/>
                </a:cubicBezTo>
                <a:cubicBezTo>
                  <a:pt x="336122" y="2017701"/>
                  <a:pt x="320197" y="2143733"/>
                  <a:pt x="306168" y="1947333"/>
                </a:cubicBezTo>
                <a:cubicBezTo>
                  <a:pt x="298115" y="1834590"/>
                  <a:pt x="299027" y="1721271"/>
                  <a:pt x="289235" y="1608666"/>
                </a:cubicBezTo>
                <a:cubicBezTo>
                  <a:pt x="287689" y="1590884"/>
                  <a:pt x="276998" y="1575086"/>
                  <a:pt x="272302" y="1557866"/>
                </a:cubicBezTo>
                <a:cubicBezTo>
                  <a:pt x="259280" y="1510120"/>
                  <a:pt x="230526" y="1372715"/>
                  <a:pt x="204568" y="1320800"/>
                </a:cubicBezTo>
                <a:lnTo>
                  <a:pt x="136835" y="1185333"/>
                </a:lnTo>
                <a:cubicBezTo>
                  <a:pt x="131191" y="1157111"/>
                  <a:pt x="126146" y="1128762"/>
                  <a:pt x="119902" y="1100666"/>
                </a:cubicBezTo>
                <a:cubicBezTo>
                  <a:pt x="114853" y="1077948"/>
                  <a:pt x="107532" y="1055754"/>
                  <a:pt x="102968" y="1032933"/>
                </a:cubicBezTo>
                <a:cubicBezTo>
                  <a:pt x="73165" y="883918"/>
                  <a:pt x="102058" y="979402"/>
                  <a:pt x="69102" y="880533"/>
                </a:cubicBezTo>
                <a:cubicBezTo>
                  <a:pt x="74746" y="795866"/>
                  <a:pt x="62092" y="707940"/>
                  <a:pt x="86035" y="626533"/>
                </a:cubicBezTo>
                <a:cubicBezTo>
                  <a:pt x="93158" y="602316"/>
                  <a:pt x="134376" y="608826"/>
                  <a:pt x="153768" y="592666"/>
                </a:cubicBezTo>
                <a:cubicBezTo>
                  <a:pt x="169402" y="579637"/>
                  <a:pt x="176346" y="558799"/>
                  <a:pt x="187635" y="541866"/>
                </a:cubicBezTo>
                <a:cubicBezTo>
                  <a:pt x="198924" y="507999"/>
                  <a:pt x="201700" y="469969"/>
                  <a:pt x="221502" y="440266"/>
                </a:cubicBezTo>
                <a:cubicBezTo>
                  <a:pt x="232791" y="423333"/>
                  <a:pt x="246267" y="407669"/>
                  <a:pt x="255368" y="389466"/>
                </a:cubicBezTo>
                <a:cubicBezTo>
                  <a:pt x="263350" y="373501"/>
                  <a:pt x="265271" y="355072"/>
                  <a:pt x="272302" y="338666"/>
                </a:cubicBezTo>
                <a:cubicBezTo>
                  <a:pt x="298084" y="278507"/>
                  <a:pt x="306021" y="271154"/>
                  <a:pt x="340035" y="220133"/>
                </a:cubicBezTo>
                <a:lnTo>
                  <a:pt x="373902" y="118533"/>
                </a:lnTo>
                <a:cubicBezTo>
                  <a:pt x="392620" y="62379"/>
                  <a:pt x="390835" y="85582"/>
                  <a:pt x="390835" y="50800"/>
                </a:cubicBezTo>
                <a:lnTo>
                  <a:pt x="458568" y="33866"/>
                </a:lnTo>
                <a:lnTo>
                  <a:pt x="610968" y="33866"/>
                </a:lnTo>
                <a:lnTo>
                  <a:pt x="6046568" y="0"/>
                </a:lnTo>
                <a:close/>
              </a:path>
            </a:pathLst>
          </a:custGeom>
          <a:solidFill>
            <a:srgbClr val="B9DA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457200">
              <a:lnSpc>
                <a:spcPct val="150000"/>
              </a:lnSpc>
            </a:pPr>
            <a:endParaRPr lang="zh-CN" altLang="zh-CN" sz="1800" dirty="0">
              <a:solidFill>
                <a:srgbClr val="5A5A5A"/>
              </a:solidFill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42980" y="955998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4" name="文本框 3"/>
          <p:cNvSpPr txBox="1"/>
          <p:nvPr/>
        </p:nvSpPr>
        <p:spPr>
          <a:xfrm>
            <a:off x="2333501" y="2614625"/>
            <a:ext cx="6318634" cy="19303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238125">
              <a:lnSpc>
                <a:spcPct val="150000"/>
              </a:lnSpc>
            </a:pP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撒母耳记上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5:2 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非利士人将　神的约柜抬进大衮庙，放在大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衮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（</a:t>
            </a:r>
            <a:r>
              <a:rPr lang="en-US" altLang="zh-CN" sz="2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gǔn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）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的旁边。</a:t>
            </a:r>
            <a:endParaRPr lang="zh-CN" altLang="zh-CN" sz="2800" dirty="0">
              <a:effectLst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721881" y="4648835"/>
            <a:ext cx="5703582" cy="460217"/>
          </a:xfrm>
          <a:prstGeom prst="rect">
            <a:avLst/>
          </a:prstGeom>
          <a:solidFill>
            <a:schemeClr val="bg1"/>
          </a:solidFill>
          <a:effectLst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>
              <a:lnSpc>
                <a:spcPct val="150000"/>
              </a:lnSpc>
              <a:spcAft>
                <a:spcPts val="800"/>
              </a:spcAft>
            </a:pPr>
            <a:r>
              <a:rPr lang="zh-CN" altLang="zh-CN" sz="1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备注：圣经中出现</a:t>
            </a:r>
            <a:r>
              <a:rPr lang="en-US" altLang="zh-CN" sz="1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r>
              <a:rPr lang="zh-CN" altLang="zh-CN" sz="1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处 都是地名</a:t>
            </a:r>
            <a:r>
              <a:rPr lang="zh-CN" altLang="en-US" sz="1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和非利士人的偶像</a:t>
            </a:r>
            <a:endParaRPr lang="zh-CN" altLang="zh-CN" sz="18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048103" y="814790"/>
            <a:ext cx="8894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衮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1528" y="2351821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" name="文本框 4"/>
          <p:cNvSpPr txBox="1"/>
          <p:nvPr/>
        </p:nvSpPr>
        <p:spPr>
          <a:xfrm>
            <a:off x="1657002" y="5405764"/>
            <a:ext cx="66384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释义</a:t>
            </a:r>
            <a:r>
              <a:rPr lang="zh-CN" altLang="en-US" sz="2000" dirty="0">
                <a:latin typeface="楷体" panose="02010609060101010101" pitchFamily="49" charset="-122"/>
                <a:ea typeface="楷体" panose="02010609060101010101" pitchFamily="49" charset="-122"/>
              </a:rPr>
              <a:t>：</a:t>
            </a:r>
            <a:r>
              <a:rPr lang="zh-CN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装东西小型器具，多为方形，有盖子。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2789358" y="2185806"/>
            <a:ext cx="2124221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匣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3407202" y="1516468"/>
            <a:ext cx="18586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zh-CN" sz="4800" dirty="0">
                <a:latin typeface="Arial" panose="020B0604020202020204" pitchFamily="34" charset="0"/>
                <a:cs typeface="Arial" panose="020B0604020202020204" pitchFamily="34" charset="0"/>
              </a:rPr>
              <a:t>xiá</a:t>
            </a:r>
            <a:r>
              <a:rPr lang="zh-CN" altLang="zh-CN" sz="4800" dirty="0"/>
              <a:t> </a:t>
            </a:r>
            <a:r>
              <a:rPr lang="zh-CN" altLang="zh-CN" dirty="0">
                <a:effectLst/>
              </a:rPr>
              <a:t> </a:t>
            </a:r>
            <a:endParaRPr kumimoji="1" lang="zh-CN" altLang="en-US" dirty="0"/>
          </a:p>
        </p:txBody>
      </p:sp>
      <p:pic>
        <p:nvPicPr>
          <p:cNvPr id="4" name="图片 3" descr="木盒子&#10;&#10;中度可信度描述已自动生成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9891" y="1608513"/>
            <a:ext cx="3926712" cy="37565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: 形状 6"/>
          <p:cNvSpPr/>
          <p:nvPr/>
        </p:nvSpPr>
        <p:spPr>
          <a:xfrm>
            <a:off x="1858878" y="2155372"/>
            <a:ext cx="8847931" cy="3266558"/>
          </a:xfrm>
          <a:custGeom>
            <a:avLst/>
            <a:gdLst>
              <a:gd name="connsiteX0" fmla="*/ 6046568 w 6198968"/>
              <a:gd name="connsiteY0" fmla="*/ 0 h 3526605"/>
              <a:gd name="connsiteX1" fmla="*/ 6046568 w 6198968"/>
              <a:gd name="connsiteY1" fmla="*/ 0 h 3526605"/>
              <a:gd name="connsiteX2" fmla="*/ 5928035 w 6198968"/>
              <a:gd name="connsiteY2" fmla="*/ 101600 h 3526605"/>
              <a:gd name="connsiteX3" fmla="*/ 5860302 w 6198968"/>
              <a:gd name="connsiteY3" fmla="*/ 152400 h 3526605"/>
              <a:gd name="connsiteX4" fmla="*/ 5792568 w 6198968"/>
              <a:gd name="connsiteY4" fmla="*/ 220133 h 3526605"/>
              <a:gd name="connsiteX5" fmla="*/ 5741768 w 6198968"/>
              <a:gd name="connsiteY5" fmla="*/ 321733 h 3526605"/>
              <a:gd name="connsiteX6" fmla="*/ 5690968 w 6198968"/>
              <a:gd name="connsiteY6" fmla="*/ 355600 h 3526605"/>
              <a:gd name="connsiteX7" fmla="*/ 5589368 w 6198968"/>
              <a:gd name="connsiteY7" fmla="*/ 491066 h 3526605"/>
              <a:gd name="connsiteX8" fmla="*/ 5504702 w 6198968"/>
              <a:gd name="connsiteY8" fmla="*/ 575733 h 3526605"/>
              <a:gd name="connsiteX9" fmla="*/ 5420035 w 6198968"/>
              <a:gd name="connsiteY9" fmla="*/ 677333 h 3526605"/>
              <a:gd name="connsiteX10" fmla="*/ 5403102 w 6198968"/>
              <a:gd name="connsiteY10" fmla="*/ 728133 h 3526605"/>
              <a:gd name="connsiteX11" fmla="*/ 5301502 w 6198968"/>
              <a:gd name="connsiteY11" fmla="*/ 812800 h 3526605"/>
              <a:gd name="connsiteX12" fmla="*/ 5216835 w 6198968"/>
              <a:gd name="connsiteY12" fmla="*/ 897466 h 3526605"/>
              <a:gd name="connsiteX13" fmla="*/ 5182968 w 6198968"/>
              <a:gd name="connsiteY13" fmla="*/ 948266 h 3526605"/>
              <a:gd name="connsiteX14" fmla="*/ 5132168 w 6198968"/>
              <a:gd name="connsiteY14" fmla="*/ 999066 h 3526605"/>
              <a:gd name="connsiteX15" fmla="*/ 5098302 w 6198968"/>
              <a:gd name="connsiteY15" fmla="*/ 1066800 h 3526605"/>
              <a:gd name="connsiteX16" fmla="*/ 5047502 w 6198968"/>
              <a:gd name="connsiteY16" fmla="*/ 1134533 h 3526605"/>
              <a:gd name="connsiteX17" fmla="*/ 4996702 w 6198968"/>
              <a:gd name="connsiteY17" fmla="*/ 1219200 h 3526605"/>
              <a:gd name="connsiteX18" fmla="*/ 4776568 w 6198968"/>
              <a:gd name="connsiteY18" fmla="*/ 1540933 h 3526605"/>
              <a:gd name="connsiteX19" fmla="*/ 5386168 w 6198968"/>
              <a:gd name="connsiteY19" fmla="*/ 2387600 h 3526605"/>
              <a:gd name="connsiteX20" fmla="*/ 5504702 w 6198968"/>
              <a:gd name="connsiteY20" fmla="*/ 2709333 h 3526605"/>
              <a:gd name="connsiteX21" fmla="*/ 5640168 w 6198968"/>
              <a:gd name="connsiteY21" fmla="*/ 2777066 h 3526605"/>
              <a:gd name="connsiteX22" fmla="*/ 5792568 w 6198968"/>
              <a:gd name="connsiteY22" fmla="*/ 2895600 h 3526605"/>
              <a:gd name="connsiteX23" fmla="*/ 5894168 w 6198968"/>
              <a:gd name="connsiteY23" fmla="*/ 2929466 h 3526605"/>
              <a:gd name="connsiteX24" fmla="*/ 5928035 w 6198968"/>
              <a:gd name="connsiteY24" fmla="*/ 2980266 h 3526605"/>
              <a:gd name="connsiteX25" fmla="*/ 5978835 w 6198968"/>
              <a:gd name="connsiteY25" fmla="*/ 3014133 h 3526605"/>
              <a:gd name="connsiteX26" fmla="*/ 6012702 w 6198968"/>
              <a:gd name="connsiteY26" fmla="*/ 3115733 h 3526605"/>
              <a:gd name="connsiteX27" fmla="*/ 6029635 w 6198968"/>
              <a:gd name="connsiteY27" fmla="*/ 3166533 h 3526605"/>
              <a:gd name="connsiteX28" fmla="*/ 6114302 w 6198968"/>
              <a:gd name="connsiteY28" fmla="*/ 3251200 h 3526605"/>
              <a:gd name="connsiteX29" fmla="*/ 6165102 w 6198968"/>
              <a:gd name="connsiteY29" fmla="*/ 3318933 h 3526605"/>
              <a:gd name="connsiteX30" fmla="*/ 6198968 w 6198968"/>
              <a:gd name="connsiteY30" fmla="*/ 3352800 h 3526605"/>
              <a:gd name="connsiteX31" fmla="*/ 6198968 w 6198968"/>
              <a:gd name="connsiteY31" fmla="*/ 3352800 h 3526605"/>
              <a:gd name="connsiteX32" fmla="*/ 5199902 w 6198968"/>
              <a:gd name="connsiteY32" fmla="*/ 3420533 h 3526605"/>
              <a:gd name="connsiteX33" fmla="*/ 4827368 w 6198968"/>
              <a:gd name="connsiteY33" fmla="*/ 3454400 h 3526605"/>
              <a:gd name="connsiteX34" fmla="*/ 4404035 w 6198968"/>
              <a:gd name="connsiteY34" fmla="*/ 3471333 h 3526605"/>
              <a:gd name="connsiteX35" fmla="*/ 3675902 w 6198968"/>
              <a:gd name="connsiteY35" fmla="*/ 3488266 h 3526605"/>
              <a:gd name="connsiteX36" fmla="*/ 3303368 w 6198968"/>
              <a:gd name="connsiteY36" fmla="*/ 3471333 h 3526605"/>
              <a:gd name="connsiteX37" fmla="*/ 1593102 w 6198968"/>
              <a:gd name="connsiteY37" fmla="*/ 3522133 h 3526605"/>
              <a:gd name="connsiteX38" fmla="*/ 949635 w 6198968"/>
              <a:gd name="connsiteY38" fmla="*/ 3505200 h 3526605"/>
              <a:gd name="connsiteX39" fmla="*/ 814168 w 6198968"/>
              <a:gd name="connsiteY39" fmla="*/ 3471333 h 3526605"/>
              <a:gd name="connsiteX40" fmla="*/ 746435 w 6198968"/>
              <a:gd name="connsiteY40" fmla="*/ 3454400 h 3526605"/>
              <a:gd name="connsiteX41" fmla="*/ 695635 w 6198968"/>
              <a:gd name="connsiteY41" fmla="*/ 3437466 h 3526605"/>
              <a:gd name="connsiteX42" fmla="*/ 492435 w 6198968"/>
              <a:gd name="connsiteY42" fmla="*/ 3420533 h 3526605"/>
              <a:gd name="connsiteX43" fmla="*/ 272302 w 6198968"/>
              <a:gd name="connsiteY43" fmla="*/ 3403600 h 3526605"/>
              <a:gd name="connsiteX44" fmla="*/ 221502 w 6198968"/>
              <a:gd name="connsiteY44" fmla="*/ 3335866 h 3526605"/>
              <a:gd name="connsiteX45" fmla="*/ 187635 w 6198968"/>
              <a:gd name="connsiteY45" fmla="*/ 3183466 h 3526605"/>
              <a:gd name="connsiteX46" fmla="*/ 153768 w 6198968"/>
              <a:gd name="connsiteY46" fmla="*/ 3132666 h 3526605"/>
              <a:gd name="connsiteX47" fmla="*/ 102968 w 6198968"/>
              <a:gd name="connsiteY47" fmla="*/ 3031066 h 3526605"/>
              <a:gd name="connsiteX48" fmla="*/ 86035 w 6198968"/>
              <a:gd name="connsiteY48" fmla="*/ 2963333 h 3526605"/>
              <a:gd name="connsiteX49" fmla="*/ 52168 w 6198968"/>
              <a:gd name="connsiteY49" fmla="*/ 2895600 h 3526605"/>
              <a:gd name="connsiteX50" fmla="*/ 35235 w 6198968"/>
              <a:gd name="connsiteY50" fmla="*/ 2844800 h 3526605"/>
              <a:gd name="connsiteX51" fmla="*/ 18302 w 6198968"/>
              <a:gd name="connsiteY51" fmla="*/ 2709333 h 3526605"/>
              <a:gd name="connsiteX52" fmla="*/ 1368 w 6198968"/>
              <a:gd name="connsiteY52" fmla="*/ 2641600 h 3526605"/>
              <a:gd name="connsiteX53" fmla="*/ 69102 w 6198968"/>
              <a:gd name="connsiteY53" fmla="*/ 2540000 h 3526605"/>
              <a:gd name="connsiteX54" fmla="*/ 136835 w 6198968"/>
              <a:gd name="connsiteY54" fmla="*/ 2455333 h 3526605"/>
              <a:gd name="connsiteX55" fmla="*/ 170702 w 6198968"/>
              <a:gd name="connsiteY55" fmla="*/ 2404533 h 3526605"/>
              <a:gd name="connsiteX56" fmla="*/ 255368 w 6198968"/>
              <a:gd name="connsiteY56" fmla="*/ 2286000 h 3526605"/>
              <a:gd name="connsiteX57" fmla="*/ 272302 w 6198968"/>
              <a:gd name="connsiteY57" fmla="*/ 2235200 h 3526605"/>
              <a:gd name="connsiteX58" fmla="*/ 306168 w 6198968"/>
              <a:gd name="connsiteY58" fmla="*/ 2167466 h 3526605"/>
              <a:gd name="connsiteX59" fmla="*/ 306168 w 6198968"/>
              <a:gd name="connsiteY59" fmla="*/ 1947333 h 3526605"/>
              <a:gd name="connsiteX60" fmla="*/ 289235 w 6198968"/>
              <a:gd name="connsiteY60" fmla="*/ 1608666 h 3526605"/>
              <a:gd name="connsiteX61" fmla="*/ 272302 w 6198968"/>
              <a:gd name="connsiteY61" fmla="*/ 1557866 h 3526605"/>
              <a:gd name="connsiteX62" fmla="*/ 204568 w 6198968"/>
              <a:gd name="connsiteY62" fmla="*/ 1320800 h 3526605"/>
              <a:gd name="connsiteX63" fmla="*/ 136835 w 6198968"/>
              <a:gd name="connsiteY63" fmla="*/ 1185333 h 3526605"/>
              <a:gd name="connsiteX64" fmla="*/ 119902 w 6198968"/>
              <a:gd name="connsiteY64" fmla="*/ 1100666 h 3526605"/>
              <a:gd name="connsiteX65" fmla="*/ 102968 w 6198968"/>
              <a:gd name="connsiteY65" fmla="*/ 1032933 h 3526605"/>
              <a:gd name="connsiteX66" fmla="*/ 69102 w 6198968"/>
              <a:gd name="connsiteY66" fmla="*/ 880533 h 3526605"/>
              <a:gd name="connsiteX67" fmla="*/ 86035 w 6198968"/>
              <a:gd name="connsiteY67" fmla="*/ 626533 h 3526605"/>
              <a:gd name="connsiteX68" fmla="*/ 153768 w 6198968"/>
              <a:gd name="connsiteY68" fmla="*/ 592666 h 3526605"/>
              <a:gd name="connsiteX69" fmla="*/ 187635 w 6198968"/>
              <a:gd name="connsiteY69" fmla="*/ 541866 h 3526605"/>
              <a:gd name="connsiteX70" fmla="*/ 221502 w 6198968"/>
              <a:gd name="connsiteY70" fmla="*/ 440266 h 3526605"/>
              <a:gd name="connsiteX71" fmla="*/ 255368 w 6198968"/>
              <a:gd name="connsiteY71" fmla="*/ 389466 h 3526605"/>
              <a:gd name="connsiteX72" fmla="*/ 272302 w 6198968"/>
              <a:gd name="connsiteY72" fmla="*/ 338666 h 3526605"/>
              <a:gd name="connsiteX73" fmla="*/ 340035 w 6198968"/>
              <a:gd name="connsiteY73" fmla="*/ 220133 h 3526605"/>
              <a:gd name="connsiteX74" fmla="*/ 373902 w 6198968"/>
              <a:gd name="connsiteY74" fmla="*/ 118533 h 3526605"/>
              <a:gd name="connsiteX75" fmla="*/ 390835 w 6198968"/>
              <a:gd name="connsiteY75" fmla="*/ 50800 h 3526605"/>
              <a:gd name="connsiteX76" fmla="*/ 458568 w 6198968"/>
              <a:gd name="connsiteY76" fmla="*/ 33866 h 3526605"/>
              <a:gd name="connsiteX77" fmla="*/ 610968 w 6198968"/>
              <a:gd name="connsiteY77" fmla="*/ 33866 h 3526605"/>
              <a:gd name="connsiteX78" fmla="*/ 6046568 w 6198968"/>
              <a:gd name="connsiteY78" fmla="*/ 0 h 35266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6198968" h="3526605">
                <a:moveTo>
                  <a:pt x="6046568" y="0"/>
                </a:moveTo>
                <a:lnTo>
                  <a:pt x="6046568" y="0"/>
                </a:lnTo>
                <a:cubicBezTo>
                  <a:pt x="6007057" y="33867"/>
                  <a:pt x="5968311" y="68647"/>
                  <a:pt x="5928035" y="101600"/>
                </a:cubicBezTo>
                <a:cubicBezTo>
                  <a:pt x="5906192" y="119471"/>
                  <a:pt x="5881541" y="133816"/>
                  <a:pt x="5860302" y="152400"/>
                </a:cubicBezTo>
                <a:cubicBezTo>
                  <a:pt x="5836272" y="173426"/>
                  <a:pt x="5815146" y="197555"/>
                  <a:pt x="5792568" y="220133"/>
                </a:cubicBezTo>
                <a:cubicBezTo>
                  <a:pt x="5778796" y="261451"/>
                  <a:pt x="5774595" y="288906"/>
                  <a:pt x="5741768" y="321733"/>
                </a:cubicBezTo>
                <a:cubicBezTo>
                  <a:pt x="5727377" y="336124"/>
                  <a:pt x="5704582" y="340473"/>
                  <a:pt x="5690968" y="355600"/>
                </a:cubicBezTo>
                <a:cubicBezTo>
                  <a:pt x="5653209" y="397555"/>
                  <a:pt x="5589368" y="491066"/>
                  <a:pt x="5589368" y="491066"/>
                </a:cubicBezTo>
                <a:cubicBezTo>
                  <a:pt x="5549658" y="610200"/>
                  <a:pt x="5609323" y="471112"/>
                  <a:pt x="5504702" y="575733"/>
                </a:cubicBezTo>
                <a:cubicBezTo>
                  <a:pt x="5332829" y="747606"/>
                  <a:pt x="5595765" y="560179"/>
                  <a:pt x="5420035" y="677333"/>
                </a:cubicBezTo>
                <a:cubicBezTo>
                  <a:pt x="5414391" y="694266"/>
                  <a:pt x="5413003" y="713281"/>
                  <a:pt x="5403102" y="728133"/>
                </a:cubicBezTo>
                <a:cubicBezTo>
                  <a:pt x="5377026" y="767247"/>
                  <a:pt x="5338986" y="787810"/>
                  <a:pt x="5301502" y="812800"/>
                </a:cubicBezTo>
                <a:cubicBezTo>
                  <a:pt x="5211190" y="948267"/>
                  <a:pt x="5329725" y="784578"/>
                  <a:pt x="5216835" y="897466"/>
                </a:cubicBezTo>
                <a:cubicBezTo>
                  <a:pt x="5202444" y="911857"/>
                  <a:pt x="5195997" y="932632"/>
                  <a:pt x="5182968" y="948266"/>
                </a:cubicBezTo>
                <a:cubicBezTo>
                  <a:pt x="5167637" y="966663"/>
                  <a:pt x="5149101" y="982133"/>
                  <a:pt x="5132168" y="999066"/>
                </a:cubicBezTo>
                <a:cubicBezTo>
                  <a:pt x="5120879" y="1021644"/>
                  <a:pt x="5111681" y="1045394"/>
                  <a:pt x="5098302" y="1066800"/>
                </a:cubicBezTo>
                <a:cubicBezTo>
                  <a:pt x="5083344" y="1090732"/>
                  <a:pt x="5061504" y="1110029"/>
                  <a:pt x="5047502" y="1134533"/>
                </a:cubicBezTo>
                <a:cubicBezTo>
                  <a:pt x="4988882" y="1237117"/>
                  <a:pt x="5075959" y="1139941"/>
                  <a:pt x="4996702" y="1219200"/>
                </a:cubicBezTo>
                <a:lnTo>
                  <a:pt x="4776568" y="1540933"/>
                </a:lnTo>
                <a:lnTo>
                  <a:pt x="5386168" y="2387600"/>
                </a:lnTo>
                <a:lnTo>
                  <a:pt x="5504702" y="2709333"/>
                </a:lnTo>
                <a:cubicBezTo>
                  <a:pt x="5549857" y="2731911"/>
                  <a:pt x="5597576" y="2749962"/>
                  <a:pt x="5640168" y="2777066"/>
                </a:cubicBezTo>
                <a:cubicBezTo>
                  <a:pt x="5736594" y="2838428"/>
                  <a:pt x="5642412" y="2845549"/>
                  <a:pt x="5792568" y="2895600"/>
                </a:cubicBezTo>
                <a:lnTo>
                  <a:pt x="5894168" y="2929466"/>
                </a:lnTo>
                <a:cubicBezTo>
                  <a:pt x="5905457" y="2946399"/>
                  <a:pt x="5913644" y="2965875"/>
                  <a:pt x="5928035" y="2980266"/>
                </a:cubicBezTo>
                <a:cubicBezTo>
                  <a:pt x="5942426" y="2994657"/>
                  <a:pt x="5968049" y="2996875"/>
                  <a:pt x="5978835" y="3014133"/>
                </a:cubicBezTo>
                <a:cubicBezTo>
                  <a:pt x="5997755" y="3044405"/>
                  <a:pt x="6001413" y="3081866"/>
                  <a:pt x="6012702" y="3115733"/>
                </a:cubicBezTo>
                <a:cubicBezTo>
                  <a:pt x="6018346" y="3132666"/>
                  <a:pt x="6019734" y="3151682"/>
                  <a:pt x="6029635" y="3166533"/>
                </a:cubicBezTo>
                <a:cubicBezTo>
                  <a:pt x="6119947" y="3302000"/>
                  <a:pt x="6001413" y="3138311"/>
                  <a:pt x="6114302" y="3251200"/>
                </a:cubicBezTo>
                <a:cubicBezTo>
                  <a:pt x="6134258" y="3271156"/>
                  <a:pt x="6147035" y="3297252"/>
                  <a:pt x="6165102" y="3318933"/>
                </a:cubicBezTo>
                <a:cubicBezTo>
                  <a:pt x="6175322" y="3331198"/>
                  <a:pt x="6187679" y="3341511"/>
                  <a:pt x="6198968" y="3352800"/>
                </a:cubicBezTo>
                <a:lnTo>
                  <a:pt x="6198968" y="3352800"/>
                </a:lnTo>
                <a:lnTo>
                  <a:pt x="5199902" y="3420533"/>
                </a:lnTo>
                <a:cubicBezTo>
                  <a:pt x="5052577" y="3436902"/>
                  <a:pt x="4985839" y="3446059"/>
                  <a:pt x="4827368" y="3454400"/>
                </a:cubicBezTo>
                <a:cubicBezTo>
                  <a:pt x="4686339" y="3461823"/>
                  <a:pt x="4545146" y="3465689"/>
                  <a:pt x="4404035" y="3471333"/>
                </a:cubicBezTo>
                <a:cubicBezTo>
                  <a:pt x="4106353" y="3570561"/>
                  <a:pt x="4325731" y="3510294"/>
                  <a:pt x="3675902" y="3488266"/>
                </a:cubicBezTo>
                <a:cubicBezTo>
                  <a:pt x="3551667" y="3484055"/>
                  <a:pt x="3427546" y="3476977"/>
                  <a:pt x="3303368" y="3471333"/>
                </a:cubicBezTo>
                <a:cubicBezTo>
                  <a:pt x="1705723" y="3506446"/>
                  <a:pt x="2273654" y="3454079"/>
                  <a:pt x="1593102" y="3522133"/>
                </a:cubicBezTo>
                <a:cubicBezTo>
                  <a:pt x="1378613" y="3516489"/>
                  <a:pt x="1163967" y="3515169"/>
                  <a:pt x="949635" y="3505200"/>
                </a:cubicBezTo>
                <a:cubicBezTo>
                  <a:pt x="887957" y="3502331"/>
                  <a:pt x="867160" y="3486473"/>
                  <a:pt x="814168" y="3471333"/>
                </a:cubicBezTo>
                <a:cubicBezTo>
                  <a:pt x="791791" y="3464940"/>
                  <a:pt x="768812" y="3460794"/>
                  <a:pt x="746435" y="3454400"/>
                </a:cubicBezTo>
                <a:cubicBezTo>
                  <a:pt x="729272" y="3449496"/>
                  <a:pt x="713328" y="3439825"/>
                  <a:pt x="695635" y="3437466"/>
                </a:cubicBezTo>
                <a:cubicBezTo>
                  <a:pt x="628263" y="3428483"/>
                  <a:pt x="560066" y="3427296"/>
                  <a:pt x="492435" y="3420533"/>
                </a:cubicBezTo>
                <a:cubicBezTo>
                  <a:pt x="288096" y="3400100"/>
                  <a:pt x="427820" y="3403600"/>
                  <a:pt x="272302" y="3403600"/>
                </a:cubicBezTo>
                <a:lnTo>
                  <a:pt x="221502" y="3335866"/>
                </a:lnTo>
                <a:cubicBezTo>
                  <a:pt x="210213" y="3285066"/>
                  <a:pt x="204091" y="3232835"/>
                  <a:pt x="187635" y="3183466"/>
                </a:cubicBezTo>
                <a:cubicBezTo>
                  <a:pt x="181199" y="3164159"/>
                  <a:pt x="162869" y="3150869"/>
                  <a:pt x="153768" y="3132666"/>
                </a:cubicBezTo>
                <a:cubicBezTo>
                  <a:pt x="83661" y="2992452"/>
                  <a:pt x="200026" y="3176652"/>
                  <a:pt x="102968" y="3031066"/>
                </a:cubicBezTo>
                <a:cubicBezTo>
                  <a:pt x="97324" y="3008488"/>
                  <a:pt x="94207" y="2985124"/>
                  <a:pt x="86035" y="2963333"/>
                </a:cubicBezTo>
                <a:cubicBezTo>
                  <a:pt x="77172" y="2939698"/>
                  <a:pt x="62112" y="2918802"/>
                  <a:pt x="52168" y="2895600"/>
                </a:cubicBezTo>
                <a:cubicBezTo>
                  <a:pt x="45137" y="2879194"/>
                  <a:pt x="40879" y="2861733"/>
                  <a:pt x="35235" y="2844800"/>
                </a:cubicBezTo>
                <a:cubicBezTo>
                  <a:pt x="29591" y="2799644"/>
                  <a:pt x="25783" y="2754221"/>
                  <a:pt x="18302" y="2709333"/>
                </a:cubicBezTo>
                <a:cubicBezTo>
                  <a:pt x="14476" y="2686377"/>
                  <a:pt x="-5319" y="2663891"/>
                  <a:pt x="1368" y="2641600"/>
                </a:cubicBezTo>
                <a:cubicBezTo>
                  <a:pt x="13064" y="2602614"/>
                  <a:pt x="69102" y="2540000"/>
                  <a:pt x="69102" y="2540000"/>
                </a:cubicBezTo>
                <a:cubicBezTo>
                  <a:pt x="102067" y="2441104"/>
                  <a:pt x="60242" y="2531926"/>
                  <a:pt x="136835" y="2455333"/>
                </a:cubicBezTo>
                <a:cubicBezTo>
                  <a:pt x="151226" y="2440942"/>
                  <a:pt x="158873" y="2421094"/>
                  <a:pt x="170702" y="2404533"/>
                </a:cubicBezTo>
                <a:cubicBezTo>
                  <a:pt x="183490" y="2386629"/>
                  <a:pt x="242063" y="2312610"/>
                  <a:pt x="255368" y="2286000"/>
                </a:cubicBezTo>
                <a:cubicBezTo>
                  <a:pt x="263350" y="2270035"/>
                  <a:pt x="265271" y="2251606"/>
                  <a:pt x="272302" y="2235200"/>
                </a:cubicBezTo>
                <a:cubicBezTo>
                  <a:pt x="282246" y="2211998"/>
                  <a:pt x="294879" y="2190044"/>
                  <a:pt x="306168" y="2167466"/>
                </a:cubicBezTo>
                <a:cubicBezTo>
                  <a:pt x="336122" y="2017701"/>
                  <a:pt x="320197" y="2143733"/>
                  <a:pt x="306168" y="1947333"/>
                </a:cubicBezTo>
                <a:cubicBezTo>
                  <a:pt x="298115" y="1834590"/>
                  <a:pt x="299027" y="1721271"/>
                  <a:pt x="289235" y="1608666"/>
                </a:cubicBezTo>
                <a:cubicBezTo>
                  <a:pt x="287689" y="1590884"/>
                  <a:pt x="276998" y="1575086"/>
                  <a:pt x="272302" y="1557866"/>
                </a:cubicBezTo>
                <a:cubicBezTo>
                  <a:pt x="259280" y="1510120"/>
                  <a:pt x="230526" y="1372715"/>
                  <a:pt x="204568" y="1320800"/>
                </a:cubicBezTo>
                <a:lnTo>
                  <a:pt x="136835" y="1185333"/>
                </a:lnTo>
                <a:cubicBezTo>
                  <a:pt x="131191" y="1157111"/>
                  <a:pt x="126146" y="1128762"/>
                  <a:pt x="119902" y="1100666"/>
                </a:cubicBezTo>
                <a:cubicBezTo>
                  <a:pt x="114853" y="1077948"/>
                  <a:pt x="107532" y="1055754"/>
                  <a:pt x="102968" y="1032933"/>
                </a:cubicBezTo>
                <a:cubicBezTo>
                  <a:pt x="73165" y="883918"/>
                  <a:pt x="102058" y="979402"/>
                  <a:pt x="69102" y="880533"/>
                </a:cubicBezTo>
                <a:cubicBezTo>
                  <a:pt x="74746" y="795866"/>
                  <a:pt x="62092" y="707940"/>
                  <a:pt x="86035" y="626533"/>
                </a:cubicBezTo>
                <a:cubicBezTo>
                  <a:pt x="93158" y="602316"/>
                  <a:pt x="134376" y="608826"/>
                  <a:pt x="153768" y="592666"/>
                </a:cubicBezTo>
                <a:cubicBezTo>
                  <a:pt x="169402" y="579637"/>
                  <a:pt x="176346" y="558799"/>
                  <a:pt x="187635" y="541866"/>
                </a:cubicBezTo>
                <a:cubicBezTo>
                  <a:pt x="198924" y="507999"/>
                  <a:pt x="201700" y="469969"/>
                  <a:pt x="221502" y="440266"/>
                </a:cubicBezTo>
                <a:cubicBezTo>
                  <a:pt x="232791" y="423333"/>
                  <a:pt x="246267" y="407669"/>
                  <a:pt x="255368" y="389466"/>
                </a:cubicBezTo>
                <a:cubicBezTo>
                  <a:pt x="263350" y="373501"/>
                  <a:pt x="265271" y="355072"/>
                  <a:pt x="272302" y="338666"/>
                </a:cubicBezTo>
                <a:cubicBezTo>
                  <a:pt x="298084" y="278507"/>
                  <a:pt x="306021" y="271154"/>
                  <a:pt x="340035" y="220133"/>
                </a:cubicBezTo>
                <a:lnTo>
                  <a:pt x="373902" y="118533"/>
                </a:lnTo>
                <a:cubicBezTo>
                  <a:pt x="392620" y="62379"/>
                  <a:pt x="390835" y="85582"/>
                  <a:pt x="390835" y="50800"/>
                </a:cubicBezTo>
                <a:lnTo>
                  <a:pt x="458568" y="33866"/>
                </a:lnTo>
                <a:lnTo>
                  <a:pt x="610968" y="33866"/>
                </a:lnTo>
                <a:lnTo>
                  <a:pt x="6046568" y="0"/>
                </a:lnTo>
                <a:close/>
              </a:path>
            </a:pathLst>
          </a:custGeom>
          <a:solidFill>
            <a:srgbClr val="B9DA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457200">
              <a:lnSpc>
                <a:spcPct val="150000"/>
              </a:lnSpc>
            </a:pPr>
            <a:endParaRPr lang="zh-CN" altLang="zh-CN" sz="1800" dirty="0">
              <a:solidFill>
                <a:srgbClr val="5A5A5A"/>
              </a:solidFill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42980" y="955998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4" name="文本框 3"/>
          <p:cNvSpPr txBox="1"/>
          <p:nvPr/>
        </p:nvSpPr>
        <p:spPr>
          <a:xfrm>
            <a:off x="1183824" y="2425484"/>
            <a:ext cx="7521766" cy="19303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71600">
              <a:lnSpc>
                <a:spcPct val="150000"/>
              </a:lnSpc>
              <a:spcAft>
                <a:spcPts val="800"/>
              </a:spcAft>
            </a:pP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撒母耳记上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6:8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把耶和华的约柜放在车上，将所献赔罪的金物装在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匣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（</a:t>
            </a:r>
            <a:r>
              <a:rPr lang="zh-CN" altLang="zh-CN" sz="2800" dirty="0">
                <a:latin typeface="Arial" panose="020B0604020202020204" pitchFamily="34" charset="0"/>
                <a:cs typeface="Arial" panose="020B0604020202020204" pitchFamily="34" charset="0"/>
              </a:rPr>
              <a:t>xiá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）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子里放在柜旁，将柜送去。</a:t>
            </a:r>
            <a:endParaRPr lang="zh-CN" altLang="zh-CN" sz="2800" dirty="0">
              <a:solidFill>
                <a:srgbClr val="5A5A5A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096000" y="4644589"/>
            <a:ext cx="3273468" cy="488573"/>
          </a:xfrm>
          <a:prstGeom prst="rect">
            <a:avLst/>
          </a:prstGeom>
          <a:solidFill>
            <a:schemeClr val="bg1"/>
          </a:solidFill>
          <a:effectLst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>
              <a:lnSpc>
                <a:spcPct val="150000"/>
              </a:lnSpc>
              <a:spcAft>
                <a:spcPts val="800"/>
              </a:spcAft>
            </a:pPr>
            <a:r>
              <a:rPr lang="zh-CN" altLang="zh-CN" sz="20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备注：圣经中出现</a:t>
            </a:r>
            <a:r>
              <a:rPr lang="en-US" altLang="zh-CN" sz="2000" dirty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r>
              <a:rPr lang="zh-CN" altLang="zh-CN" sz="20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处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5048103" y="814790"/>
            <a:ext cx="8894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匣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7746" y="2178220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4907850" y="1982797"/>
            <a:ext cx="1883970" cy="2646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泄</a:t>
            </a:r>
            <a:r>
              <a:rPr lang="zh-CN" altLang="zh-CN" dirty="0">
                <a:effectLst/>
              </a:rPr>
              <a:t> </a:t>
            </a:r>
            <a:endParaRPr lang="zh-CN" altLang="en-US" dirty="0"/>
          </a:p>
        </p:txBody>
      </p:sp>
      <p:sp>
        <p:nvSpPr>
          <p:cNvPr id="6" name="文本框 5"/>
          <p:cNvSpPr txBox="1"/>
          <p:nvPr/>
        </p:nvSpPr>
        <p:spPr>
          <a:xfrm>
            <a:off x="5593447" y="1431685"/>
            <a:ext cx="97653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4800" dirty="0">
                <a:effectLst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xiè</a:t>
            </a:r>
            <a:r>
              <a:rPr lang="zh-CN" altLang="zh-CN" sz="4800" dirty="0">
                <a:effectLst/>
              </a:rPr>
              <a:t> </a:t>
            </a:r>
            <a:endParaRPr lang="zh-CN" altLang="en-US" dirty="0"/>
          </a:p>
        </p:txBody>
      </p:sp>
      <p:sp>
        <p:nvSpPr>
          <p:cNvPr id="8" name="文本框 7"/>
          <p:cNvSpPr txBox="1"/>
          <p:nvPr/>
        </p:nvSpPr>
        <p:spPr>
          <a:xfrm>
            <a:off x="5072801" y="5204876"/>
            <a:ext cx="6098344" cy="4818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释义：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1.</a:t>
            </a: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排出。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2.</a:t>
            </a: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发泄。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3.</a:t>
            </a: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漏出；露出。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4.</a:t>
            </a: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失去。</a:t>
            </a:r>
            <a:endParaRPr lang="zh-CN" altLang="zh-CN" sz="20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: 形状 12"/>
          <p:cNvSpPr/>
          <p:nvPr/>
        </p:nvSpPr>
        <p:spPr>
          <a:xfrm>
            <a:off x="1592893" y="2183446"/>
            <a:ext cx="9006213" cy="2776858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285750" lvl="1" indent="-28575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dirty="0"/>
          </a:p>
          <a:p>
            <a:pPr marL="285750" lvl="1" indent="-28575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dirty="0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42980" y="955998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4" name="文本框 3"/>
          <p:cNvSpPr txBox="1"/>
          <p:nvPr/>
        </p:nvSpPr>
        <p:spPr>
          <a:xfrm>
            <a:off x="5185776" y="789738"/>
            <a:ext cx="1064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泄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1703540" y="2283541"/>
            <a:ext cx="8895566" cy="3222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撒母耳记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上10:2 你今日与我离别之后，在便雅悯境内的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泄</a:t>
            </a:r>
            <a:r>
              <a:rPr lang="zh-CN" altLang="zh-CN" sz="280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撒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（</a:t>
            </a:r>
            <a:r>
              <a:rPr lang="zh-CN" altLang="zh-CN" sz="2800" dirty="0">
                <a:effectLst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xiè</a:t>
            </a:r>
            <a:r>
              <a:rPr lang="en-US" altLang="zh-CN" sz="2800" dirty="0">
                <a:effectLst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  </a:t>
            </a:r>
            <a:r>
              <a:rPr lang="en-US" altLang="zh-CN" sz="2800" dirty="0" err="1">
                <a:effectLst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s</a:t>
            </a:r>
            <a:r>
              <a:rPr lang="en-US" altLang="zh-CN" sz="28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ā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）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，靠近拉结的坟墓，要遇见两个人。他们必对你说：‘你去找的那几头驴已经找着了。现在你父亲不为驴挂心，反为你担忧说：我为儿子怎么才好呢？’</a:t>
            </a:r>
            <a:endParaRPr lang="zh-CN" altLang="zh-CN" sz="28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7417495" y="5225818"/>
            <a:ext cx="3181611" cy="481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备注：圣经中出现10处</a:t>
            </a:r>
            <a:endParaRPr lang="zh-CN" altLang="zh-CN" sz="20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标&#10;&#10;描述已自动生成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2704" y="1519426"/>
            <a:ext cx="3884421" cy="3884421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5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8921" y="2333621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2578009" y="2138198"/>
            <a:ext cx="1883970" cy="2646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兢</a:t>
            </a:r>
            <a:r>
              <a:rPr lang="zh-CN" altLang="zh-CN" dirty="0">
                <a:effectLst/>
              </a:rPr>
              <a:t> </a:t>
            </a:r>
            <a:endParaRPr lang="zh-CN" altLang="en-US" dirty="0"/>
          </a:p>
        </p:txBody>
      </p:sp>
      <p:sp>
        <p:nvSpPr>
          <p:cNvPr id="6" name="文本框 5"/>
          <p:cNvSpPr txBox="1"/>
          <p:nvPr/>
        </p:nvSpPr>
        <p:spPr>
          <a:xfrm>
            <a:off x="3243960" y="1502624"/>
            <a:ext cx="156603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zh-CN" sz="4800" b="0" i="0" u="none" strike="noStrike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jīng</a:t>
            </a:r>
            <a:r>
              <a:rPr lang="zh-CN" altLang="zh-CN" sz="4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zh-CN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2647161" y="5199211"/>
            <a:ext cx="2954188" cy="4818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释义：小心谨慎 </a:t>
            </a:r>
            <a:endParaRPr lang="zh-CN" altLang="zh-CN" sz="20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椭圆 12"/>
          <p:cNvSpPr/>
          <p:nvPr/>
        </p:nvSpPr>
        <p:spPr>
          <a:xfrm>
            <a:off x="2080057" y="2191920"/>
            <a:ext cx="8031885" cy="2759909"/>
          </a:xfrm>
          <a:prstGeom prst="ellipse">
            <a:avLst/>
          </a:prstGeom>
          <a:solidFill>
            <a:srgbClr val="BDE2F1"/>
          </a:solidFill>
          <a:ln>
            <a:solidFill>
              <a:srgbClr val="B9DAE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42980" y="955998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19" name="文本框 18"/>
          <p:cNvSpPr txBox="1"/>
          <p:nvPr/>
        </p:nvSpPr>
        <p:spPr>
          <a:xfrm>
            <a:off x="5023051" y="872867"/>
            <a:ext cx="15657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兢</a:t>
            </a:r>
          </a:p>
        </p:txBody>
      </p:sp>
      <p:sp>
        <p:nvSpPr>
          <p:cNvPr id="20" name="文本框 19"/>
          <p:cNvSpPr txBox="1"/>
          <p:nvPr/>
        </p:nvSpPr>
        <p:spPr>
          <a:xfrm>
            <a:off x="2974461" y="2524818"/>
            <a:ext cx="6497083" cy="19476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撒母耳记上13:7 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 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有些希伯来人过了约旦河，逃到迦得和基列地。扫罗还是在吉甲，百姓都战战兢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兢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（</a:t>
            </a:r>
            <a:r>
              <a:rPr lang="en-GB" altLang="zh-CN" sz="2800" b="0" i="0" u="none" strike="noStrike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jīng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）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地跟随他。</a:t>
            </a:r>
            <a:endParaRPr lang="zh-CN" altLang="zh-CN" sz="28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6588805" y="5311036"/>
            <a:ext cx="3156444" cy="481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备注：圣经中出现54处</a:t>
            </a:r>
            <a:endParaRPr lang="zh-CN" altLang="zh-CN" sz="20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1619" y="2276263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9" name="文本框 8"/>
          <p:cNvSpPr txBox="1"/>
          <p:nvPr/>
        </p:nvSpPr>
        <p:spPr>
          <a:xfrm>
            <a:off x="2852814" y="1445266"/>
            <a:ext cx="117411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800" dirty="0" err="1">
                <a:latin typeface="Arial" panose="020B0604020202020204" pitchFamily="34" charset="0"/>
                <a:cs typeface="Arial" panose="020B0604020202020204" pitchFamily="34" charset="0"/>
              </a:rPr>
              <a:t>cuò</a:t>
            </a:r>
            <a:r>
              <a:rPr lang="zh-CN" altLang="zh-CN" sz="4800" dirty="0"/>
              <a:t> </a:t>
            </a:r>
            <a:endParaRPr lang="en-US" altLang="zh-CN" sz="4800" dirty="0" err="1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1551525" y="5508268"/>
            <a:ext cx="9088950" cy="646872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zh-CN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释义：</a:t>
            </a:r>
            <a:r>
              <a:rPr lang="en-US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1.</a:t>
            </a:r>
            <a:r>
              <a:rPr lang="zh-CN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一种长条形、多齿痕的钢制磋磨工具。用以磨削金属、竹木、皮革等物。</a:t>
            </a:r>
            <a:endParaRPr lang="en-US" altLang="zh-CN" sz="20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000" dirty="0">
                <a:latin typeface="楷体" panose="02010609060101010101" pitchFamily="49" charset="-122"/>
                <a:ea typeface="楷体" panose="02010609060101010101" pitchFamily="49" charset="-122"/>
              </a:rPr>
              <a:t>      </a:t>
            </a:r>
            <a:r>
              <a:rPr lang="en-US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2.</a:t>
            </a:r>
            <a:r>
              <a:rPr lang="zh-CN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用锉磨削。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2307371" y="1860764"/>
            <a:ext cx="2067559" cy="2685119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/>
          <a:p>
            <a:pPr indent="0"/>
            <a:r>
              <a:rPr lang="en-US" b="0" dirty="0">
                <a:latin typeface="Calibri" panose="020F0502020204030204" pitchFamily="34" charset="0"/>
                <a:ea typeface="宋体" panose="02010600030101010101" pitchFamily="2" charset="-122"/>
              </a:rPr>
              <a:t> </a:t>
            </a:r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锉</a:t>
            </a:r>
            <a:endParaRPr lang="zh-CN" altLang="en-US" sz="16600" b="0" dirty="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17" b="27761"/>
          <a:stretch>
            <a:fillRect/>
          </a:stretch>
        </p:blipFill>
        <p:spPr bwMode="auto">
          <a:xfrm>
            <a:off x="5691117" y="1179493"/>
            <a:ext cx="4722125" cy="4046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7746" y="2178220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4907850" y="1982797"/>
            <a:ext cx="1883970" cy="2646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锥</a:t>
            </a:r>
            <a:r>
              <a:rPr lang="zh-CN" altLang="zh-CN" dirty="0">
                <a:effectLst/>
              </a:rPr>
              <a:t> </a:t>
            </a:r>
            <a:endParaRPr lang="zh-CN" altLang="en-US" dirty="0"/>
          </a:p>
        </p:txBody>
      </p:sp>
      <p:sp>
        <p:nvSpPr>
          <p:cNvPr id="6" name="文本框 5"/>
          <p:cNvSpPr txBox="1"/>
          <p:nvPr/>
        </p:nvSpPr>
        <p:spPr>
          <a:xfrm>
            <a:off x="5391699" y="1432648"/>
            <a:ext cx="140860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4800" dirty="0">
                <a:effectLst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zhuī</a:t>
            </a:r>
            <a:r>
              <a:rPr lang="zh-CN" altLang="zh-CN" sz="4800" dirty="0">
                <a:effectLst/>
              </a:rPr>
              <a:t>  </a:t>
            </a:r>
            <a:endParaRPr lang="zh-CN" altLang="en-US" dirty="0"/>
          </a:p>
        </p:txBody>
      </p:sp>
      <p:sp>
        <p:nvSpPr>
          <p:cNvPr id="8" name="文本框 7"/>
          <p:cNvSpPr txBox="1"/>
          <p:nvPr/>
        </p:nvSpPr>
        <p:spPr>
          <a:xfrm>
            <a:off x="4509370" y="4996163"/>
            <a:ext cx="6661775" cy="9435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释义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1.</a:t>
            </a: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锥子。一头尖锐的钻眼工具。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2.</a:t>
            </a: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形状像锥子的东西。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3.</a:t>
            </a: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用锥子或锥形物钻孔或刺入。</a:t>
            </a:r>
            <a:endParaRPr lang="zh-CN" altLang="zh-CN" sz="20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338626" y="1064711"/>
            <a:ext cx="480071" cy="478633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4818697" y="981447"/>
            <a:ext cx="2410310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锥</a:t>
            </a:r>
          </a:p>
        </p:txBody>
      </p:sp>
      <p:sp>
        <p:nvSpPr>
          <p:cNvPr id="13" name="任意多边形: 形状 12"/>
          <p:cNvSpPr/>
          <p:nvPr/>
        </p:nvSpPr>
        <p:spPr>
          <a:xfrm>
            <a:off x="1893518" y="2406318"/>
            <a:ext cx="8404964" cy="2045363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285750" lvl="1" indent="-28575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dirty="0"/>
          </a:p>
          <a:p>
            <a:pPr marL="285750" lvl="1" indent="-28575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dirty="0"/>
          </a:p>
        </p:txBody>
      </p:sp>
      <p:sp>
        <p:nvSpPr>
          <p:cNvPr id="27" name="文本框 4"/>
          <p:cNvSpPr txBox="1"/>
          <p:nvPr/>
        </p:nvSpPr>
        <p:spPr>
          <a:xfrm>
            <a:off x="2547411" y="2778340"/>
            <a:ext cx="7097178" cy="1312026"/>
          </a:xfrm>
          <a:prstGeom prst="rect">
            <a:avLst/>
          </a:prstGeom>
          <a:noFill/>
          <a:effectLst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撒母耳记上13:21 但有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锉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（</a:t>
            </a:r>
            <a:r>
              <a:rPr lang="en-US" altLang="zh-CN" sz="2800" dirty="0" err="1">
                <a:latin typeface="Arial" panose="020B0604020202020204" pitchFamily="34" charset="0"/>
                <a:cs typeface="Arial" panose="020B0604020202020204" pitchFamily="34" charset="0"/>
              </a:rPr>
              <a:t>cuò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）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可以锉铲、犁、三齿叉、斧子并赶牛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锥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（</a:t>
            </a:r>
            <a:r>
              <a:rPr lang="zh-CN" altLang="zh-CN" sz="2800" dirty="0">
                <a:effectLst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zhuī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）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。</a:t>
            </a:r>
            <a:endParaRPr lang="zh-CN" altLang="zh-CN" sz="28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234482" y="4946355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备注：圣经中出现</a:t>
            </a: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1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处锉，</a:t>
            </a: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3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处锥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4664" y="2190746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9" name="文本框 8"/>
          <p:cNvSpPr txBox="1"/>
          <p:nvPr/>
        </p:nvSpPr>
        <p:spPr>
          <a:xfrm flipH="1">
            <a:off x="3561334" y="1303833"/>
            <a:ext cx="1524635" cy="94424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en-US" sz="4800" dirty="0" err="1">
                <a:solidFill>
                  <a:schemeClr val="tx1"/>
                </a:solidFill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ài</a:t>
            </a:r>
            <a:endParaRPr lang="en-US" altLang="en-US" sz="4800" dirty="0">
              <a:solidFill>
                <a:schemeClr val="tx1"/>
              </a:solidFill>
              <a:latin typeface="Arial" panose="020B0604020202020204" pitchFamily="34" charset="0"/>
              <a:ea typeface="楷体" panose="02010609060101010101" pitchFamily="49" charset="-122"/>
              <a:cs typeface="Arial" panose="020B0604020202020204" pitchFamily="34" charset="0"/>
              <a:sym typeface="+mn-ea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5840890" y="5421374"/>
            <a:ext cx="6094428" cy="4024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304800">
              <a:lnSpc>
                <a:spcPts val="2625"/>
              </a:lnSpc>
            </a:pPr>
            <a:r>
              <a:rPr lang="en-US" altLang="zh-CN" dirty="0">
                <a:solidFill>
                  <a:srgbClr val="000000"/>
                </a:solidFill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zh-CN" sz="2400" dirty="0">
              <a:solidFill>
                <a:srgbClr val="00B0F0"/>
              </a:solidFill>
              <a:latin typeface="Times New Roman" panose="02020603050405020304" pitchFamily="18" charset="0"/>
              <a:ea typeface="等线" panose="02010600030101010101" pitchFamily="2" charset="-122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2805707" y="2011728"/>
            <a:ext cx="2169160" cy="22447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/>
          <a:p>
            <a:pPr indent="0"/>
            <a:r>
              <a:rPr lang="zh-CN" sz="16600" b="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隘</a:t>
            </a:r>
            <a:endParaRPr lang="zh-CN" altLang="en-US" sz="16600" b="0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164455" y="5340350"/>
            <a:ext cx="354711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CN" altLang="en-US" sz="2400" dirty="0">
              <a:solidFill>
                <a:srgbClr val="00B0F0"/>
              </a:solidFill>
              <a:latin typeface="Ink Free" panose="03080402000500000000" pitchFamily="2" charset="0"/>
              <a:ea typeface="方正仿宋简体" pitchFamily="2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199891" y="5323330"/>
            <a:ext cx="62953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释义：</a:t>
            </a: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、险要的关隘。</a:t>
            </a: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2.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泛指狭窄的出口。</a:t>
            </a:r>
            <a:endParaRPr lang="zh-CN" altLang="en-US" sz="2800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8010" y="2190039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7" name="文本框 6"/>
          <p:cNvSpPr txBox="1"/>
          <p:nvPr/>
        </p:nvSpPr>
        <p:spPr>
          <a:xfrm>
            <a:off x="7034201" y="1986676"/>
            <a:ext cx="1397634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口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7618906" y="1360458"/>
            <a:ext cx="152463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zh-CN" sz="4800" b="0" i="0" u="none" strike="noStrike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kǒu</a:t>
            </a:r>
            <a:endParaRPr lang="zh-CN" alt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2989886" y="1147896"/>
            <a:ext cx="480071" cy="478633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3763962" y="1064632"/>
            <a:ext cx="2410310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隘口</a:t>
            </a:r>
          </a:p>
        </p:txBody>
      </p:sp>
      <p:sp>
        <p:nvSpPr>
          <p:cNvPr id="13" name="任意多边形: 形状 12"/>
          <p:cNvSpPr/>
          <p:nvPr/>
        </p:nvSpPr>
        <p:spPr>
          <a:xfrm>
            <a:off x="1381125" y="1916430"/>
            <a:ext cx="4541520" cy="3403600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285750" lvl="1" indent="-28575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dirty="0"/>
          </a:p>
          <a:p>
            <a:pPr marL="285750" lvl="1" indent="-28575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dirty="0"/>
          </a:p>
        </p:txBody>
      </p:sp>
      <p:sp>
        <p:nvSpPr>
          <p:cNvPr id="27" name="文本框 4"/>
          <p:cNvSpPr txBox="1"/>
          <p:nvPr/>
        </p:nvSpPr>
        <p:spPr>
          <a:xfrm>
            <a:off x="1519555" y="2504440"/>
            <a:ext cx="4204335" cy="2240915"/>
          </a:xfrm>
          <a:prstGeom prst="rect">
            <a:avLst/>
          </a:prstGeom>
          <a:noFill/>
          <a:effectLst/>
        </p:spPr>
        <p:txBody>
          <a:bodyPr vert="horz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撒母耳记上 13：23非利士人的一队防兵到了密抹的</a:t>
            </a:r>
            <a:r>
              <a:rPr lang="zh-CN" altLang="en-US" sz="2800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隘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zh-CN" altLang="en-US" sz="2800" dirty="0"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ài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）口。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6802392" y="4745044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备注：圣经中出现</a:t>
            </a: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 3 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处</a:t>
            </a:r>
          </a:p>
        </p:txBody>
      </p:sp>
      <p:pic>
        <p:nvPicPr>
          <p:cNvPr id="100" name="图片 99"/>
          <p:cNvPicPr/>
          <p:nvPr>
            <p:custDataLst>
              <p:tags r:id="rId1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35395" y="1916430"/>
            <a:ext cx="4388485" cy="340423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0B949BF4-5363-9D9C-12B2-B0280AA77B44}"/>
              </a:ext>
            </a:extLst>
          </p:cNvPr>
          <p:cNvSpPr txBox="1"/>
          <p:nvPr/>
        </p:nvSpPr>
        <p:spPr>
          <a:xfrm>
            <a:off x="6802392" y="5638704"/>
            <a:ext cx="6096000" cy="442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zh-CN" sz="1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备注：圣经中出现</a:t>
            </a:r>
            <a:r>
              <a:rPr lang="en-US" altLang="zh-CN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3</a:t>
            </a:r>
            <a:r>
              <a:rPr lang="zh-CN" altLang="zh-CN" sz="1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处</a:t>
            </a:r>
            <a:endParaRPr lang="zh-CN" altLang="zh-CN" sz="18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1414" y="2335209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2555062" y="2164838"/>
            <a:ext cx="1883970" cy="2646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铠</a:t>
            </a:r>
            <a:r>
              <a:rPr lang="zh-CN" altLang="zh-CN" dirty="0">
                <a:effectLst/>
              </a:rPr>
              <a:t> </a:t>
            </a:r>
            <a:endParaRPr lang="zh-CN" altLang="en-US" dirty="0"/>
          </a:p>
        </p:txBody>
      </p:sp>
      <p:sp>
        <p:nvSpPr>
          <p:cNvPr id="6" name="文本框 5"/>
          <p:cNvSpPr txBox="1"/>
          <p:nvPr/>
        </p:nvSpPr>
        <p:spPr>
          <a:xfrm>
            <a:off x="3124078" y="1541484"/>
            <a:ext cx="140860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4800" dirty="0">
                <a:effectLst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kǎi</a:t>
            </a:r>
            <a:r>
              <a:rPr lang="zh-CN" altLang="zh-CN" sz="4800" dirty="0">
                <a:effectLst/>
              </a:rPr>
              <a:t>   </a:t>
            </a:r>
            <a:endParaRPr lang="zh-CN" altLang="en-US" dirty="0"/>
          </a:p>
        </p:txBody>
      </p:sp>
      <p:sp>
        <p:nvSpPr>
          <p:cNvPr id="8" name="文本框 7"/>
          <p:cNvSpPr txBox="1"/>
          <p:nvPr/>
        </p:nvSpPr>
        <p:spPr>
          <a:xfrm>
            <a:off x="1400733" y="5353788"/>
            <a:ext cx="4822714" cy="425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38125">
              <a:lnSpc>
                <a:spcPts val="2625"/>
              </a:lnSpc>
            </a:pPr>
            <a:r>
              <a:rPr lang="zh-CN" altLang="zh-CN" sz="24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释义：用金属鳞片制成的作战服</a:t>
            </a:r>
            <a:endParaRPr lang="zh-CN" altLang="zh-CN" sz="2400" dirty="0">
              <a:effectLst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5" name="图片 4" descr="图片包含 小, 桌子, 穿着, 帽子&#10;&#10;描述已自动生成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54" r="20639"/>
          <a:stretch>
            <a:fillRect/>
          </a:stretch>
        </p:blipFill>
        <p:spPr>
          <a:xfrm>
            <a:off x="6287070" y="1541484"/>
            <a:ext cx="4031842" cy="38123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椭圆 12"/>
          <p:cNvSpPr/>
          <p:nvPr/>
        </p:nvSpPr>
        <p:spPr>
          <a:xfrm>
            <a:off x="2013343" y="2226543"/>
            <a:ext cx="7640141" cy="2690664"/>
          </a:xfrm>
          <a:prstGeom prst="ellipse">
            <a:avLst/>
          </a:prstGeom>
          <a:solidFill>
            <a:srgbClr val="BDE2F1"/>
          </a:solidFill>
          <a:ln>
            <a:solidFill>
              <a:srgbClr val="B9DAE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42980" y="955998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19" name="文本框 18"/>
          <p:cNvSpPr txBox="1"/>
          <p:nvPr/>
        </p:nvSpPr>
        <p:spPr>
          <a:xfrm>
            <a:off x="5023051" y="872867"/>
            <a:ext cx="15657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铠</a:t>
            </a:r>
          </a:p>
        </p:txBody>
      </p:sp>
      <p:sp>
        <p:nvSpPr>
          <p:cNvPr id="20" name="文本框 19"/>
          <p:cNvSpPr txBox="1"/>
          <p:nvPr/>
        </p:nvSpPr>
        <p:spPr>
          <a:xfrm>
            <a:off x="2805829" y="2929872"/>
            <a:ext cx="6325644" cy="1301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>
              <a:lnSpc>
                <a:spcPct val="150000"/>
              </a:lnSpc>
              <a:spcAft>
                <a:spcPts val="800"/>
              </a:spcAft>
            </a:pPr>
            <a:r>
              <a:rPr lang="zh-CN" altLang="en-US" sz="28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撒母耳记</a:t>
            </a:r>
            <a:r>
              <a:rPr lang="zh-CN" altLang="zh-CN" sz="28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上</a:t>
            </a:r>
            <a:r>
              <a:rPr lang="en-US" altLang="zh-CN" sz="28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17:5 </a:t>
            </a:r>
            <a:r>
              <a:rPr lang="zh-CN" altLang="zh-CN" sz="28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头戴铜盔，身穿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铠</a:t>
            </a:r>
            <a:r>
              <a:rPr lang="zh-CN" altLang="en-US" sz="28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（</a:t>
            </a:r>
            <a:r>
              <a:rPr lang="zh-CN" altLang="zh-CN" sz="2800" dirty="0">
                <a:effectLst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kǎi</a:t>
            </a:r>
            <a:r>
              <a:rPr lang="zh-CN" altLang="en-US" sz="28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）</a:t>
            </a:r>
            <a:r>
              <a:rPr lang="zh-CN" altLang="zh-CN" sz="28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甲，甲重五千舍客勒；</a:t>
            </a:r>
            <a:endParaRPr lang="zh-CN" altLang="zh-CN" sz="2800" dirty="0">
              <a:solidFill>
                <a:srgbClr val="5A5A5A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6588805" y="5311036"/>
            <a:ext cx="3156444" cy="481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备注：圣经中出现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6</a:t>
            </a: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处</a:t>
            </a:r>
            <a:endParaRPr lang="zh-CN" altLang="zh-CN" sz="20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8662" y="2409142"/>
            <a:ext cx="2783205" cy="24765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1" name="文本框 10"/>
          <p:cNvSpPr txBox="1"/>
          <p:nvPr/>
        </p:nvSpPr>
        <p:spPr>
          <a:xfrm>
            <a:off x="6944706" y="1579197"/>
            <a:ext cx="1447998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8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</a:rPr>
              <a:t>  </a:t>
            </a:r>
            <a:endParaRPr lang="zh-CN" altLang="en-US" sz="9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2574211" y="1757819"/>
            <a:ext cx="2298065" cy="298704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梭</a:t>
            </a:r>
            <a:r>
              <a:rPr lang="zh-CN" altLang="en-US" sz="19900" dirty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3128306" y="1511601"/>
            <a:ext cx="25406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kern="100" dirty="0" err="1">
                <a:effectLst/>
                <a:latin typeface="Arial" panose="020B0604020202020204" pitchFamily="34" charset="0"/>
                <a:ea typeface="宋体" panose="02010600030101010101" pitchFamily="2" charset="-122"/>
              </a:rPr>
              <a:t>suō</a:t>
            </a:r>
            <a:r>
              <a:rPr lang="zh-CN" altLang="zh-CN" dirty="0">
                <a:effectLst/>
              </a:rPr>
              <a:t> </a:t>
            </a:r>
            <a:endParaRPr kumimoji="1" lang="zh-CN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4842" y="1762351"/>
            <a:ext cx="5164021" cy="3334568"/>
          </a:xfrm>
          <a:prstGeom prst="rect">
            <a:avLst/>
          </a:prstGeom>
        </p:spPr>
      </p:pic>
      <p:sp>
        <p:nvSpPr>
          <p:cNvPr id="14" name="文本框 13"/>
          <p:cNvSpPr txBox="1"/>
          <p:nvPr/>
        </p:nvSpPr>
        <p:spPr>
          <a:xfrm>
            <a:off x="1829789" y="5278803"/>
            <a:ext cx="65441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  <a:sym typeface="+mn-ea"/>
              </a:rPr>
              <a:t>释义：</a:t>
            </a:r>
            <a:r>
              <a:rPr lang="zh-CN" altLang="zh-CN" sz="20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  <a:sym typeface="+mn-ea"/>
              </a:rPr>
              <a:t>也叫</a:t>
            </a:r>
            <a:r>
              <a:rPr lang="zh-CN" altLang="zh-CN" sz="2000" dirty="0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  <a:sym typeface="+mn-ea"/>
              </a:rPr>
              <a:t>梭</a:t>
            </a:r>
            <a:r>
              <a:rPr lang="zh-CN" altLang="zh-CN" sz="20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  <a:sym typeface="+mn-ea"/>
              </a:rPr>
              <a:t>（</a:t>
            </a:r>
            <a:r>
              <a:rPr lang="zh-CN" altLang="zh-CN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suō</a:t>
            </a:r>
            <a:r>
              <a:rPr lang="zh-CN" altLang="zh-CN" sz="20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  <a:sym typeface="+mn-ea"/>
              </a:rPr>
              <a:t>）子。在织布机上用来引导纬纱，使纬纱与经纱交织的主要机件。</a:t>
            </a:r>
            <a:r>
              <a:rPr lang="zh-CN" altLang="en-US" sz="20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  <a:sym typeface="+mn-ea"/>
              </a:rPr>
              <a:t>圣经中用于人名地名</a:t>
            </a:r>
            <a:endParaRPr kumimoji="1" lang="zh-CN" altLang="en-US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: 形状 12"/>
          <p:cNvSpPr/>
          <p:nvPr/>
        </p:nvSpPr>
        <p:spPr>
          <a:xfrm>
            <a:off x="1887731" y="2384480"/>
            <a:ext cx="8404964" cy="2428472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285750" lvl="1" indent="-28575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dirty="0"/>
          </a:p>
          <a:p>
            <a:pPr marL="285750" lvl="1" indent="-28575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dirty="0"/>
          </a:p>
        </p:txBody>
      </p:sp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651433" y="1049018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259571" y="911882"/>
            <a:ext cx="2163078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梭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2574290" y="2277745"/>
            <a:ext cx="7533640" cy="78867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indent="304800">
              <a:lnSpc>
                <a:spcPct val="150000"/>
              </a:lnSpc>
            </a:pPr>
            <a:endParaRPr lang="zh-CN" altLang="zh-CN" sz="2400" dirty="0">
              <a:latin typeface="Times New Roman" panose="02020603050405020304" pitchFamily="18" charset="0"/>
              <a:ea typeface="等线" panose="02010600030101010101" pitchFamily="2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6341110" y="5062020"/>
            <a:ext cx="7635736" cy="3936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304800">
              <a:lnSpc>
                <a:spcPts val="2625"/>
              </a:lnSpc>
            </a:pPr>
            <a:r>
              <a:rPr lang="en-US" altLang="zh-CN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lang="zh-CN" altLang="zh-CN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备注：圣经中</a:t>
            </a:r>
            <a:r>
              <a:rPr lang="zh-CN" altLang="en-US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出现</a:t>
            </a:r>
            <a:r>
              <a:rPr lang="en-US" altLang="zh-CN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16</a:t>
            </a:r>
            <a:r>
              <a:rPr lang="zh-CN" altLang="zh-CN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处</a:t>
            </a:r>
            <a:endParaRPr lang="zh-CN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084070" y="2633548"/>
            <a:ext cx="8125902" cy="19303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撒母耳记上 </a:t>
            </a:r>
            <a:r>
              <a:rPr kumimoji="1" lang="en-US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17:1</a:t>
            </a:r>
            <a:r>
              <a:rPr kumimoji="1"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 非利士人招聚他们的军旅，要来争战，聚集在属犹大的</a:t>
            </a:r>
            <a:r>
              <a:rPr kumimoji="1" lang="zh-CN" altLang="en-US" sz="2800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梭</a:t>
            </a:r>
            <a:r>
              <a:rPr kumimoji="1"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en-GB" altLang="zh-CN" sz="2800" dirty="0" err="1">
                <a:solidFill>
                  <a:srgbClr val="222222"/>
                </a:solidFill>
                <a:latin typeface="Arial" panose="020B0604020202020204" pitchFamily="34" charset="0"/>
              </a:rPr>
              <a:t>suō</a:t>
            </a:r>
            <a:r>
              <a:rPr lang="zh-CN" altLang="en-US" sz="2800" dirty="0">
                <a:solidFill>
                  <a:srgbClr val="222222"/>
                </a:solidFill>
                <a:latin typeface="Arial" panose="020B0604020202020204" pitchFamily="34" charset="0"/>
              </a:rPr>
              <a:t>）</a:t>
            </a:r>
            <a:r>
              <a:rPr kumimoji="1"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哥，安营在梭哥和亚西加中间的以弗大悯。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本框 6"/>
          <p:cNvSpPr txBox="1"/>
          <p:nvPr/>
        </p:nvSpPr>
        <p:spPr>
          <a:xfrm flipH="1">
            <a:off x="3463934" y="1302735"/>
            <a:ext cx="1165225" cy="33528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zh-CN" altLang="zh-CN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  <a:sym typeface="+mn-ea"/>
              </a:rPr>
              <a:t>zī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6474" y="2150273"/>
            <a:ext cx="2440305" cy="24765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4" name="文本框 13"/>
          <p:cNvSpPr txBox="1"/>
          <p:nvPr/>
        </p:nvSpPr>
        <p:spPr>
          <a:xfrm>
            <a:off x="1897380" y="5043805"/>
            <a:ext cx="8707755" cy="134112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endParaRPr lang="zh-CN" altLang="en-US" dirty="0">
              <a:solidFill>
                <a:srgbClr val="00B0F0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 flipH="1">
            <a:off x="2618749" y="2014171"/>
            <a:ext cx="2010410" cy="225488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zh-CN" altLang="zh-CN" sz="166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辎</a:t>
            </a:r>
            <a:r>
              <a:rPr lang="zh-CN" altLang="zh-CN" sz="8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  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1902110" y="5098960"/>
            <a:ext cx="8511889" cy="45630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zh-CN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释义：</a:t>
            </a:r>
            <a:r>
              <a:rPr lang="en-US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⒈ </a:t>
            </a:r>
            <a:r>
              <a:rPr lang="zh-CN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外出时携载的物资。⒉ 指随军运载的军用器械、粮秣</a:t>
            </a:r>
            <a:r>
              <a:rPr lang="en-US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(</a:t>
            </a:r>
            <a:r>
              <a:rPr lang="en-US" altLang="zh-CN" sz="2000" dirty="0" err="1">
                <a:latin typeface="Abadi" panose="020F0502020204030204" pitchFamily="34" charset="0"/>
                <a:ea typeface="楷体" panose="02010609060101010101" pitchFamily="49" charset="-122"/>
              </a:rPr>
              <a:t>mò</a:t>
            </a:r>
            <a:r>
              <a:rPr lang="en-US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)</a:t>
            </a:r>
            <a:r>
              <a:rPr lang="zh-CN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等。</a:t>
            </a: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1112" y="2150273"/>
            <a:ext cx="2440305" cy="24765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9" name="文本框 8"/>
          <p:cNvSpPr txBox="1"/>
          <p:nvPr/>
        </p:nvSpPr>
        <p:spPr>
          <a:xfrm>
            <a:off x="7525256" y="1323433"/>
            <a:ext cx="21202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 err="1">
                <a:effectLst/>
                <a:latin typeface="Arial" panose="020B0604020202020204" pitchFamily="34" charset="0"/>
                <a:ea typeface="宋体" panose="02010600030101010101" pitchFamily="2" charset="-122"/>
              </a:rPr>
              <a:t>zhòng</a:t>
            </a:r>
            <a:r>
              <a:rPr lang="zh-CN" altLang="zh-CN" dirty="0">
                <a:effectLst/>
              </a:rPr>
              <a:t> </a:t>
            </a:r>
            <a:endParaRPr kumimoji="1" lang="zh-CN" altLang="en-US" dirty="0"/>
          </a:p>
        </p:txBody>
      </p:sp>
      <p:sp>
        <p:nvSpPr>
          <p:cNvPr id="10" name="文本框 9"/>
          <p:cNvSpPr txBox="1"/>
          <p:nvPr/>
        </p:nvSpPr>
        <p:spPr>
          <a:xfrm>
            <a:off x="7295863" y="1979895"/>
            <a:ext cx="1548406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重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" grpId="0"/>
      <p:bldP spid="3" grpId="1"/>
      <p:bldP spid="9" grpId="0"/>
      <p:bldP spid="10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607988" y="999051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088059" y="891454"/>
            <a:ext cx="2410310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辎重</a:t>
            </a:r>
          </a:p>
        </p:txBody>
      </p:sp>
      <p:sp>
        <p:nvSpPr>
          <p:cNvPr id="15" name="任意多边形: 形状 14"/>
          <p:cNvSpPr/>
          <p:nvPr/>
        </p:nvSpPr>
        <p:spPr>
          <a:xfrm>
            <a:off x="1768839" y="2042795"/>
            <a:ext cx="8859187" cy="2910840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0" lvl="0" indent="-28575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dirty="0"/>
          </a:p>
          <a:p>
            <a:pPr marL="285750" lvl="1" indent="-28575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dirty="0"/>
          </a:p>
        </p:txBody>
      </p:sp>
      <p:sp>
        <p:nvSpPr>
          <p:cNvPr id="28" name="文本框 4"/>
          <p:cNvSpPr txBox="1"/>
          <p:nvPr/>
        </p:nvSpPr>
        <p:spPr>
          <a:xfrm>
            <a:off x="5030446" y="5147140"/>
            <a:ext cx="5436908" cy="393698"/>
          </a:xfrm>
          <a:prstGeom prst="rect">
            <a:avLst/>
          </a:prstGeom>
          <a:noFill/>
          <a:effectLst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38125">
              <a:lnSpc>
                <a:spcPts val="2625"/>
              </a:lnSpc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                                         </a:t>
            </a:r>
            <a:r>
              <a:rPr lang="zh-CN" altLang="zh-CN" sz="1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备注 ： 圣经中</a:t>
            </a:r>
            <a:r>
              <a:rPr lang="zh-CN" altLang="en-US" sz="1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出现</a:t>
            </a:r>
            <a:r>
              <a:rPr lang="zh-CN" altLang="zh-CN" sz="1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6处</a:t>
            </a:r>
            <a:endParaRPr lang="zh-CN" altLang="zh-CN" sz="1800" dirty="0">
              <a:effectLst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2073295" y="2265170"/>
            <a:ext cx="8045409" cy="2576667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sz="2800" b="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撒</a:t>
            </a:r>
            <a:r>
              <a:rPr lang="zh-CN" altLang="en-US" sz="2800" b="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母耳记</a:t>
            </a:r>
            <a:r>
              <a:rPr lang="zh-CN" sz="2800" b="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上</a:t>
            </a:r>
            <a:r>
              <a:rPr lang="zh-CN" altLang="en-US" sz="2800" b="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sz="2800" b="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17</a:t>
            </a:r>
            <a:r>
              <a:rPr lang="zh-CN" sz="2800" b="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：</a:t>
            </a:r>
            <a:r>
              <a:rPr lang="en-US" sz="2800" b="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20 </a:t>
            </a:r>
            <a:r>
              <a:rPr lang="zh-CN" sz="2800" b="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大卫早晨起来，将羊交托一个看守的人，照着他父亲所吩咐的话，带着食物去了。到了</a:t>
            </a:r>
            <a:r>
              <a:rPr lang="zh-CN" sz="2800" b="0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辎重</a:t>
            </a:r>
            <a:r>
              <a:rPr lang="zh-CN" altLang="zh-CN" sz="28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zh-CN" altLang="zh-CN" sz="2800" dirty="0"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zī</a:t>
            </a:r>
            <a:r>
              <a:rPr lang="zh-CN" altLang="en-US" sz="2800" dirty="0"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US" altLang="zh-CN" sz="2800" dirty="0" err="1">
                <a:latin typeface="Arial" panose="020B0604020202020204" pitchFamily="34" charset="0"/>
                <a:ea typeface="宋体" panose="02010600030101010101" pitchFamily="2" charset="-122"/>
              </a:rPr>
              <a:t>zhòng</a:t>
            </a:r>
            <a:r>
              <a:rPr lang="zh-CN" altLang="zh-CN" sz="2800" dirty="0"/>
              <a:t> </a:t>
            </a:r>
            <a:r>
              <a:rPr lang="zh-CN" altLang="zh-CN" sz="28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</a:t>
            </a:r>
            <a:r>
              <a:rPr lang="zh-CN" sz="2800" b="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营</a:t>
            </a:r>
            <a:r>
              <a:rPr lang="zh-CN" sz="2800" b="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，军兵刚出到战场，呐喊要战。</a:t>
            </a:r>
            <a:endParaRPr lang="zh-CN" altLang="en-US" sz="2800" b="0" dirty="0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7746" y="2178220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4907850" y="1982797"/>
            <a:ext cx="1883970" cy="2646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衔</a:t>
            </a:r>
            <a:r>
              <a:rPr lang="zh-CN" altLang="zh-CN" dirty="0">
                <a:effectLst/>
              </a:rPr>
              <a:t> </a:t>
            </a:r>
            <a:endParaRPr lang="zh-CN" altLang="en-US" dirty="0"/>
          </a:p>
        </p:txBody>
      </p:sp>
      <p:sp>
        <p:nvSpPr>
          <p:cNvPr id="6" name="文本框 5"/>
          <p:cNvSpPr txBox="1"/>
          <p:nvPr/>
        </p:nvSpPr>
        <p:spPr>
          <a:xfrm>
            <a:off x="5492567" y="1347223"/>
            <a:ext cx="140860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xián</a:t>
            </a:r>
            <a:r>
              <a:rPr lang="zh-CN" altLang="zh-CN" sz="4800" dirty="0">
                <a:effectLst/>
              </a:rPr>
              <a:t>    </a:t>
            </a:r>
            <a:endParaRPr lang="zh-CN" altLang="en-US" dirty="0"/>
          </a:p>
        </p:txBody>
      </p:sp>
      <p:sp>
        <p:nvSpPr>
          <p:cNvPr id="8" name="文本框 7"/>
          <p:cNvSpPr txBox="1"/>
          <p:nvPr/>
        </p:nvSpPr>
        <p:spPr>
          <a:xfrm>
            <a:off x="1903095" y="4913630"/>
            <a:ext cx="9328150" cy="1437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38125">
              <a:lnSpc>
                <a:spcPts val="2625"/>
              </a:lnSpc>
            </a:pPr>
            <a:r>
              <a:rPr lang="zh-CN" altLang="zh-CN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释义</a:t>
            </a:r>
            <a:r>
              <a:rPr lang="zh-CN" altLang="zh-CN" sz="24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：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1.</a:t>
            </a: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马嚼子此字始见于战国文字，本义指马嚼子，是横勒在马口中的器具，由两节链组成，两端与镳</a:t>
            </a:r>
            <a:r>
              <a:rPr lang="en-US" altLang="zh-CN" dirty="0" err="1"/>
              <a:t>biāo</a:t>
            </a: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相接。 </a:t>
            </a:r>
          </a:p>
          <a:p>
            <a:pPr indent="238125">
              <a:lnSpc>
                <a:spcPts val="2625"/>
              </a:lnSpc>
            </a:pP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[2] 引申指用嘴含着或叼着，又引申指包含，再引申为心里怀有，还引申指连接，由此引申指官吏的职位，又指职务级别。</a:t>
            </a:r>
            <a:endParaRPr lang="zh-CN" altLang="zh-CN" sz="2000" dirty="0">
              <a:effectLst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: 形状 6"/>
          <p:cNvSpPr/>
          <p:nvPr/>
        </p:nvSpPr>
        <p:spPr>
          <a:xfrm>
            <a:off x="1858878" y="2155372"/>
            <a:ext cx="8847931" cy="3266558"/>
          </a:xfrm>
          <a:custGeom>
            <a:avLst/>
            <a:gdLst>
              <a:gd name="connsiteX0" fmla="*/ 6046568 w 6198968"/>
              <a:gd name="connsiteY0" fmla="*/ 0 h 3526605"/>
              <a:gd name="connsiteX1" fmla="*/ 6046568 w 6198968"/>
              <a:gd name="connsiteY1" fmla="*/ 0 h 3526605"/>
              <a:gd name="connsiteX2" fmla="*/ 5928035 w 6198968"/>
              <a:gd name="connsiteY2" fmla="*/ 101600 h 3526605"/>
              <a:gd name="connsiteX3" fmla="*/ 5860302 w 6198968"/>
              <a:gd name="connsiteY3" fmla="*/ 152400 h 3526605"/>
              <a:gd name="connsiteX4" fmla="*/ 5792568 w 6198968"/>
              <a:gd name="connsiteY4" fmla="*/ 220133 h 3526605"/>
              <a:gd name="connsiteX5" fmla="*/ 5741768 w 6198968"/>
              <a:gd name="connsiteY5" fmla="*/ 321733 h 3526605"/>
              <a:gd name="connsiteX6" fmla="*/ 5690968 w 6198968"/>
              <a:gd name="connsiteY6" fmla="*/ 355600 h 3526605"/>
              <a:gd name="connsiteX7" fmla="*/ 5589368 w 6198968"/>
              <a:gd name="connsiteY7" fmla="*/ 491066 h 3526605"/>
              <a:gd name="connsiteX8" fmla="*/ 5504702 w 6198968"/>
              <a:gd name="connsiteY8" fmla="*/ 575733 h 3526605"/>
              <a:gd name="connsiteX9" fmla="*/ 5420035 w 6198968"/>
              <a:gd name="connsiteY9" fmla="*/ 677333 h 3526605"/>
              <a:gd name="connsiteX10" fmla="*/ 5403102 w 6198968"/>
              <a:gd name="connsiteY10" fmla="*/ 728133 h 3526605"/>
              <a:gd name="connsiteX11" fmla="*/ 5301502 w 6198968"/>
              <a:gd name="connsiteY11" fmla="*/ 812800 h 3526605"/>
              <a:gd name="connsiteX12" fmla="*/ 5216835 w 6198968"/>
              <a:gd name="connsiteY12" fmla="*/ 897466 h 3526605"/>
              <a:gd name="connsiteX13" fmla="*/ 5182968 w 6198968"/>
              <a:gd name="connsiteY13" fmla="*/ 948266 h 3526605"/>
              <a:gd name="connsiteX14" fmla="*/ 5132168 w 6198968"/>
              <a:gd name="connsiteY14" fmla="*/ 999066 h 3526605"/>
              <a:gd name="connsiteX15" fmla="*/ 5098302 w 6198968"/>
              <a:gd name="connsiteY15" fmla="*/ 1066800 h 3526605"/>
              <a:gd name="connsiteX16" fmla="*/ 5047502 w 6198968"/>
              <a:gd name="connsiteY16" fmla="*/ 1134533 h 3526605"/>
              <a:gd name="connsiteX17" fmla="*/ 4996702 w 6198968"/>
              <a:gd name="connsiteY17" fmla="*/ 1219200 h 3526605"/>
              <a:gd name="connsiteX18" fmla="*/ 4776568 w 6198968"/>
              <a:gd name="connsiteY18" fmla="*/ 1540933 h 3526605"/>
              <a:gd name="connsiteX19" fmla="*/ 5386168 w 6198968"/>
              <a:gd name="connsiteY19" fmla="*/ 2387600 h 3526605"/>
              <a:gd name="connsiteX20" fmla="*/ 5504702 w 6198968"/>
              <a:gd name="connsiteY20" fmla="*/ 2709333 h 3526605"/>
              <a:gd name="connsiteX21" fmla="*/ 5640168 w 6198968"/>
              <a:gd name="connsiteY21" fmla="*/ 2777066 h 3526605"/>
              <a:gd name="connsiteX22" fmla="*/ 5792568 w 6198968"/>
              <a:gd name="connsiteY22" fmla="*/ 2895600 h 3526605"/>
              <a:gd name="connsiteX23" fmla="*/ 5894168 w 6198968"/>
              <a:gd name="connsiteY23" fmla="*/ 2929466 h 3526605"/>
              <a:gd name="connsiteX24" fmla="*/ 5928035 w 6198968"/>
              <a:gd name="connsiteY24" fmla="*/ 2980266 h 3526605"/>
              <a:gd name="connsiteX25" fmla="*/ 5978835 w 6198968"/>
              <a:gd name="connsiteY25" fmla="*/ 3014133 h 3526605"/>
              <a:gd name="connsiteX26" fmla="*/ 6012702 w 6198968"/>
              <a:gd name="connsiteY26" fmla="*/ 3115733 h 3526605"/>
              <a:gd name="connsiteX27" fmla="*/ 6029635 w 6198968"/>
              <a:gd name="connsiteY27" fmla="*/ 3166533 h 3526605"/>
              <a:gd name="connsiteX28" fmla="*/ 6114302 w 6198968"/>
              <a:gd name="connsiteY28" fmla="*/ 3251200 h 3526605"/>
              <a:gd name="connsiteX29" fmla="*/ 6165102 w 6198968"/>
              <a:gd name="connsiteY29" fmla="*/ 3318933 h 3526605"/>
              <a:gd name="connsiteX30" fmla="*/ 6198968 w 6198968"/>
              <a:gd name="connsiteY30" fmla="*/ 3352800 h 3526605"/>
              <a:gd name="connsiteX31" fmla="*/ 6198968 w 6198968"/>
              <a:gd name="connsiteY31" fmla="*/ 3352800 h 3526605"/>
              <a:gd name="connsiteX32" fmla="*/ 5199902 w 6198968"/>
              <a:gd name="connsiteY32" fmla="*/ 3420533 h 3526605"/>
              <a:gd name="connsiteX33" fmla="*/ 4827368 w 6198968"/>
              <a:gd name="connsiteY33" fmla="*/ 3454400 h 3526605"/>
              <a:gd name="connsiteX34" fmla="*/ 4404035 w 6198968"/>
              <a:gd name="connsiteY34" fmla="*/ 3471333 h 3526605"/>
              <a:gd name="connsiteX35" fmla="*/ 3675902 w 6198968"/>
              <a:gd name="connsiteY35" fmla="*/ 3488266 h 3526605"/>
              <a:gd name="connsiteX36" fmla="*/ 3303368 w 6198968"/>
              <a:gd name="connsiteY36" fmla="*/ 3471333 h 3526605"/>
              <a:gd name="connsiteX37" fmla="*/ 1593102 w 6198968"/>
              <a:gd name="connsiteY37" fmla="*/ 3522133 h 3526605"/>
              <a:gd name="connsiteX38" fmla="*/ 949635 w 6198968"/>
              <a:gd name="connsiteY38" fmla="*/ 3505200 h 3526605"/>
              <a:gd name="connsiteX39" fmla="*/ 814168 w 6198968"/>
              <a:gd name="connsiteY39" fmla="*/ 3471333 h 3526605"/>
              <a:gd name="connsiteX40" fmla="*/ 746435 w 6198968"/>
              <a:gd name="connsiteY40" fmla="*/ 3454400 h 3526605"/>
              <a:gd name="connsiteX41" fmla="*/ 695635 w 6198968"/>
              <a:gd name="connsiteY41" fmla="*/ 3437466 h 3526605"/>
              <a:gd name="connsiteX42" fmla="*/ 492435 w 6198968"/>
              <a:gd name="connsiteY42" fmla="*/ 3420533 h 3526605"/>
              <a:gd name="connsiteX43" fmla="*/ 272302 w 6198968"/>
              <a:gd name="connsiteY43" fmla="*/ 3403600 h 3526605"/>
              <a:gd name="connsiteX44" fmla="*/ 221502 w 6198968"/>
              <a:gd name="connsiteY44" fmla="*/ 3335866 h 3526605"/>
              <a:gd name="connsiteX45" fmla="*/ 187635 w 6198968"/>
              <a:gd name="connsiteY45" fmla="*/ 3183466 h 3526605"/>
              <a:gd name="connsiteX46" fmla="*/ 153768 w 6198968"/>
              <a:gd name="connsiteY46" fmla="*/ 3132666 h 3526605"/>
              <a:gd name="connsiteX47" fmla="*/ 102968 w 6198968"/>
              <a:gd name="connsiteY47" fmla="*/ 3031066 h 3526605"/>
              <a:gd name="connsiteX48" fmla="*/ 86035 w 6198968"/>
              <a:gd name="connsiteY48" fmla="*/ 2963333 h 3526605"/>
              <a:gd name="connsiteX49" fmla="*/ 52168 w 6198968"/>
              <a:gd name="connsiteY49" fmla="*/ 2895600 h 3526605"/>
              <a:gd name="connsiteX50" fmla="*/ 35235 w 6198968"/>
              <a:gd name="connsiteY50" fmla="*/ 2844800 h 3526605"/>
              <a:gd name="connsiteX51" fmla="*/ 18302 w 6198968"/>
              <a:gd name="connsiteY51" fmla="*/ 2709333 h 3526605"/>
              <a:gd name="connsiteX52" fmla="*/ 1368 w 6198968"/>
              <a:gd name="connsiteY52" fmla="*/ 2641600 h 3526605"/>
              <a:gd name="connsiteX53" fmla="*/ 69102 w 6198968"/>
              <a:gd name="connsiteY53" fmla="*/ 2540000 h 3526605"/>
              <a:gd name="connsiteX54" fmla="*/ 136835 w 6198968"/>
              <a:gd name="connsiteY54" fmla="*/ 2455333 h 3526605"/>
              <a:gd name="connsiteX55" fmla="*/ 170702 w 6198968"/>
              <a:gd name="connsiteY55" fmla="*/ 2404533 h 3526605"/>
              <a:gd name="connsiteX56" fmla="*/ 255368 w 6198968"/>
              <a:gd name="connsiteY56" fmla="*/ 2286000 h 3526605"/>
              <a:gd name="connsiteX57" fmla="*/ 272302 w 6198968"/>
              <a:gd name="connsiteY57" fmla="*/ 2235200 h 3526605"/>
              <a:gd name="connsiteX58" fmla="*/ 306168 w 6198968"/>
              <a:gd name="connsiteY58" fmla="*/ 2167466 h 3526605"/>
              <a:gd name="connsiteX59" fmla="*/ 306168 w 6198968"/>
              <a:gd name="connsiteY59" fmla="*/ 1947333 h 3526605"/>
              <a:gd name="connsiteX60" fmla="*/ 289235 w 6198968"/>
              <a:gd name="connsiteY60" fmla="*/ 1608666 h 3526605"/>
              <a:gd name="connsiteX61" fmla="*/ 272302 w 6198968"/>
              <a:gd name="connsiteY61" fmla="*/ 1557866 h 3526605"/>
              <a:gd name="connsiteX62" fmla="*/ 204568 w 6198968"/>
              <a:gd name="connsiteY62" fmla="*/ 1320800 h 3526605"/>
              <a:gd name="connsiteX63" fmla="*/ 136835 w 6198968"/>
              <a:gd name="connsiteY63" fmla="*/ 1185333 h 3526605"/>
              <a:gd name="connsiteX64" fmla="*/ 119902 w 6198968"/>
              <a:gd name="connsiteY64" fmla="*/ 1100666 h 3526605"/>
              <a:gd name="connsiteX65" fmla="*/ 102968 w 6198968"/>
              <a:gd name="connsiteY65" fmla="*/ 1032933 h 3526605"/>
              <a:gd name="connsiteX66" fmla="*/ 69102 w 6198968"/>
              <a:gd name="connsiteY66" fmla="*/ 880533 h 3526605"/>
              <a:gd name="connsiteX67" fmla="*/ 86035 w 6198968"/>
              <a:gd name="connsiteY67" fmla="*/ 626533 h 3526605"/>
              <a:gd name="connsiteX68" fmla="*/ 153768 w 6198968"/>
              <a:gd name="connsiteY68" fmla="*/ 592666 h 3526605"/>
              <a:gd name="connsiteX69" fmla="*/ 187635 w 6198968"/>
              <a:gd name="connsiteY69" fmla="*/ 541866 h 3526605"/>
              <a:gd name="connsiteX70" fmla="*/ 221502 w 6198968"/>
              <a:gd name="connsiteY70" fmla="*/ 440266 h 3526605"/>
              <a:gd name="connsiteX71" fmla="*/ 255368 w 6198968"/>
              <a:gd name="connsiteY71" fmla="*/ 389466 h 3526605"/>
              <a:gd name="connsiteX72" fmla="*/ 272302 w 6198968"/>
              <a:gd name="connsiteY72" fmla="*/ 338666 h 3526605"/>
              <a:gd name="connsiteX73" fmla="*/ 340035 w 6198968"/>
              <a:gd name="connsiteY73" fmla="*/ 220133 h 3526605"/>
              <a:gd name="connsiteX74" fmla="*/ 373902 w 6198968"/>
              <a:gd name="connsiteY74" fmla="*/ 118533 h 3526605"/>
              <a:gd name="connsiteX75" fmla="*/ 390835 w 6198968"/>
              <a:gd name="connsiteY75" fmla="*/ 50800 h 3526605"/>
              <a:gd name="connsiteX76" fmla="*/ 458568 w 6198968"/>
              <a:gd name="connsiteY76" fmla="*/ 33866 h 3526605"/>
              <a:gd name="connsiteX77" fmla="*/ 610968 w 6198968"/>
              <a:gd name="connsiteY77" fmla="*/ 33866 h 3526605"/>
              <a:gd name="connsiteX78" fmla="*/ 6046568 w 6198968"/>
              <a:gd name="connsiteY78" fmla="*/ 0 h 35266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6198968" h="3526605">
                <a:moveTo>
                  <a:pt x="6046568" y="0"/>
                </a:moveTo>
                <a:lnTo>
                  <a:pt x="6046568" y="0"/>
                </a:lnTo>
                <a:cubicBezTo>
                  <a:pt x="6007057" y="33867"/>
                  <a:pt x="5968311" y="68647"/>
                  <a:pt x="5928035" y="101600"/>
                </a:cubicBezTo>
                <a:cubicBezTo>
                  <a:pt x="5906192" y="119471"/>
                  <a:pt x="5881541" y="133816"/>
                  <a:pt x="5860302" y="152400"/>
                </a:cubicBezTo>
                <a:cubicBezTo>
                  <a:pt x="5836272" y="173426"/>
                  <a:pt x="5815146" y="197555"/>
                  <a:pt x="5792568" y="220133"/>
                </a:cubicBezTo>
                <a:cubicBezTo>
                  <a:pt x="5778796" y="261451"/>
                  <a:pt x="5774595" y="288906"/>
                  <a:pt x="5741768" y="321733"/>
                </a:cubicBezTo>
                <a:cubicBezTo>
                  <a:pt x="5727377" y="336124"/>
                  <a:pt x="5704582" y="340473"/>
                  <a:pt x="5690968" y="355600"/>
                </a:cubicBezTo>
                <a:cubicBezTo>
                  <a:pt x="5653209" y="397555"/>
                  <a:pt x="5589368" y="491066"/>
                  <a:pt x="5589368" y="491066"/>
                </a:cubicBezTo>
                <a:cubicBezTo>
                  <a:pt x="5549658" y="610200"/>
                  <a:pt x="5609323" y="471112"/>
                  <a:pt x="5504702" y="575733"/>
                </a:cubicBezTo>
                <a:cubicBezTo>
                  <a:pt x="5332829" y="747606"/>
                  <a:pt x="5595765" y="560179"/>
                  <a:pt x="5420035" y="677333"/>
                </a:cubicBezTo>
                <a:cubicBezTo>
                  <a:pt x="5414391" y="694266"/>
                  <a:pt x="5413003" y="713281"/>
                  <a:pt x="5403102" y="728133"/>
                </a:cubicBezTo>
                <a:cubicBezTo>
                  <a:pt x="5377026" y="767247"/>
                  <a:pt x="5338986" y="787810"/>
                  <a:pt x="5301502" y="812800"/>
                </a:cubicBezTo>
                <a:cubicBezTo>
                  <a:pt x="5211190" y="948267"/>
                  <a:pt x="5329725" y="784578"/>
                  <a:pt x="5216835" y="897466"/>
                </a:cubicBezTo>
                <a:cubicBezTo>
                  <a:pt x="5202444" y="911857"/>
                  <a:pt x="5195997" y="932632"/>
                  <a:pt x="5182968" y="948266"/>
                </a:cubicBezTo>
                <a:cubicBezTo>
                  <a:pt x="5167637" y="966663"/>
                  <a:pt x="5149101" y="982133"/>
                  <a:pt x="5132168" y="999066"/>
                </a:cubicBezTo>
                <a:cubicBezTo>
                  <a:pt x="5120879" y="1021644"/>
                  <a:pt x="5111681" y="1045394"/>
                  <a:pt x="5098302" y="1066800"/>
                </a:cubicBezTo>
                <a:cubicBezTo>
                  <a:pt x="5083344" y="1090732"/>
                  <a:pt x="5061504" y="1110029"/>
                  <a:pt x="5047502" y="1134533"/>
                </a:cubicBezTo>
                <a:cubicBezTo>
                  <a:pt x="4988882" y="1237117"/>
                  <a:pt x="5075959" y="1139941"/>
                  <a:pt x="4996702" y="1219200"/>
                </a:cubicBezTo>
                <a:lnTo>
                  <a:pt x="4776568" y="1540933"/>
                </a:lnTo>
                <a:lnTo>
                  <a:pt x="5386168" y="2387600"/>
                </a:lnTo>
                <a:lnTo>
                  <a:pt x="5504702" y="2709333"/>
                </a:lnTo>
                <a:cubicBezTo>
                  <a:pt x="5549857" y="2731911"/>
                  <a:pt x="5597576" y="2749962"/>
                  <a:pt x="5640168" y="2777066"/>
                </a:cubicBezTo>
                <a:cubicBezTo>
                  <a:pt x="5736594" y="2838428"/>
                  <a:pt x="5642412" y="2845549"/>
                  <a:pt x="5792568" y="2895600"/>
                </a:cubicBezTo>
                <a:lnTo>
                  <a:pt x="5894168" y="2929466"/>
                </a:lnTo>
                <a:cubicBezTo>
                  <a:pt x="5905457" y="2946399"/>
                  <a:pt x="5913644" y="2965875"/>
                  <a:pt x="5928035" y="2980266"/>
                </a:cubicBezTo>
                <a:cubicBezTo>
                  <a:pt x="5942426" y="2994657"/>
                  <a:pt x="5968049" y="2996875"/>
                  <a:pt x="5978835" y="3014133"/>
                </a:cubicBezTo>
                <a:cubicBezTo>
                  <a:pt x="5997755" y="3044405"/>
                  <a:pt x="6001413" y="3081866"/>
                  <a:pt x="6012702" y="3115733"/>
                </a:cubicBezTo>
                <a:cubicBezTo>
                  <a:pt x="6018346" y="3132666"/>
                  <a:pt x="6019734" y="3151682"/>
                  <a:pt x="6029635" y="3166533"/>
                </a:cubicBezTo>
                <a:cubicBezTo>
                  <a:pt x="6119947" y="3302000"/>
                  <a:pt x="6001413" y="3138311"/>
                  <a:pt x="6114302" y="3251200"/>
                </a:cubicBezTo>
                <a:cubicBezTo>
                  <a:pt x="6134258" y="3271156"/>
                  <a:pt x="6147035" y="3297252"/>
                  <a:pt x="6165102" y="3318933"/>
                </a:cubicBezTo>
                <a:cubicBezTo>
                  <a:pt x="6175322" y="3331198"/>
                  <a:pt x="6187679" y="3341511"/>
                  <a:pt x="6198968" y="3352800"/>
                </a:cubicBezTo>
                <a:lnTo>
                  <a:pt x="6198968" y="3352800"/>
                </a:lnTo>
                <a:lnTo>
                  <a:pt x="5199902" y="3420533"/>
                </a:lnTo>
                <a:cubicBezTo>
                  <a:pt x="5052577" y="3436902"/>
                  <a:pt x="4985839" y="3446059"/>
                  <a:pt x="4827368" y="3454400"/>
                </a:cubicBezTo>
                <a:cubicBezTo>
                  <a:pt x="4686339" y="3461823"/>
                  <a:pt x="4545146" y="3465689"/>
                  <a:pt x="4404035" y="3471333"/>
                </a:cubicBezTo>
                <a:cubicBezTo>
                  <a:pt x="4106353" y="3570561"/>
                  <a:pt x="4325731" y="3510294"/>
                  <a:pt x="3675902" y="3488266"/>
                </a:cubicBezTo>
                <a:cubicBezTo>
                  <a:pt x="3551667" y="3484055"/>
                  <a:pt x="3427546" y="3476977"/>
                  <a:pt x="3303368" y="3471333"/>
                </a:cubicBezTo>
                <a:cubicBezTo>
                  <a:pt x="1705723" y="3506446"/>
                  <a:pt x="2273654" y="3454079"/>
                  <a:pt x="1593102" y="3522133"/>
                </a:cubicBezTo>
                <a:cubicBezTo>
                  <a:pt x="1378613" y="3516489"/>
                  <a:pt x="1163967" y="3515169"/>
                  <a:pt x="949635" y="3505200"/>
                </a:cubicBezTo>
                <a:cubicBezTo>
                  <a:pt x="887957" y="3502331"/>
                  <a:pt x="867160" y="3486473"/>
                  <a:pt x="814168" y="3471333"/>
                </a:cubicBezTo>
                <a:cubicBezTo>
                  <a:pt x="791791" y="3464940"/>
                  <a:pt x="768812" y="3460794"/>
                  <a:pt x="746435" y="3454400"/>
                </a:cubicBezTo>
                <a:cubicBezTo>
                  <a:pt x="729272" y="3449496"/>
                  <a:pt x="713328" y="3439825"/>
                  <a:pt x="695635" y="3437466"/>
                </a:cubicBezTo>
                <a:cubicBezTo>
                  <a:pt x="628263" y="3428483"/>
                  <a:pt x="560066" y="3427296"/>
                  <a:pt x="492435" y="3420533"/>
                </a:cubicBezTo>
                <a:cubicBezTo>
                  <a:pt x="288096" y="3400100"/>
                  <a:pt x="427820" y="3403600"/>
                  <a:pt x="272302" y="3403600"/>
                </a:cubicBezTo>
                <a:lnTo>
                  <a:pt x="221502" y="3335866"/>
                </a:lnTo>
                <a:cubicBezTo>
                  <a:pt x="210213" y="3285066"/>
                  <a:pt x="204091" y="3232835"/>
                  <a:pt x="187635" y="3183466"/>
                </a:cubicBezTo>
                <a:cubicBezTo>
                  <a:pt x="181199" y="3164159"/>
                  <a:pt x="162869" y="3150869"/>
                  <a:pt x="153768" y="3132666"/>
                </a:cubicBezTo>
                <a:cubicBezTo>
                  <a:pt x="83661" y="2992452"/>
                  <a:pt x="200026" y="3176652"/>
                  <a:pt x="102968" y="3031066"/>
                </a:cubicBezTo>
                <a:cubicBezTo>
                  <a:pt x="97324" y="3008488"/>
                  <a:pt x="94207" y="2985124"/>
                  <a:pt x="86035" y="2963333"/>
                </a:cubicBezTo>
                <a:cubicBezTo>
                  <a:pt x="77172" y="2939698"/>
                  <a:pt x="62112" y="2918802"/>
                  <a:pt x="52168" y="2895600"/>
                </a:cubicBezTo>
                <a:cubicBezTo>
                  <a:pt x="45137" y="2879194"/>
                  <a:pt x="40879" y="2861733"/>
                  <a:pt x="35235" y="2844800"/>
                </a:cubicBezTo>
                <a:cubicBezTo>
                  <a:pt x="29591" y="2799644"/>
                  <a:pt x="25783" y="2754221"/>
                  <a:pt x="18302" y="2709333"/>
                </a:cubicBezTo>
                <a:cubicBezTo>
                  <a:pt x="14476" y="2686377"/>
                  <a:pt x="-5319" y="2663891"/>
                  <a:pt x="1368" y="2641600"/>
                </a:cubicBezTo>
                <a:cubicBezTo>
                  <a:pt x="13064" y="2602614"/>
                  <a:pt x="69102" y="2540000"/>
                  <a:pt x="69102" y="2540000"/>
                </a:cubicBezTo>
                <a:cubicBezTo>
                  <a:pt x="102067" y="2441104"/>
                  <a:pt x="60242" y="2531926"/>
                  <a:pt x="136835" y="2455333"/>
                </a:cubicBezTo>
                <a:cubicBezTo>
                  <a:pt x="151226" y="2440942"/>
                  <a:pt x="158873" y="2421094"/>
                  <a:pt x="170702" y="2404533"/>
                </a:cubicBezTo>
                <a:cubicBezTo>
                  <a:pt x="183490" y="2386629"/>
                  <a:pt x="242063" y="2312610"/>
                  <a:pt x="255368" y="2286000"/>
                </a:cubicBezTo>
                <a:cubicBezTo>
                  <a:pt x="263350" y="2270035"/>
                  <a:pt x="265271" y="2251606"/>
                  <a:pt x="272302" y="2235200"/>
                </a:cubicBezTo>
                <a:cubicBezTo>
                  <a:pt x="282246" y="2211998"/>
                  <a:pt x="294879" y="2190044"/>
                  <a:pt x="306168" y="2167466"/>
                </a:cubicBezTo>
                <a:cubicBezTo>
                  <a:pt x="336122" y="2017701"/>
                  <a:pt x="320197" y="2143733"/>
                  <a:pt x="306168" y="1947333"/>
                </a:cubicBezTo>
                <a:cubicBezTo>
                  <a:pt x="298115" y="1834590"/>
                  <a:pt x="299027" y="1721271"/>
                  <a:pt x="289235" y="1608666"/>
                </a:cubicBezTo>
                <a:cubicBezTo>
                  <a:pt x="287689" y="1590884"/>
                  <a:pt x="276998" y="1575086"/>
                  <a:pt x="272302" y="1557866"/>
                </a:cubicBezTo>
                <a:cubicBezTo>
                  <a:pt x="259280" y="1510120"/>
                  <a:pt x="230526" y="1372715"/>
                  <a:pt x="204568" y="1320800"/>
                </a:cubicBezTo>
                <a:lnTo>
                  <a:pt x="136835" y="1185333"/>
                </a:lnTo>
                <a:cubicBezTo>
                  <a:pt x="131191" y="1157111"/>
                  <a:pt x="126146" y="1128762"/>
                  <a:pt x="119902" y="1100666"/>
                </a:cubicBezTo>
                <a:cubicBezTo>
                  <a:pt x="114853" y="1077948"/>
                  <a:pt x="107532" y="1055754"/>
                  <a:pt x="102968" y="1032933"/>
                </a:cubicBezTo>
                <a:cubicBezTo>
                  <a:pt x="73165" y="883918"/>
                  <a:pt x="102058" y="979402"/>
                  <a:pt x="69102" y="880533"/>
                </a:cubicBezTo>
                <a:cubicBezTo>
                  <a:pt x="74746" y="795866"/>
                  <a:pt x="62092" y="707940"/>
                  <a:pt x="86035" y="626533"/>
                </a:cubicBezTo>
                <a:cubicBezTo>
                  <a:pt x="93158" y="602316"/>
                  <a:pt x="134376" y="608826"/>
                  <a:pt x="153768" y="592666"/>
                </a:cubicBezTo>
                <a:cubicBezTo>
                  <a:pt x="169402" y="579637"/>
                  <a:pt x="176346" y="558799"/>
                  <a:pt x="187635" y="541866"/>
                </a:cubicBezTo>
                <a:cubicBezTo>
                  <a:pt x="198924" y="507999"/>
                  <a:pt x="201700" y="469969"/>
                  <a:pt x="221502" y="440266"/>
                </a:cubicBezTo>
                <a:cubicBezTo>
                  <a:pt x="232791" y="423333"/>
                  <a:pt x="246267" y="407669"/>
                  <a:pt x="255368" y="389466"/>
                </a:cubicBezTo>
                <a:cubicBezTo>
                  <a:pt x="263350" y="373501"/>
                  <a:pt x="265271" y="355072"/>
                  <a:pt x="272302" y="338666"/>
                </a:cubicBezTo>
                <a:cubicBezTo>
                  <a:pt x="298084" y="278507"/>
                  <a:pt x="306021" y="271154"/>
                  <a:pt x="340035" y="220133"/>
                </a:cubicBezTo>
                <a:lnTo>
                  <a:pt x="373902" y="118533"/>
                </a:lnTo>
                <a:cubicBezTo>
                  <a:pt x="392620" y="62379"/>
                  <a:pt x="390835" y="85582"/>
                  <a:pt x="390835" y="50800"/>
                </a:cubicBezTo>
                <a:lnTo>
                  <a:pt x="458568" y="33866"/>
                </a:lnTo>
                <a:lnTo>
                  <a:pt x="610968" y="33866"/>
                </a:lnTo>
                <a:lnTo>
                  <a:pt x="6046568" y="0"/>
                </a:lnTo>
                <a:close/>
              </a:path>
            </a:pathLst>
          </a:custGeom>
          <a:solidFill>
            <a:srgbClr val="B9DA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457200">
              <a:lnSpc>
                <a:spcPct val="150000"/>
              </a:lnSpc>
            </a:pPr>
            <a:endParaRPr lang="zh-CN" altLang="zh-CN" sz="1800" dirty="0">
              <a:solidFill>
                <a:srgbClr val="5A5A5A"/>
              </a:solidFill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42980" y="955998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4" name="文本框 3"/>
          <p:cNvSpPr txBox="1"/>
          <p:nvPr/>
        </p:nvSpPr>
        <p:spPr>
          <a:xfrm>
            <a:off x="1929859" y="2425683"/>
            <a:ext cx="6766934" cy="19485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>
              <a:lnSpc>
                <a:spcPct val="150000"/>
              </a:lnSpc>
              <a:spcAft>
                <a:spcPts val="800"/>
              </a:spcAft>
            </a:pP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撒上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17:34 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大卫对扫罗说：“你仆人为父亲放羊，有时来了狮子，有时来了熊，从群中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衔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（</a:t>
            </a:r>
            <a:r>
              <a:rPr lang="en-US" altLang="zh-CN" sz="2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xián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）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一只羊羔去。</a:t>
            </a:r>
            <a:endParaRPr lang="zh-CN" altLang="zh-CN" sz="2800" dirty="0">
              <a:solidFill>
                <a:srgbClr val="5A5A5A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096000" y="4644589"/>
            <a:ext cx="3273468" cy="488573"/>
          </a:xfrm>
          <a:prstGeom prst="rect">
            <a:avLst/>
          </a:prstGeom>
          <a:solidFill>
            <a:schemeClr val="bg1"/>
          </a:solidFill>
          <a:effectLst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>
              <a:lnSpc>
                <a:spcPct val="150000"/>
              </a:lnSpc>
              <a:spcAft>
                <a:spcPts val="800"/>
              </a:spcAft>
            </a:pPr>
            <a:r>
              <a:rPr lang="zh-CN" altLang="zh-CN" sz="20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备注：圣经中出现</a:t>
            </a:r>
            <a:r>
              <a:rPr lang="en-US" altLang="zh-CN" sz="20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r>
              <a:rPr lang="zh-CN" altLang="zh-CN" sz="20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处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5048103" y="814790"/>
            <a:ext cx="8894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衔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7112" y="2333621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7" name="文本框 6"/>
          <p:cNvSpPr txBox="1"/>
          <p:nvPr/>
        </p:nvSpPr>
        <p:spPr>
          <a:xfrm>
            <a:off x="2208868" y="1934406"/>
            <a:ext cx="1884680" cy="420878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戟</a:t>
            </a:r>
            <a:r>
              <a:rPr lang="zh-CN" altLang="en-US" sz="19900" dirty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endParaRPr lang="zh-CN" altLang="en-US" sz="13800" dirty="0"/>
          </a:p>
        </p:txBody>
      </p:sp>
      <p:sp>
        <p:nvSpPr>
          <p:cNvPr id="8" name="文本框 7"/>
          <p:cNvSpPr txBox="1"/>
          <p:nvPr/>
        </p:nvSpPr>
        <p:spPr>
          <a:xfrm>
            <a:off x="3151208" y="1444607"/>
            <a:ext cx="1153795" cy="60833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zh-CN" altLang="en-US" sz="4800" dirty="0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  <a:sym typeface="+mn-ea"/>
              </a:rPr>
              <a:t>jǐ</a:t>
            </a:r>
            <a:endParaRPr lang="zh-CN" altLang="en-US" sz="48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764651" y="5273866"/>
            <a:ext cx="58440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释义：古代兵器，在长柄的一端装有青铜或铁制成的枪尖，旁边附有月牙形锋刃。</a:t>
            </a:r>
          </a:p>
        </p:txBody>
      </p:sp>
      <p:pic>
        <p:nvPicPr>
          <p:cNvPr id="6" name="图片 5" descr="手机屏幕的截图&#10;&#10;中度可信度描述已自动生成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2525" y="1839595"/>
            <a:ext cx="4657090" cy="34137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: 形状 14"/>
          <p:cNvSpPr/>
          <p:nvPr/>
        </p:nvSpPr>
        <p:spPr>
          <a:xfrm>
            <a:off x="1666406" y="2096307"/>
            <a:ext cx="8859187" cy="2910840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0" lvl="0" indent="-28575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dirty="0"/>
          </a:p>
          <a:p>
            <a:pPr marL="285750" lvl="1" indent="-28575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dirty="0"/>
          </a:p>
        </p:txBody>
      </p:sp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50375" y="1102721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030446" y="970072"/>
            <a:ext cx="2410310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戟</a:t>
            </a:r>
          </a:p>
        </p:txBody>
      </p:sp>
      <p:sp>
        <p:nvSpPr>
          <p:cNvPr id="35" name="文本框 4"/>
          <p:cNvSpPr txBox="1"/>
          <p:nvPr/>
        </p:nvSpPr>
        <p:spPr>
          <a:xfrm>
            <a:off x="2149933" y="2283541"/>
            <a:ext cx="8478093" cy="2576667"/>
          </a:xfrm>
          <a:prstGeom prst="rect">
            <a:avLst/>
          </a:prstGeom>
          <a:noFill/>
          <a:effectLst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撒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母耳记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上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17：45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大卫对非利士人说：“你来攻击我，是靠着刀枪和铜</a:t>
            </a:r>
            <a:r>
              <a:rPr lang="zh-CN" altLang="zh-CN" sz="2800" dirty="0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戟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jǐ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）；我来攻击你，是靠着万军之耶和华的名，就是你所怒骂带领以色列军队的神。</a:t>
            </a:r>
            <a:endParaRPr lang="zh-CN" altLang="en-US" sz="2800" dirty="0">
              <a:solidFill>
                <a:schemeClr val="bg2">
                  <a:lumMod val="1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8" name="文本框 4"/>
          <p:cNvSpPr txBox="1"/>
          <p:nvPr/>
        </p:nvSpPr>
        <p:spPr>
          <a:xfrm>
            <a:off x="7068623" y="5154085"/>
            <a:ext cx="3021340" cy="381323"/>
          </a:xfrm>
          <a:prstGeom prst="rect">
            <a:avLst/>
          </a:prstGeom>
          <a:solidFill>
            <a:schemeClr val="bg1"/>
          </a:solidFill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38125">
              <a:lnSpc>
                <a:spcPts val="2625"/>
              </a:lnSpc>
            </a:pPr>
            <a:r>
              <a:rPr lang="zh-CN" altLang="zh-CN" sz="1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备注：</a:t>
            </a:r>
            <a:r>
              <a:rPr lang="zh-CN" altLang="en-US" sz="1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圣经中出现</a:t>
            </a:r>
            <a:r>
              <a:rPr lang="en-US" altLang="zh-CN" sz="180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r>
              <a:rPr lang="zh-CN" altLang="en-US" sz="1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处</a:t>
            </a:r>
            <a:endParaRPr lang="zh-CN" altLang="zh-CN" sz="1800" dirty="0">
              <a:effectLst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1063" y="2316533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" name="文本框 4"/>
          <p:cNvSpPr txBox="1"/>
          <p:nvPr/>
        </p:nvSpPr>
        <p:spPr>
          <a:xfrm>
            <a:off x="2551867" y="2181580"/>
            <a:ext cx="1931607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166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鞘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3068038" y="809677"/>
            <a:ext cx="1612624" cy="2183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 </a:t>
            </a:r>
            <a:r>
              <a:rPr altLang="zh-CN" sz="4800" dirty="0">
                <a:solidFill>
                  <a:schemeClr val="tx1"/>
                </a:solidFill>
                <a:latin typeface="Arial Regular" panose="020B0604020202020204" charset="0"/>
                <a:ea typeface="宋体" panose="02010600030101010101" pitchFamily="2" charset="-122"/>
                <a:cs typeface="Arial Regular" panose="020B0604020202020204" charset="0"/>
              </a:rPr>
              <a:t>qiào</a:t>
            </a:r>
            <a:endParaRPr altLang="zh-CN" sz="4400" dirty="0">
              <a:solidFill>
                <a:schemeClr val="tx1"/>
              </a:solidFill>
              <a:cs typeface="Times New Roman" panose="02020603050405020304" pitchFamily="18" charset="0"/>
            </a:endParaRPr>
          </a:p>
          <a:p>
            <a:endParaRPr lang="zh-CN" altLang="zh-CN" sz="4400" b="1" dirty="0">
              <a:solidFill>
                <a:schemeClr val="tx1"/>
              </a:solidFill>
              <a:cs typeface="Times New Roman" panose="02020603050405020304" pitchFamily="18" charset="0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3983" y="2351119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1" name="文本框 10"/>
          <p:cNvSpPr txBox="1"/>
          <p:nvPr/>
        </p:nvSpPr>
        <p:spPr>
          <a:xfrm>
            <a:off x="7181687" y="2181581"/>
            <a:ext cx="1355388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166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  <a:sym typeface="+mn-ea"/>
              </a:rPr>
              <a:t>鞘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7565149" y="1486588"/>
            <a:ext cx="1611630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altLang="zh-CN" sz="4800" dirty="0">
                <a:solidFill>
                  <a:schemeClr val="tx1"/>
                </a:solidFill>
                <a:effectLst/>
                <a:latin typeface="Arial Regular" panose="020B0604020202020204" charset="0"/>
                <a:ea typeface="宋体" panose="02010600030101010101" pitchFamily="2" charset="-122"/>
                <a:cs typeface="Arial Regular" panose="020B0604020202020204" charset="0"/>
              </a:rPr>
              <a:t>shāo</a:t>
            </a:r>
          </a:p>
        </p:txBody>
      </p:sp>
      <p:sp>
        <p:nvSpPr>
          <p:cNvPr id="2" name="箭头: 左右 1"/>
          <p:cNvSpPr/>
          <p:nvPr/>
        </p:nvSpPr>
        <p:spPr>
          <a:xfrm>
            <a:off x="5452492" y="3347056"/>
            <a:ext cx="1216152" cy="4846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2366934" y="5223353"/>
            <a:ext cx="34196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indent="0">
              <a:spcAft>
                <a:spcPts val="1200"/>
              </a:spcAft>
              <a:buFont typeface="+mj-lt"/>
              <a:buNone/>
              <a:tabLst>
                <a:tab pos="457200" algn="l"/>
              </a:tabLst>
            </a:pPr>
            <a:r>
              <a:rPr lang="zh-CN" altLang="en-US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释义：</a:t>
            </a:r>
            <a:r>
              <a:rPr lang="zh-CN" altLang="zh-CN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装刀、剑的套子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6661161" y="5223353"/>
            <a:ext cx="37604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释义：</a:t>
            </a:r>
            <a:r>
              <a:rPr lang="zh-CN" altLang="zh-CN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拴在鞭子末端的细皮条</a:t>
            </a:r>
            <a:endParaRPr kumimoji="1" lang="zh-CN" altLang="en-US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4" grpId="0"/>
      <p:bldP spid="4" grpId="1"/>
      <p:bldP spid="11" grpId="0"/>
      <p:bldP spid="11" grpId="1"/>
      <p:bldP spid="13" grpId="0"/>
      <p:bldP spid="13" grpId="1"/>
      <p:bldP spid="6" grpId="0"/>
      <p:bldP spid="8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256459" y="1021684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4890845" y="939139"/>
            <a:ext cx="2410310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鞘</a:t>
            </a:r>
            <a:endParaRPr lang="zh-CN" altLang="en-US" sz="3600" dirty="0">
              <a:solidFill>
                <a:srgbClr val="000000"/>
              </a:solidFill>
              <a:effectLst/>
              <a:latin typeface="Arial Regular" panose="020B0604020202020204" charset="0"/>
              <a:ea typeface="楷体" panose="02010609060101010101" pitchFamily="49" charset="-122"/>
              <a:cs typeface="Arial Regular" panose="020B0604020202020204" charset="0"/>
            </a:endParaRPr>
          </a:p>
        </p:txBody>
      </p:sp>
      <p:sp>
        <p:nvSpPr>
          <p:cNvPr id="7" name="任意多边形: 形状 6"/>
          <p:cNvSpPr/>
          <p:nvPr/>
        </p:nvSpPr>
        <p:spPr>
          <a:xfrm>
            <a:off x="1945964" y="2167467"/>
            <a:ext cx="8847931" cy="3526605"/>
          </a:xfrm>
          <a:custGeom>
            <a:avLst/>
            <a:gdLst>
              <a:gd name="connsiteX0" fmla="*/ 6046568 w 6198968"/>
              <a:gd name="connsiteY0" fmla="*/ 0 h 3526605"/>
              <a:gd name="connsiteX1" fmla="*/ 6046568 w 6198968"/>
              <a:gd name="connsiteY1" fmla="*/ 0 h 3526605"/>
              <a:gd name="connsiteX2" fmla="*/ 5928035 w 6198968"/>
              <a:gd name="connsiteY2" fmla="*/ 101600 h 3526605"/>
              <a:gd name="connsiteX3" fmla="*/ 5860302 w 6198968"/>
              <a:gd name="connsiteY3" fmla="*/ 152400 h 3526605"/>
              <a:gd name="connsiteX4" fmla="*/ 5792568 w 6198968"/>
              <a:gd name="connsiteY4" fmla="*/ 220133 h 3526605"/>
              <a:gd name="connsiteX5" fmla="*/ 5741768 w 6198968"/>
              <a:gd name="connsiteY5" fmla="*/ 321733 h 3526605"/>
              <a:gd name="connsiteX6" fmla="*/ 5690968 w 6198968"/>
              <a:gd name="connsiteY6" fmla="*/ 355600 h 3526605"/>
              <a:gd name="connsiteX7" fmla="*/ 5589368 w 6198968"/>
              <a:gd name="connsiteY7" fmla="*/ 491066 h 3526605"/>
              <a:gd name="connsiteX8" fmla="*/ 5504702 w 6198968"/>
              <a:gd name="connsiteY8" fmla="*/ 575733 h 3526605"/>
              <a:gd name="connsiteX9" fmla="*/ 5420035 w 6198968"/>
              <a:gd name="connsiteY9" fmla="*/ 677333 h 3526605"/>
              <a:gd name="connsiteX10" fmla="*/ 5403102 w 6198968"/>
              <a:gd name="connsiteY10" fmla="*/ 728133 h 3526605"/>
              <a:gd name="connsiteX11" fmla="*/ 5301502 w 6198968"/>
              <a:gd name="connsiteY11" fmla="*/ 812800 h 3526605"/>
              <a:gd name="connsiteX12" fmla="*/ 5216835 w 6198968"/>
              <a:gd name="connsiteY12" fmla="*/ 897466 h 3526605"/>
              <a:gd name="connsiteX13" fmla="*/ 5182968 w 6198968"/>
              <a:gd name="connsiteY13" fmla="*/ 948266 h 3526605"/>
              <a:gd name="connsiteX14" fmla="*/ 5132168 w 6198968"/>
              <a:gd name="connsiteY14" fmla="*/ 999066 h 3526605"/>
              <a:gd name="connsiteX15" fmla="*/ 5098302 w 6198968"/>
              <a:gd name="connsiteY15" fmla="*/ 1066800 h 3526605"/>
              <a:gd name="connsiteX16" fmla="*/ 5047502 w 6198968"/>
              <a:gd name="connsiteY16" fmla="*/ 1134533 h 3526605"/>
              <a:gd name="connsiteX17" fmla="*/ 4996702 w 6198968"/>
              <a:gd name="connsiteY17" fmla="*/ 1219200 h 3526605"/>
              <a:gd name="connsiteX18" fmla="*/ 4776568 w 6198968"/>
              <a:gd name="connsiteY18" fmla="*/ 1540933 h 3526605"/>
              <a:gd name="connsiteX19" fmla="*/ 5386168 w 6198968"/>
              <a:gd name="connsiteY19" fmla="*/ 2387600 h 3526605"/>
              <a:gd name="connsiteX20" fmla="*/ 5504702 w 6198968"/>
              <a:gd name="connsiteY20" fmla="*/ 2709333 h 3526605"/>
              <a:gd name="connsiteX21" fmla="*/ 5640168 w 6198968"/>
              <a:gd name="connsiteY21" fmla="*/ 2777066 h 3526605"/>
              <a:gd name="connsiteX22" fmla="*/ 5792568 w 6198968"/>
              <a:gd name="connsiteY22" fmla="*/ 2895600 h 3526605"/>
              <a:gd name="connsiteX23" fmla="*/ 5894168 w 6198968"/>
              <a:gd name="connsiteY23" fmla="*/ 2929466 h 3526605"/>
              <a:gd name="connsiteX24" fmla="*/ 5928035 w 6198968"/>
              <a:gd name="connsiteY24" fmla="*/ 2980266 h 3526605"/>
              <a:gd name="connsiteX25" fmla="*/ 5978835 w 6198968"/>
              <a:gd name="connsiteY25" fmla="*/ 3014133 h 3526605"/>
              <a:gd name="connsiteX26" fmla="*/ 6012702 w 6198968"/>
              <a:gd name="connsiteY26" fmla="*/ 3115733 h 3526605"/>
              <a:gd name="connsiteX27" fmla="*/ 6029635 w 6198968"/>
              <a:gd name="connsiteY27" fmla="*/ 3166533 h 3526605"/>
              <a:gd name="connsiteX28" fmla="*/ 6114302 w 6198968"/>
              <a:gd name="connsiteY28" fmla="*/ 3251200 h 3526605"/>
              <a:gd name="connsiteX29" fmla="*/ 6165102 w 6198968"/>
              <a:gd name="connsiteY29" fmla="*/ 3318933 h 3526605"/>
              <a:gd name="connsiteX30" fmla="*/ 6198968 w 6198968"/>
              <a:gd name="connsiteY30" fmla="*/ 3352800 h 3526605"/>
              <a:gd name="connsiteX31" fmla="*/ 6198968 w 6198968"/>
              <a:gd name="connsiteY31" fmla="*/ 3352800 h 3526605"/>
              <a:gd name="connsiteX32" fmla="*/ 5199902 w 6198968"/>
              <a:gd name="connsiteY32" fmla="*/ 3420533 h 3526605"/>
              <a:gd name="connsiteX33" fmla="*/ 4827368 w 6198968"/>
              <a:gd name="connsiteY33" fmla="*/ 3454400 h 3526605"/>
              <a:gd name="connsiteX34" fmla="*/ 4404035 w 6198968"/>
              <a:gd name="connsiteY34" fmla="*/ 3471333 h 3526605"/>
              <a:gd name="connsiteX35" fmla="*/ 3675902 w 6198968"/>
              <a:gd name="connsiteY35" fmla="*/ 3488266 h 3526605"/>
              <a:gd name="connsiteX36" fmla="*/ 3303368 w 6198968"/>
              <a:gd name="connsiteY36" fmla="*/ 3471333 h 3526605"/>
              <a:gd name="connsiteX37" fmla="*/ 1593102 w 6198968"/>
              <a:gd name="connsiteY37" fmla="*/ 3522133 h 3526605"/>
              <a:gd name="connsiteX38" fmla="*/ 949635 w 6198968"/>
              <a:gd name="connsiteY38" fmla="*/ 3505200 h 3526605"/>
              <a:gd name="connsiteX39" fmla="*/ 814168 w 6198968"/>
              <a:gd name="connsiteY39" fmla="*/ 3471333 h 3526605"/>
              <a:gd name="connsiteX40" fmla="*/ 746435 w 6198968"/>
              <a:gd name="connsiteY40" fmla="*/ 3454400 h 3526605"/>
              <a:gd name="connsiteX41" fmla="*/ 695635 w 6198968"/>
              <a:gd name="connsiteY41" fmla="*/ 3437466 h 3526605"/>
              <a:gd name="connsiteX42" fmla="*/ 492435 w 6198968"/>
              <a:gd name="connsiteY42" fmla="*/ 3420533 h 3526605"/>
              <a:gd name="connsiteX43" fmla="*/ 272302 w 6198968"/>
              <a:gd name="connsiteY43" fmla="*/ 3403600 h 3526605"/>
              <a:gd name="connsiteX44" fmla="*/ 221502 w 6198968"/>
              <a:gd name="connsiteY44" fmla="*/ 3335866 h 3526605"/>
              <a:gd name="connsiteX45" fmla="*/ 187635 w 6198968"/>
              <a:gd name="connsiteY45" fmla="*/ 3183466 h 3526605"/>
              <a:gd name="connsiteX46" fmla="*/ 153768 w 6198968"/>
              <a:gd name="connsiteY46" fmla="*/ 3132666 h 3526605"/>
              <a:gd name="connsiteX47" fmla="*/ 102968 w 6198968"/>
              <a:gd name="connsiteY47" fmla="*/ 3031066 h 3526605"/>
              <a:gd name="connsiteX48" fmla="*/ 86035 w 6198968"/>
              <a:gd name="connsiteY48" fmla="*/ 2963333 h 3526605"/>
              <a:gd name="connsiteX49" fmla="*/ 52168 w 6198968"/>
              <a:gd name="connsiteY49" fmla="*/ 2895600 h 3526605"/>
              <a:gd name="connsiteX50" fmla="*/ 35235 w 6198968"/>
              <a:gd name="connsiteY50" fmla="*/ 2844800 h 3526605"/>
              <a:gd name="connsiteX51" fmla="*/ 18302 w 6198968"/>
              <a:gd name="connsiteY51" fmla="*/ 2709333 h 3526605"/>
              <a:gd name="connsiteX52" fmla="*/ 1368 w 6198968"/>
              <a:gd name="connsiteY52" fmla="*/ 2641600 h 3526605"/>
              <a:gd name="connsiteX53" fmla="*/ 69102 w 6198968"/>
              <a:gd name="connsiteY53" fmla="*/ 2540000 h 3526605"/>
              <a:gd name="connsiteX54" fmla="*/ 136835 w 6198968"/>
              <a:gd name="connsiteY54" fmla="*/ 2455333 h 3526605"/>
              <a:gd name="connsiteX55" fmla="*/ 170702 w 6198968"/>
              <a:gd name="connsiteY55" fmla="*/ 2404533 h 3526605"/>
              <a:gd name="connsiteX56" fmla="*/ 255368 w 6198968"/>
              <a:gd name="connsiteY56" fmla="*/ 2286000 h 3526605"/>
              <a:gd name="connsiteX57" fmla="*/ 272302 w 6198968"/>
              <a:gd name="connsiteY57" fmla="*/ 2235200 h 3526605"/>
              <a:gd name="connsiteX58" fmla="*/ 306168 w 6198968"/>
              <a:gd name="connsiteY58" fmla="*/ 2167466 h 3526605"/>
              <a:gd name="connsiteX59" fmla="*/ 306168 w 6198968"/>
              <a:gd name="connsiteY59" fmla="*/ 1947333 h 3526605"/>
              <a:gd name="connsiteX60" fmla="*/ 289235 w 6198968"/>
              <a:gd name="connsiteY60" fmla="*/ 1608666 h 3526605"/>
              <a:gd name="connsiteX61" fmla="*/ 272302 w 6198968"/>
              <a:gd name="connsiteY61" fmla="*/ 1557866 h 3526605"/>
              <a:gd name="connsiteX62" fmla="*/ 204568 w 6198968"/>
              <a:gd name="connsiteY62" fmla="*/ 1320800 h 3526605"/>
              <a:gd name="connsiteX63" fmla="*/ 136835 w 6198968"/>
              <a:gd name="connsiteY63" fmla="*/ 1185333 h 3526605"/>
              <a:gd name="connsiteX64" fmla="*/ 119902 w 6198968"/>
              <a:gd name="connsiteY64" fmla="*/ 1100666 h 3526605"/>
              <a:gd name="connsiteX65" fmla="*/ 102968 w 6198968"/>
              <a:gd name="connsiteY65" fmla="*/ 1032933 h 3526605"/>
              <a:gd name="connsiteX66" fmla="*/ 69102 w 6198968"/>
              <a:gd name="connsiteY66" fmla="*/ 880533 h 3526605"/>
              <a:gd name="connsiteX67" fmla="*/ 86035 w 6198968"/>
              <a:gd name="connsiteY67" fmla="*/ 626533 h 3526605"/>
              <a:gd name="connsiteX68" fmla="*/ 153768 w 6198968"/>
              <a:gd name="connsiteY68" fmla="*/ 592666 h 3526605"/>
              <a:gd name="connsiteX69" fmla="*/ 187635 w 6198968"/>
              <a:gd name="connsiteY69" fmla="*/ 541866 h 3526605"/>
              <a:gd name="connsiteX70" fmla="*/ 221502 w 6198968"/>
              <a:gd name="connsiteY70" fmla="*/ 440266 h 3526605"/>
              <a:gd name="connsiteX71" fmla="*/ 255368 w 6198968"/>
              <a:gd name="connsiteY71" fmla="*/ 389466 h 3526605"/>
              <a:gd name="connsiteX72" fmla="*/ 272302 w 6198968"/>
              <a:gd name="connsiteY72" fmla="*/ 338666 h 3526605"/>
              <a:gd name="connsiteX73" fmla="*/ 340035 w 6198968"/>
              <a:gd name="connsiteY73" fmla="*/ 220133 h 3526605"/>
              <a:gd name="connsiteX74" fmla="*/ 373902 w 6198968"/>
              <a:gd name="connsiteY74" fmla="*/ 118533 h 3526605"/>
              <a:gd name="connsiteX75" fmla="*/ 390835 w 6198968"/>
              <a:gd name="connsiteY75" fmla="*/ 50800 h 3526605"/>
              <a:gd name="connsiteX76" fmla="*/ 458568 w 6198968"/>
              <a:gd name="connsiteY76" fmla="*/ 33866 h 3526605"/>
              <a:gd name="connsiteX77" fmla="*/ 610968 w 6198968"/>
              <a:gd name="connsiteY77" fmla="*/ 33866 h 3526605"/>
              <a:gd name="connsiteX78" fmla="*/ 6046568 w 6198968"/>
              <a:gd name="connsiteY78" fmla="*/ 0 h 35266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6198968" h="3526605">
                <a:moveTo>
                  <a:pt x="6046568" y="0"/>
                </a:moveTo>
                <a:lnTo>
                  <a:pt x="6046568" y="0"/>
                </a:lnTo>
                <a:cubicBezTo>
                  <a:pt x="6007057" y="33867"/>
                  <a:pt x="5968311" y="68647"/>
                  <a:pt x="5928035" y="101600"/>
                </a:cubicBezTo>
                <a:cubicBezTo>
                  <a:pt x="5906192" y="119471"/>
                  <a:pt x="5881541" y="133816"/>
                  <a:pt x="5860302" y="152400"/>
                </a:cubicBezTo>
                <a:cubicBezTo>
                  <a:pt x="5836272" y="173426"/>
                  <a:pt x="5815146" y="197555"/>
                  <a:pt x="5792568" y="220133"/>
                </a:cubicBezTo>
                <a:cubicBezTo>
                  <a:pt x="5778796" y="261451"/>
                  <a:pt x="5774595" y="288906"/>
                  <a:pt x="5741768" y="321733"/>
                </a:cubicBezTo>
                <a:cubicBezTo>
                  <a:pt x="5727377" y="336124"/>
                  <a:pt x="5704582" y="340473"/>
                  <a:pt x="5690968" y="355600"/>
                </a:cubicBezTo>
                <a:cubicBezTo>
                  <a:pt x="5653209" y="397555"/>
                  <a:pt x="5589368" y="491066"/>
                  <a:pt x="5589368" y="491066"/>
                </a:cubicBezTo>
                <a:cubicBezTo>
                  <a:pt x="5549658" y="610200"/>
                  <a:pt x="5609323" y="471112"/>
                  <a:pt x="5504702" y="575733"/>
                </a:cubicBezTo>
                <a:cubicBezTo>
                  <a:pt x="5332829" y="747606"/>
                  <a:pt x="5595765" y="560179"/>
                  <a:pt x="5420035" y="677333"/>
                </a:cubicBezTo>
                <a:cubicBezTo>
                  <a:pt x="5414391" y="694266"/>
                  <a:pt x="5413003" y="713281"/>
                  <a:pt x="5403102" y="728133"/>
                </a:cubicBezTo>
                <a:cubicBezTo>
                  <a:pt x="5377026" y="767247"/>
                  <a:pt x="5338986" y="787810"/>
                  <a:pt x="5301502" y="812800"/>
                </a:cubicBezTo>
                <a:cubicBezTo>
                  <a:pt x="5211190" y="948267"/>
                  <a:pt x="5329725" y="784578"/>
                  <a:pt x="5216835" y="897466"/>
                </a:cubicBezTo>
                <a:cubicBezTo>
                  <a:pt x="5202444" y="911857"/>
                  <a:pt x="5195997" y="932632"/>
                  <a:pt x="5182968" y="948266"/>
                </a:cubicBezTo>
                <a:cubicBezTo>
                  <a:pt x="5167637" y="966663"/>
                  <a:pt x="5149101" y="982133"/>
                  <a:pt x="5132168" y="999066"/>
                </a:cubicBezTo>
                <a:cubicBezTo>
                  <a:pt x="5120879" y="1021644"/>
                  <a:pt x="5111681" y="1045394"/>
                  <a:pt x="5098302" y="1066800"/>
                </a:cubicBezTo>
                <a:cubicBezTo>
                  <a:pt x="5083344" y="1090732"/>
                  <a:pt x="5061504" y="1110029"/>
                  <a:pt x="5047502" y="1134533"/>
                </a:cubicBezTo>
                <a:cubicBezTo>
                  <a:pt x="4988882" y="1237117"/>
                  <a:pt x="5075959" y="1139941"/>
                  <a:pt x="4996702" y="1219200"/>
                </a:cubicBezTo>
                <a:lnTo>
                  <a:pt x="4776568" y="1540933"/>
                </a:lnTo>
                <a:lnTo>
                  <a:pt x="5386168" y="2387600"/>
                </a:lnTo>
                <a:lnTo>
                  <a:pt x="5504702" y="2709333"/>
                </a:lnTo>
                <a:cubicBezTo>
                  <a:pt x="5549857" y="2731911"/>
                  <a:pt x="5597576" y="2749962"/>
                  <a:pt x="5640168" y="2777066"/>
                </a:cubicBezTo>
                <a:cubicBezTo>
                  <a:pt x="5736594" y="2838428"/>
                  <a:pt x="5642412" y="2845549"/>
                  <a:pt x="5792568" y="2895600"/>
                </a:cubicBezTo>
                <a:lnTo>
                  <a:pt x="5894168" y="2929466"/>
                </a:lnTo>
                <a:cubicBezTo>
                  <a:pt x="5905457" y="2946399"/>
                  <a:pt x="5913644" y="2965875"/>
                  <a:pt x="5928035" y="2980266"/>
                </a:cubicBezTo>
                <a:cubicBezTo>
                  <a:pt x="5942426" y="2994657"/>
                  <a:pt x="5968049" y="2996875"/>
                  <a:pt x="5978835" y="3014133"/>
                </a:cubicBezTo>
                <a:cubicBezTo>
                  <a:pt x="5997755" y="3044405"/>
                  <a:pt x="6001413" y="3081866"/>
                  <a:pt x="6012702" y="3115733"/>
                </a:cubicBezTo>
                <a:cubicBezTo>
                  <a:pt x="6018346" y="3132666"/>
                  <a:pt x="6019734" y="3151682"/>
                  <a:pt x="6029635" y="3166533"/>
                </a:cubicBezTo>
                <a:cubicBezTo>
                  <a:pt x="6119947" y="3302000"/>
                  <a:pt x="6001413" y="3138311"/>
                  <a:pt x="6114302" y="3251200"/>
                </a:cubicBezTo>
                <a:cubicBezTo>
                  <a:pt x="6134258" y="3271156"/>
                  <a:pt x="6147035" y="3297252"/>
                  <a:pt x="6165102" y="3318933"/>
                </a:cubicBezTo>
                <a:cubicBezTo>
                  <a:pt x="6175322" y="3331198"/>
                  <a:pt x="6187679" y="3341511"/>
                  <a:pt x="6198968" y="3352800"/>
                </a:cubicBezTo>
                <a:lnTo>
                  <a:pt x="6198968" y="3352800"/>
                </a:lnTo>
                <a:lnTo>
                  <a:pt x="5199902" y="3420533"/>
                </a:lnTo>
                <a:cubicBezTo>
                  <a:pt x="5052577" y="3436902"/>
                  <a:pt x="4985839" y="3446059"/>
                  <a:pt x="4827368" y="3454400"/>
                </a:cubicBezTo>
                <a:cubicBezTo>
                  <a:pt x="4686339" y="3461823"/>
                  <a:pt x="4545146" y="3465689"/>
                  <a:pt x="4404035" y="3471333"/>
                </a:cubicBezTo>
                <a:cubicBezTo>
                  <a:pt x="4106353" y="3570561"/>
                  <a:pt x="4325731" y="3510294"/>
                  <a:pt x="3675902" y="3488266"/>
                </a:cubicBezTo>
                <a:cubicBezTo>
                  <a:pt x="3551667" y="3484055"/>
                  <a:pt x="3427546" y="3476977"/>
                  <a:pt x="3303368" y="3471333"/>
                </a:cubicBezTo>
                <a:cubicBezTo>
                  <a:pt x="1705723" y="3506446"/>
                  <a:pt x="2273654" y="3454079"/>
                  <a:pt x="1593102" y="3522133"/>
                </a:cubicBezTo>
                <a:cubicBezTo>
                  <a:pt x="1378613" y="3516489"/>
                  <a:pt x="1163967" y="3515169"/>
                  <a:pt x="949635" y="3505200"/>
                </a:cubicBezTo>
                <a:cubicBezTo>
                  <a:pt x="887957" y="3502331"/>
                  <a:pt x="867160" y="3486473"/>
                  <a:pt x="814168" y="3471333"/>
                </a:cubicBezTo>
                <a:cubicBezTo>
                  <a:pt x="791791" y="3464940"/>
                  <a:pt x="768812" y="3460794"/>
                  <a:pt x="746435" y="3454400"/>
                </a:cubicBezTo>
                <a:cubicBezTo>
                  <a:pt x="729272" y="3449496"/>
                  <a:pt x="713328" y="3439825"/>
                  <a:pt x="695635" y="3437466"/>
                </a:cubicBezTo>
                <a:cubicBezTo>
                  <a:pt x="628263" y="3428483"/>
                  <a:pt x="560066" y="3427296"/>
                  <a:pt x="492435" y="3420533"/>
                </a:cubicBezTo>
                <a:cubicBezTo>
                  <a:pt x="288096" y="3400100"/>
                  <a:pt x="427820" y="3403600"/>
                  <a:pt x="272302" y="3403600"/>
                </a:cubicBezTo>
                <a:lnTo>
                  <a:pt x="221502" y="3335866"/>
                </a:lnTo>
                <a:cubicBezTo>
                  <a:pt x="210213" y="3285066"/>
                  <a:pt x="204091" y="3232835"/>
                  <a:pt x="187635" y="3183466"/>
                </a:cubicBezTo>
                <a:cubicBezTo>
                  <a:pt x="181199" y="3164159"/>
                  <a:pt x="162869" y="3150869"/>
                  <a:pt x="153768" y="3132666"/>
                </a:cubicBezTo>
                <a:cubicBezTo>
                  <a:pt x="83661" y="2992452"/>
                  <a:pt x="200026" y="3176652"/>
                  <a:pt x="102968" y="3031066"/>
                </a:cubicBezTo>
                <a:cubicBezTo>
                  <a:pt x="97324" y="3008488"/>
                  <a:pt x="94207" y="2985124"/>
                  <a:pt x="86035" y="2963333"/>
                </a:cubicBezTo>
                <a:cubicBezTo>
                  <a:pt x="77172" y="2939698"/>
                  <a:pt x="62112" y="2918802"/>
                  <a:pt x="52168" y="2895600"/>
                </a:cubicBezTo>
                <a:cubicBezTo>
                  <a:pt x="45137" y="2879194"/>
                  <a:pt x="40879" y="2861733"/>
                  <a:pt x="35235" y="2844800"/>
                </a:cubicBezTo>
                <a:cubicBezTo>
                  <a:pt x="29591" y="2799644"/>
                  <a:pt x="25783" y="2754221"/>
                  <a:pt x="18302" y="2709333"/>
                </a:cubicBezTo>
                <a:cubicBezTo>
                  <a:pt x="14476" y="2686377"/>
                  <a:pt x="-5319" y="2663891"/>
                  <a:pt x="1368" y="2641600"/>
                </a:cubicBezTo>
                <a:cubicBezTo>
                  <a:pt x="13064" y="2602614"/>
                  <a:pt x="69102" y="2540000"/>
                  <a:pt x="69102" y="2540000"/>
                </a:cubicBezTo>
                <a:cubicBezTo>
                  <a:pt x="102067" y="2441104"/>
                  <a:pt x="60242" y="2531926"/>
                  <a:pt x="136835" y="2455333"/>
                </a:cubicBezTo>
                <a:cubicBezTo>
                  <a:pt x="151226" y="2440942"/>
                  <a:pt x="158873" y="2421094"/>
                  <a:pt x="170702" y="2404533"/>
                </a:cubicBezTo>
                <a:cubicBezTo>
                  <a:pt x="183490" y="2386629"/>
                  <a:pt x="242063" y="2312610"/>
                  <a:pt x="255368" y="2286000"/>
                </a:cubicBezTo>
                <a:cubicBezTo>
                  <a:pt x="263350" y="2270035"/>
                  <a:pt x="265271" y="2251606"/>
                  <a:pt x="272302" y="2235200"/>
                </a:cubicBezTo>
                <a:cubicBezTo>
                  <a:pt x="282246" y="2211998"/>
                  <a:pt x="294879" y="2190044"/>
                  <a:pt x="306168" y="2167466"/>
                </a:cubicBezTo>
                <a:cubicBezTo>
                  <a:pt x="336122" y="2017701"/>
                  <a:pt x="320197" y="2143733"/>
                  <a:pt x="306168" y="1947333"/>
                </a:cubicBezTo>
                <a:cubicBezTo>
                  <a:pt x="298115" y="1834590"/>
                  <a:pt x="299027" y="1721271"/>
                  <a:pt x="289235" y="1608666"/>
                </a:cubicBezTo>
                <a:cubicBezTo>
                  <a:pt x="287689" y="1590884"/>
                  <a:pt x="276998" y="1575086"/>
                  <a:pt x="272302" y="1557866"/>
                </a:cubicBezTo>
                <a:cubicBezTo>
                  <a:pt x="259280" y="1510120"/>
                  <a:pt x="230526" y="1372715"/>
                  <a:pt x="204568" y="1320800"/>
                </a:cubicBezTo>
                <a:lnTo>
                  <a:pt x="136835" y="1185333"/>
                </a:lnTo>
                <a:cubicBezTo>
                  <a:pt x="131191" y="1157111"/>
                  <a:pt x="126146" y="1128762"/>
                  <a:pt x="119902" y="1100666"/>
                </a:cubicBezTo>
                <a:cubicBezTo>
                  <a:pt x="114853" y="1077948"/>
                  <a:pt x="107532" y="1055754"/>
                  <a:pt x="102968" y="1032933"/>
                </a:cubicBezTo>
                <a:cubicBezTo>
                  <a:pt x="73165" y="883918"/>
                  <a:pt x="102058" y="979402"/>
                  <a:pt x="69102" y="880533"/>
                </a:cubicBezTo>
                <a:cubicBezTo>
                  <a:pt x="74746" y="795866"/>
                  <a:pt x="62092" y="707940"/>
                  <a:pt x="86035" y="626533"/>
                </a:cubicBezTo>
                <a:cubicBezTo>
                  <a:pt x="93158" y="602316"/>
                  <a:pt x="134376" y="608826"/>
                  <a:pt x="153768" y="592666"/>
                </a:cubicBezTo>
                <a:cubicBezTo>
                  <a:pt x="169402" y="579637"/>
                  <a:pt x="176346" y="558799"/>
                  <a:pt x="187635" y="541866"/>
                </a:cubicBezTo>
                <a:cubicBezTo>
                  <a:pt x="198924" y="507999"/>
                  <a:pt x="201700" y="469969"/>
                  <a:pt x="221502" y="440266"/>
                </a:cubicBezTo>
                <a:cubicBezTo>
                  <a:pt x="232791" y="423333"/>
                  <a:pt x="246267" y="407669"/>
                  <a:pt x="255368" y="389466"/>
                </a:cubicBezTo>
                <a:cubicBezTo>
                  <a:pt x="263350" y="373501"/>
                  <a:pt x="265271" y="355072"/>
                  <a:pt x="272302" y="338666"/>
                </a:cubicBezTo>
                <a:cubicBezTo>
                  <a:pt x="298084" y="278507"/>
                  <a:pt x="306021" y="271154"/>
                  <a:pt x="340035" y="220133"/>
                </a:cubicBezTo>
                <a:lnTo>
                  <a:pt x="373902" y="118533"/>
                </a:lnTo>
                <a:cubicBezTo>
                  <a:pt x="392620" y="62379"/>
                  <a:pt x="390835" y="85582"/>
                  <a:pt x="390835" y="50800"/>
                </a:cubicBezTo>
                <a:lnTo>
                  <a:pt x="458568" y="33866"/>
                </a:lnTo>
                <a:lnTo>
                  <a:pt x="610968" y="33866"/>
                </a:lnTo>
                <a:lnTo>
                  <a:pt x="6046568" y="0"/>
                </a:lnTo>
                <a:close/>
              </a:path>
            </a:pathLst>
          </a:custGeom>
          <a:solidFill>
            <a:srgbClr val="B9DA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5" name="文本框 4"/>
          <p:cNvSpPr txBox="1"/>
          <p:nvPr/>
        </p:nvSpPr>
        <p:spPr>
          <a:xfrm>
            <a:off x="2418080" y="2377440"/>
            <a:ext cx="6336030" cy="2676525"/>
          </a:xfrm>
          <a:prstGeom prst="rect">
            <a:avLst/>
          </a:prstGeom>
          <a:noFill/>
          <a:effectLst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>
              <a:lnSpc>
                <a:spcPct val="150000"/>
              </a:lnSpc>
            </a:pPr>
            <a:r>
              <a:rPr sz="28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以西结书 21:4 我既要从你中间剪除义人和恶人，所以我的刀要出</a:t>
            </a:r>
            <a:r>
              <a:rPr sz="2800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鞘</a:t>
            </a:r>
            <a:r>
              <a:rPr lang="en-US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(</a:t>
            </a:r>
            <a:r>
              <a:rPr altLang="zh-CN" sz="2800" dirty="0">
                <a:solidFill>
                  <a:schemeClr val="tx1"/>
                </a:solidFill>
                <a:latin typeface="Arial Regular" panose="020B0604020202020204" charset="0"/>
                <a:cs typeface="Arial Regular" panose="020B0604020202020204" charset="0"/>
                <a:sym typeface="+mn-ea"/>
              </a:rPr>
              <a:t>qiào</a:t>
            </a:r>
            <a:r>
              <a:rPr lang="en-US" sz="2800" dirty="0">
                <a:solidFill>
                  <a:schemeClr val="tx1"/>
                </a:solidFill>
                <a:latin typeface="Arial Regular" panose="020B0604020202020204" charset="0"/>
                <a:cs typeface="Arial Regular" panose="020B0604020202020204" charset="0"/>
                <a:sym typeface="+mn-ea"/>
              </a:rPr>
              <a:t>)</a:t>
            </a:r>
            <a:r>
              <a:rPr sz="28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，自南至北攻击一切有血气的；</a:t>
            </a:r>
          </a:p>
          <a:p>
            <a:pPr indent="304800">
              <a:lnSpc>
                <a:spcPct val="150000"/>
              </a:lnSpc>
            </a:pPr>
            <a:endParaRPr sz="2800" dirty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38" name="文本框 4"/>
          <p:cNvSpPr txBox="1"/>
          <p:nvPr/>
        </p:nvSpPr>
        <p:spPr>
          <a:xfrm>
            <a:off x="4807585" y="4951730"/>
            <a:ext cx="2647950" cy="645160"/>
          </a:xfrm>
          <a:prstGeom prst="rect">
            <a:avLst/>
          </a:prstGeom>
          <a:solidFill>
            <a:schemeClr val="bg1"/>
          </a:solidFill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800" dirty="0">
                <a:solidFill>
                  <a:srgbClr val="00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18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</a:t>
            </a:r>
            <a:r>
              <a:rPr lang="zh-CN" altLang="zh-CN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圣经中出现</a:t>
            </a:r>
            <a:r>
              <a:rPr lang="en-US" altLang="zh-CN" sz="18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12</a:t>
            </a:r>
            <a:r>
              <a:rPr lang="zh-CN" altLang="zh-CN" sz="18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处都读</a:t>
            </a:r>
            <a:r>
              <a:rPr altLang="zh-CN" dirty="0">
                <a:latin typeface="Arial Regular" panose="020B0604020202020204" charset="0"/>
                <a:cs typeface="Arial Regular" panose="020B0604020202020204" charset="0"/>
                <a:sym typeface="+mn-ea"/>
              </a:rPr>
              <a:t>qiào</a:t>
            </a:r>
            <a:endParaRPr lang="zh-CN" altLang="zh-CN" sz="1800" dirty="0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uiExpand="1" build="allAtOnce" bldLvl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7746" y="2178220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4957954" y="1982797"/>
            <a:ext cx="1883970" cy="2646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166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磬</a:t>
            </a:r>
            <a:r>
              <a:rPr lang="zh-CN" altLang="zh-CN" sz="9600" dirty="0">
                <a:effectLst/>
              </a:rPr>
              <a:t> </a:t>
            </a:r>
            <a:r>
              <a:rPr lang="zh-CN" altLang="zh-CN" dirty="0">
                <a:effectLst/>
              </a:rPr>
              <a:t> </a:t>
            </a:r>
            <a:endParaRPr lang="zh-CN" altLang="en-US" dirty="0"/>
          </a:p>
        </p:txBody>
      </p:sp>
      <p:sp>
        <p:nvSpPr>
          <p:cNvPr id="6" name="文本框 5"/>
          <p:cNvSpPr txBox="1"/>
          <p:nvPr/>
        </p:nvSpPr>
        <p:spPr>
          <a:xfrm>
            <a:off x="5492567" y="1347223"/>
            <a:ext cx="140860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qìng</a:t>
            </a:r>
            <a:r>
              <a:rPr lang="zh-CN" altLang="zh-CN" sz="4800" dirty="0">
                <a:effectLst/>
              </a:rPr>
              <a:t>     </a:t>
            </a:r>
            <a:endParaRPr lang="zh-CN" altLang="en-US" dirty="0"/>
          </a:p>
        </p:txBody>
      </p:sp>
      <p:sp>
        <p:nvSpPr>
          <p:cNvPr id="8" name="文本框 7"/>
          <p:cNvSpPr txBox="1"/>
          <p:nvPr/>
        </p:nvSpPr>
        <p:spPr>
          <a:xfrm>
            <a:off x="5899939" y="5180787"/>
            <a:ext cx="3689060" cy="559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释义：古代打击乐器</a:t>
            </a:r>
            <a:endParaRPr lang="zh-CN" altLang="zh-CN" sz="24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3月16日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38" y="3175"/>
            <a:ext cx="12192000" cy="683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7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: 形状 6"/>
          <p:cNvSpPr/>
          <p:nvPr/>
        </p:nvSpPr>
        <p:spPr>
          <a:xfrm>
            <a:off x="1393372" y="2167467"/>
            <a:ext cx="9400524" cy="3526605"/>
          </a:xfrm>
          <a:custGeom>
            <a:avLst/>
            <a:gdLst>
              <a:gd name="connsiteX0" fmla="*/ 6046568 w 6198968"/>
              <a:gd name="connsiteY0" fmla="*/ 0 h 3526605"/>
              <a:gd name="connsiteX1" fmla="*/ 6046568 w 6198968"/>
              <a:gd name="connsiteY1" fmla="*/ 0 h 3526605"/>
              <a:gd name="connsiteX2" fmla="*/ 5928035 w 6198968"/>
              <a:gd name="connsiteY2" fmla="*/ 101600 h 3526605"/>
              <a:gd name="connsiteX3" fmla="*/ 5860302 w 6198968"/>
              <a:gd name="connsiteY3" fmla="*/ 152400 h 3526605"/>
              <a:gd name="connsiteX4" fmla="*/ 5792568 w 6198968"/>
              <a:gd name="connsiteY4" fmla="*/ 220133 h 3526605"/>
              <a:gd name="connsiteX5" fmla="*/ 5741768 w 6198968"/>
              <a:gd name="connsiteY5" fmla="*/ 321733 h 3526605"/>
              <a:gd name="connsiteX6" fmla="*/ 5690968 w 6198968"/>
              <a:gd name="connsiteY6" fmla="*/ 355600 h 3526605"/>
              <a:gd name="connsiteX7" fmla="*/ 5589368 w 6198968"/>
              <a:gd name="connsiteY7" fmla="*/ 491066 h 3526605"/>
              <a:gd name="connsiteX8" fmla="*/ 5504702 w 6198968"/>
              <a:gd name="connsiteY8" fmla="*/ 575733 h 3526605"/>
              <a:gd name="connsiteX9" fmla="*/ 5420035 w 6198968"/>
              <a:gd name="connsiteY9" fmla="*/ 677333 h 3526605"/>
              <a:gd name="connsiteX10" fmla="*/ 5403102 w 6198968"/>
              <a:gd name="connsiteY10" fmla="*/ 728133 h 3526605"/>
              <a:gd name="connsiteX11" fmla="*/ 5301502 w 6198968"/>
              <a:gd name="connsiteY11" fmla="*/ 812800 h 3526605"/>
              <a:gd name="connsiteX12" fmla="*/ 5216835 w 6198968"/>
              <a:gd name="connsiteY12" fmla="*/ 897466 h 3526605"/>
              <a:gd name="connsiteX13" fmla="*/ 5182968 w 6198968"/>
              <a:gd name="connsiteY13" fmla="*/ 948266 h 3526605"/>
              <a:gd name="connsiteX14" fmla="*/ 5132168 w 6198968"/>
              <a:gd name="connsiteY14" fmla="*/ 999066 h 3526605"/>
              <a:gd name="connsiteX15" fmla="*/ 5098302 w 6198968"/>
              <a:gd name="connsiteY15" fmla="*/ 1066800 h 3526605"/>
              <a:gd name="connsiteX16" fmla="*/ 5047502 w 6198968"/>
              <a:gd name="connsiteY16" fmla="*/ 1134533 h 3526605"/>
              <a:gd name="connsiteX17" fmla="*/ 4996702 w 6198968"/>
              <a:gd name="connsiteY17" fmla="*/ 1219200 h 3526605"/>
              <a:gd name="connsiteX18" fmla="*/ 4776568 w 6198968"/>
              <a:gd name="connsiteY18" fmla="*/ 1540933 h 3526605"/>
              <a:gd name="connsiteX19" fmla="*/ 5386168 w 6198968"/>
              <a:gd name="connsiteY19" fmla="*/ 2387600 h 3526605"/>
              <a:gd name="connsiteX20" fmla="*/ 5504702 w 6198968"/>
              <a:gd name="connsiteY20" fmla="*/ 2709333 h 3526605"/>
              <a:gd name="connsiteX21" fmla="*/ 5640168 w 6198968"/>
              <a:gd name="connsiteY21" fmla="*/ 2777066 h 3526605"/>
              <a:gd name="connsiteX22" fmla="*/ 5792568 w 6198968"/>
              <a:gd name="connsiteY22" fmla="*/ 2895600 h 3526605"/>
              <a:gd name="connsiteX23" fmla="*/ 5894168 w 6198968"/>
              <a:gd name="connsiteY23" fmla="*/ 2929466 h 3526605"/>
              <a:gd name="connsiteX24" fmla="*/ 5928035 w 6198968"/>
              <a:gd name="connsiteY24" fmla="*/ 2980266 h 3526605"/>
              <a:gd name="connsiteX25" fmla="*/ 5978835 w 6198968"/>
              <a:gd name="connsiteY25" fmla="*/ 3014133 h 3526605"/>
              <a:gd name="connsiteX26" fmla="*/ 6012702 w 6198968"/>
              <a:gd name="connsiteY26" fmla="*/ 3115733 h 3526605"/>
              <a:gd name="connsiteX27" fmla="*/ 6029635 w 6198968"/>
              <a:gd name="connsiteY27" fmla="*/ 3166533 h 3526605"/>
              <a:gd name="connsiteX28" fmla="*/ 6114302 w 6198968"/>
              <a:gd name="connsiteY28" fmla="*/ 3251200 h 3526605"/>
              <a:gd name="connsiteX29" fmla="*/ 6165102 w 6198968"/>
              <a:gd name="connsiteY29" fmla="*/ 3318933 h 3526605"/>
              <a:gd name="connsiteX30" fmla="*/ 6198968 w 6198968"/>
              <a:gd name="connsiteY30" fmla="*/ 3352800 h 3526605"/>
              <a:gd name="connsiteX31" fmla="*/ 6198968 w 6198968"/>
              <a:gd name="connsiteY31" fmla="*/ 3352800 h 3526605"/>
              <a:gd name="connsiteX32" fmla="*/ 5199902 w 6198968"/>
              <a:gd name="connsiteY32" fmla="*/ 3420533 h 3526605"/>
              <a:gd name="connsiteX33" fmla="*/ 4827368 w 6198968"/>
              <a:gd name="connsiteY33" fmla="*/ 3454400 h 3526605"/>
              <a:gd name="connsiteX34" fmla="*/ 4404035 w 6198968"/>
              <a:gd name="connsiteY34" fmla="*/ 3471333 h 3526605"/>
              <a:gd name="connsiteX35" fmla="*/ 3675902 w 6198968"/>
              <a:gd name="connsiteY35" fmla="*/ 3488266 h 3526605"/>
              <a:gd name="connsiteX36" fmla="*/ 3303368 w 6198968"/>
              <a:gd name="connsiteY36" fmla="*/ 3471333 h 3526605"/>
              <a:gd name="connsiteX37" fmla="*/ 1593102 w 6198968"/>
              <a:gd name="connsiteY37" fmla="*/ 3522133 h 3526605"/>
              <a:gd name="connsiteX38" fmla="*/ 949635 w 6198968"/>
              <a:gd name="connsiteY38" fmla="*/ 3505200 h 3526605"/>
              <a:gd name="connsiteX39" fmla="*/ 814168 w 6198968"/>
              <a:gd name="connsiteY39" fmla="*/ 3471333 h 3526605"/>
              <a:gd name="connsiteX40" fmla="*/ 746435 w 6198968"/>
              <a:gd name="connsiteY40" fmla="*/ 3454400 h 3526605"/>
              <a:gd name="connsiteX41" fmla="*/ 695635 w 6198968"/>
              <a:gd name="connsiteY41" fmla="*/ 3437466 h 3526605"/>
              <a:gd name="connsiteX42" fmla="*/ 492435 w 6198968"/>
              <a:gd name="connsiteY42" fmla="*/ 3420533 h 3526605"/>
              <a:gd name="connsiteX43" fmla="*/ 272302 w 6198968"/>
              <a:gd name="connsiteY43" fmla="*/ 3403600 h 3526605"/>
              <a:gd name="connsiteX44" fmla="*/ 221502 w 6198968"/>
              <a:gd name="connsiteY44" fmla="*/ 3335866 h 3526605"/>
              <a:gd name="connsiteX45" fmla="*/ 187635 w 6198968"/>
              <a:gd name="connsiteY45" fmla="*/ 3183466 h 3526605"/>
              <a:gd name="connsiteX46" fmla="*/ 153768 w 6198968"/>
              <a:gd name="connsiteY46" fmla="*/ 3132666 h 3526605"/>
              <a:gd name="connsiteX47" fmla="*/ 102968 w 6198968"/>
              <a:gd name="connsiteY47" fmla="*/ 3031066 h 3526605"/>
              <a:gd name="connsiteX48" fmla="*/ 86035 w 6198968"/>
              <a:gd name="connsiteY48" fmla="*/ 2963333 h 3526605"/>
              <a:gd name="connsiteX49" fmla="*/ 52168 w 6198968"/>
              <a:gd name="connsiteY49" fmla="*/ 2895600 h 3526605"/>
              <a:gd name="connsiteX50" fmla="*/ 35235 w 6198968"/>
              <a:gd name="connsiteY50" fmla="*/ 2844800 h 3526605"/>
              <a:gd name="connsiteX51" fmla="*/ 18302 w 6198968"/>
              <a:gd name="connsiteY51" fmla="*/ 2709333 h 3526605"/>
              <a:gd name="connsiteX52" fmla="*/ 1368 w 6198968"/>
              <a:gd name="connsiteY52" fmla="*/ 2641600 h 3526605"/>
              <a:gd name="connsiteX53" fmla="*/ 69102 w 6198968"/>
              <a:gd name="connsiteY53" fmla="*/ 2540000 h 3526605"/>
              <a:gd name="connsiteX54" fmla="*/ 136835 w 6198968"/>
              <a:gd name="connsiteY54" fmla="*/ 2455333 h 3526605"/>
              <a:gd name="connsiteX55" fmla="*/ 170702 w 6198968"/>
              <a:gd name="connsiteY55" fmla="*/ 2404533 h 3526605"/>
              <a:gd name="connsiteX56" fmla="*/ 255368 w 6198968"/>
              <a:gd name="connsiteY56" fmla="*/ 2286000 h 3526605"/>
              <a:gd name="connsiteX57" fmla="*/ 272302 w 6198968"/>
              <a:gd name="connsiteY57" fmla="*/ 2235200 h 3526605"/>
              <a:gd name="connsiteX58" fmla="*/ 306168 w 6198968"/>
              <a:gd name="connsiteY58" fmla="*/ 2167466 h 3526605"/>
              <a:gd name="connsiteX59" fmla="*/ 306168 w 6198968"/>
              <a:gd name="connsiteY59" fmla="*/ 1947333 h 3526605"/>
              <a:gd name="connsiteX60" fmla="*/ 289235 w 6198968"/>
              <a:gd name="connsiteY60" fmla="*/ 1608666 h 3526605"/>
              <a:gd name="connsiteX61" fmla="*/ 272302 w 6198968"/>
              <a:gd name="connsiteY61" fmla="*/ 1557866 h 3526605"/>
              <a:gd name="connsiteX62" fmla="*/ 204568 w 6198968"/>
              <a:gd name="connsiteY62" fmla="*/ 1320800 h 3526605"/>
              <a:gd name="connsiteX63" fmla="*/ 136835 w 6198968"/>
              <a:gd name="connsiteY63" fmla="*/ 1185333 h 3526605"/>
              <a:gd name="connsiteX64" fmla="*/ 119902 w 6198968"/>
              <a:gd name="connsiteY64" fmla="*/ 1100666 h 3526605"/>
              <a:gd name="connsiteX65" fmla="*/ 102968 w 6198968"/>
              <a:gd name="connsiteY65" fmla="*/ 1032933 h 3526605"/>
              <a:gd name="connsiteX66" fmla="*/ 69102 w 6198968"/>
              <a:gd name="connsiteY66" fmla="*/ 880533 h 3526605"/>
              <a:gd name="connsiteX67" fmla="*/ 86035 w 6198968"/>
              <a:gd name="connsiteY67" fmla="*/ 626533 h 3526605"/>
              <a:gd name="connsiteX68" fmla="*/ 153768 w 6198968"/>
              <a:gd name="connsiteY68" fmla="*/ 592666 h 3526605"/>
              <a:gd name="connsiteX69" fmla="*/ 187635 w 6198968"/>
              <a:gd name="connsiteY69" fmla="*/ 541866 h 3526605"/>
              <a:gd name="connsiteX70" fmla="*/ 221502 w 6198968"/>
              <a:gd name="connsiteY70" fmla="*/ 440266 h 3526605"/>
              <a:gd name="connsiteX71" fmla="*/ 255368 w 6198968"/>
              <a:gd name="connsiteY71" fmla="*/ 389466 h 3526605"/>
              <a:gd name="connsiteX72" fmla="*/ 272302 w 6198968"/>
              <a:gd name="connsiteY72" fmla="*/ 338666 h 3526605"/>
              <a:gd name="connsiteX73" fmla="*/ 340035 w 6198968"/>
              <a:gd name="connsiteY73" fmla="*/ 220133 h 3526605"/>
              <a:gd name="connsiteX74" fmla="*/ 373902 w 6198968"/>
              <a:gd name="connsiteY74" fmla="*/ 118533 h 3526605"/>
              <a:gd name="connsiteX75" fmla="*/ 390835 w 6198968"/>
              <a:gd name="connsiteY75" fmla="*/ 50800 h 3526605"/>
              <a:gd name="connsiteX76" fmla="*/ 458568 w 6198968"/>
              <a:gd name="connsiteY76" fmla="*/ 33866 h 3526605"/>
              <a:gd name="connsiteX77" fmla="*/ 610968 w 6198968"/>
              <a:gd name="connsiteY77" fmla="*/ 33866 h 3526605"/>
              <a:gd name="connsiteX78" fmla="*/ 6046568 w 6198968"/>
              <a:gd name="connsiteY78" fmla="*/ 0 h 35266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6198968" h="3526605">
                <a:moveTo>
                  <a:pt x="6046568" y="0"/>
                </a:moveTo>
                <a:lnTo>
                  <a:pt x="6046568" y="0"/>
                </a:lnTo>
                <a:cubicBezTo>
                  <a:pt x="6007057" y="33867"/>
                  <a:pt x="5968311" y="68647"/>
                  <a:pt x="5928035" y="101600"/>
                </a:cubicBezTo>
                <a:cubicBezTo>
                  <a:pt x="5906192" y="119471"/>
                  <a:pt x="5881541" y="133816"/>
                  <a:pt x="5860302" y="152400"/>
                </a:cubicBezTo>
                <a:cubicBezTo>
                  <a:pt x="5836272" y="173426"/>
                  <a:pt x="5815146" y="197555"/>
                  <a:pt x="5792568" y="220133"/>
                </a:cubicBezTo>
                <a:cubicBezTo>
                  <a:pt x="5778796" y="261451"/>
                  <a:pt x="5774595" y="288906"/>
                  <a:pt x="5741768" y="321733"/>
                </a:cubicBezTo>
                <a:cubicBezTo>
                  <a:pt x="5727377" y="336124"/>
                  <a:pt x="5704582" y="340473"/>
                  <a:pt x="5690968" y="355600"/>
                </a:cubicBezTo>
                <a:cubicBezTo>
                  <a:pt x="5653209" y="397555"/>
                  <a:pt x="5589368" y="491066"/>
                  <a:pt x="5589368" y="491066"/>
                </a:cubicBezTo>
                <a:cubicBezTo>
                  <a:pt x="5549658" y="610200"/>
                  <a:pt x="5609323" y="471112"/>
                  <a:pt x="5504702" y="575733"/>
                </a:cubicBezTo>
                <a:cubicBezTo>
                  <a:pt x="5332829" y="747606"/>
                  <a:pt x="5595765" y="560179"/>
                  <a:pt x="5420035" y="677333"/>
                </a:cubicBezTo>
                <a:cubicBezTo>
                  <a:pt x="5414391" y="694266"/>
                  <a:pt x="5413003" y="713281"/>
                  <a:pt x="5403102" y="728133"/>
                </a:cubicBezTo>
                <a:cubicBezTo>
                  <a:pt x="5377026" y="767247"/>
                  <a:pt x="5338986" y="787810"/>
                  <a:pt x="5301502" y="812800"/>
                </a:cubicBezTo>
                <a:cubicBezTo>
                  <a:pt x="5211190" y="948267"/>
                  <a:pt x="5329725" y="784578"/>
                  <a:pt x="5216835" y="897466"/>
                </a:cubicBezTo>
                <a:cubicBezTo>
                  <a:pt x="5202444" y="911857"/>
                  <a:pt x="5195997" y="932632"/>
                  <a:pt x="5182968" y="948266"/>
                </a:cubicBezTo>
                <a:cubicBezTo>
                  <a:pt x="5167637" y="966663"/>
                  <a:pt x="5149101" y="982133"/>
                  <a:pt x="5132168" y="999066"/>
                </a:cubicBezTo>
                <a:cubicBezTo>
                  <a:pt x="5120879" y="1021644"/>
                  <a:pt x="5111681" y="1045394"/>
                  <a:pt x="5098302" y="1066800"/>
                </a:cubicBezTo>
                <a:cubicBezTo>
                  <a:pt x="5083344" y="1090732"/>
                  <a:pt x="5061504" y="1110029"/>
                  <a:pt x="5047502" y="1134533"/>
                </a:cubicBezTo>
                <a:cubicBezTo>
                  <a:pt x="4988882" y="1237117"/>
                  <a:pt x="5075959" y="1139941"/>
                  <a:pt x="4996702" y="1219200"/>
                </a:cubicBezTo>
                <a:lnTo>
                  <a:pt x="4776568" y="1540933"/>
                </a:lnTo>
                <a:lnTo>
                  <a:pt x="5386168" y="2387600"/>
                </a:lnTo>
                <a:lnTo>
                  <a:pt x="5504702" y="2709333"/>
                </a:lnTo>
                <a:cubicBezTo>
                  <a:pt x="5549857" y="2731911"/>
                  <a:pt x="5597576" y="2749962"/>
                  <a:pt x="5640168" y="2777066"/>
                </a:cubicBezTo>
                <a:cubicBezTo>
                  <a:pt x="5736594" y="2838428"/>
                  <a:pt x="5642412" y="2845549"/>
                  <a:pt x="5792568" y="2895600"/>
                </a:cubicBezTo>
                <a:lnTo>
                  <a:pt x="5894168" y="2929466"/>
                </a:lnTo>
                <a:cubicBezTo>
                  <a:pt x="5905457" y="2946399"/>
                  <a:pt x="5913644" y="2965875"/>
                  <a:pt x="5928035" y="2980266"/>
                </a:cubicBezTo>
                <a:cubicBezTo>
                  <a:pt x="5942426" y="2994657"/>
                  <a:pt x="5968049" y="2996875"/>
                  <a:pt x="5978835" y="3014133"/>
                </a:cubicBezTo>
                <a:cubicBezTo>
                  <a:pt x="5997755" y="3044405"/>
                  <a:pt x="6001413" y="3081866"/>
                  <a:pt x="6012702" y="3115733"/>
                </a:cubicBezTo>
                <a:cubicBezTo>
                  <a:pt x="6018346" y="3132666"/>
                  <a:pt x="6019734" y="3151682"/>
                  <a:pt x="6029635" y="3166533"/>
                </a:cubicBezTo>
                <a:cubicBezTo>
                  <a:pt x="6119947" y="3302000"/>
                  <a:pt x="6001413" y="3138311"/>
                  <a:pt x="6114302" y="3251200"/>
                </a:cubicBezTo>
                <a:cubicBezTo>
                  <a:pt x="6134258" y="3271156"/>
                  <a:pt x="6147035" y="3297252"/>
                  <a:pt x="6165102" y="3318933"/>
                </a:cubicBezTo>
                <a:cubicBezTo>
                  <a:pt x="6175322" y="3331198"/>
                  <a:pt x="6187679" y="3341511"/>
                  <a:pt x="6198968" y="3352800"/>
                </a:cubicBezTo>
                <a:lnTo>
                  <a:pt x="6198968" y="3352800"/>
                </a:lnTo>
                <a:lnTo>
                  <a:pt x="5199902" y="3420533"/>
                </a:lnTo>
                <a:cubicBezTo>
                  <a:pt x="5052577" y="3436902"/>
                  <a:pt x="4985839" y="3446059"/>
                  <a:pt x="4827368" y="3454400"/>
                </a:cubicBezTo>
                <a:cubicBezTo>
                  <a:pt x="4686339" y="3461823"/>
                  <a:pt x="4545146" y="3465689"/>
                  <a:pt x="4404035" y="3471333"/>
                </a:cubicBezTo>
                <a:cubicBezTo>
                  <a:pt x="4106353" y="3570561"/>
                  <a:pt x="4325731" y="3510294"/>
                  <a:pt x="3675902" y="3488266"/>
                </a:cubicBezTo>
                <a:cubicBezTo>
                  <a:pt x="3551667" y="3484055"/>
                  <a:pt x="3427546" y="3476977"/>
                  <a:pt x="3303368" y="3471333"/>
                </a:cubicBezTo>
                <a:cubicBezTo>
                  <a:pt x="1705723" y="3506446"/>
                  <a:pt x="2273654" y="3454079"/>
                  <a:pt x="1593102" y="3522133"/>
                </a:cubicBezTo>
                <a:cubicBezTo>
                  <a:pt x="1378613" y="3516489"/>
                  <a:pt x="1163967" y="3515169"/>
                  <a:pt x="949635" y="3505200"/>
                </a:cubicBezTo>
                <a:cubicBezTo>
                  <a:pt x="887957" y="3502331"/>
                  <a:pt x="867160" y="3486473"/>
                  <a:pt x="814168" y="3471333"/>
                </a:cubicBezTo>
                <a:cubicBezTo>
                  <a:pt x="791791" y="3464940"/>
                  <a:pt x="768812" y="3460794"/>
                  <a:pt x="746435" y="3454400"/>
                </a:cubicBezTo>
                <a:cubicBezTo>
                  <a:pt x="729272" y="3449496"/>
                  <a:pt x="713328" y="3439825"/>
                  <a:pt x="695635" y="3437466"/>
                </a:cubicBezTo>
                <a:cubicBezTo>
                  <a:pt x="628263" y="3428483"/>
                  <a:pt x="560066" y="3427296"/>
                  <a:pt x="492435" y="3420533"/>
                </a:cubicBezTo>
                <a:cubicBezTo>
                  <a:pt x="288096" y="3400100"/>
                  <a:pt x="427820" y="3403600"/>
                  <a:pt x="272302" y="3403600"/>
                </a:cubicBezTo>
                <a:lnTo>
                  <a:pt x="221502" y="3335866"/>
                </a:lnTo>
                <a:cubicBezTo>
                  <a:pt x="210213" y="3285066"/>
                  <a:pt x="204091" y="3232835"/>
                  <a:pt x="187635" y="3183466"/>
                </a:cubicBezTo>
                <a:cubicBezTo>
                  <a:pt x="181199" y="3164159"/>
                  <a:pt x="162869" y="3150869"/>
                  <a:pt x="153768" y="3132666"/>
                </a:cubicBezTo>
                <a:cubicBezTo>
                  <a:pt x="83661" y="2992452"/>
                  <a:pt x="200026" y="3176652"/>
                  <a:pt x="102968" y="3031066"/>
                </a:cubicBezTo>
                <a:cubicBezTo>
                  <a:pt x="97324" y="3008488"/>
                  <a:pt x="94207" y="2985124"/>
                  <a:pt x="86035" y="2963333"/>
                </a:cubicBezTo>
                <a:cubicBezTo>
                  <a:pt x="77172" y="2939698"/>
                  <a:pt x="62112" y="2918802"/>
                  <a:pt x="52168" y="2895600"/>
                </a:cubicBezTo>
                <a:cubicBezTo>
                  <a:pt x="45137" y="2879194"/>
                  <a:pt x="40879" y="2861733"/>
                  <a:pt x="35235" y="2844800"/>
                </a:cubicBezTo>
                <a:cubicBezTo>
                  <a:pt x="29591" y="2799644"/>
                  <a:pt x="25783" y="2754221"/>
                  <a:pt x="18302" y="2709333"/>
                </a:cubicBezTo>
                <a:cubicBezTo>
                  <a:pt x="14476" y="2686377"/>
                  <a:pt x="-5319" y="2663891"/>
                  <a:pt x="1368" y="2641600"/>
                </a:cubicBezTo>
                <a:cubicBezTo>
                  <a:pt x="13064" y="2602614"/>
                  <a:pt x="69102" y="2540000"/>
                  <a:pt x="69102" y="2540000"/>
                </a:cubicBezTo>
                <a:cubicBezTo>
                  <a:pt x="102067" y="2441104"/>
                  <a:pt x="60242" y="2531926"/>
                  <a:pt x="136835" y="2455333"/>
                </a:cubicBezTo>
                <a:cubicBezTo>
                  <a:pt x="151226" y="2440942"/>
                  <a:pt x="158873" y="2421094"/>
                  <a:pt x="170702" y="2404533"/>
                </a:cubicBezTo>
                <a:cubicBezTo>
                  <a:pt x="183490" y="2386629"/>
                  <a:pt x="242063" y="2312610"/>
                  <a:pt x="255368" y="2286000"/>
                </a:cubicBezTo>
                <a:cubicBezTo>
                  <a:pt x="263350" y="2270035"/>
                  <a:pt x="265271" y="2251606"/>
                  <a:pt x="272302" y="2235200"/>
                </a:cubicBezTo>
                <a:cubicBezTo>
                  <a:pt x="282246" y="2211998"/>
                  <a:pt x="294879" y="2190044"/>
                  <a:pt x="306168" y="2167466"/>
                </a:cubicBezTo>
                <a:cubicBezTo>
                  <a:pt x="336122" y="2017701"/>
                  <a:pt x="320197" y="2143733"/>
                  <a:pt x="306168" y="1947333"/>
                </a:cubicBezTo>
                <a:cubicBezTo>
                  <a:pt x="298115" y="1834590"/>
                  <a:pt x="299027" y="1721271"/>
                  <a:pt x="289235" y="1608666"/>
                </a:cubicBezTo>
                <a:cubicBezTo>
                  <a:pt x="287689" y="1590884"/>
                  <a:pt x="276998" y="1575086"/>
                  <a:pt x="272302" y="1557866"/>
                </a:cubicBezTo>
                <a:cubicBezTo>
                  <a:pt x="259280" y="1510120"/>
                  <a:pt x="230526" y="1372715"/>
                  <a:pt x="204568" y="1320800"/>
                </a:cubicBezTo>
                <a:lnTo>
                  <a:pt x="136835" y="1185333"/>
                </a:lnTo>
                <a:cubicBezTo>
                  <a:pt x="131191" y="1157111"/>
                  <a:pt x="126146" y="1128762"/>
                  <a:pt x="119902" y="1100666"/>
                </a:cubicBezTo>
                <a:cubicBezTo>
                  <a:pt x="114853" y="1077948"/>
                  <a:pt x="107532" y="1055754"/>
                  <a:pt x="102968" y="1032933"/>
                </a:cubicBezTo>
                <a:cubicBezTo>
                  <a:pt x="73165" y="883918"/>
                  <a:pt x="102058" y="979402"/>
                  <a:pt x="69102" y="880533"/>
                </a:cubicBezTo>
                <a:cubicBezTo>
                  <a:pt x="74746" y="795866"/>
                  <a:pt x="62092" y="707940"/>
                  <a:pt x="86035" y="626533"/>
                </a:cubicBezTo>
                <a:cubicBezTo>
                  <a:pt x="93158" y="602316"/>
                  <a:pt x="134376" y="608826"/>
                  <a:pt x="153768" y="592666"/>
                </a:cubicBezTo>
                <a:cubicBezTo>
                  <a:pt x="169402" y="579637"/>
                  <a:pt x="176346" y="558799"/>
                  <a:pt x="187635" y="541866"/>
                </a:cubicBezTo>
                <a:cubicBezTo>
                  <a:pt x="198924" y="507999"/>
                  <a:pt x="201700" y="469969"/>
                  <a:pt x="221502" y="440266"/>
                </a:cubicBezTo>
                <a:cubicBezTo>
                  <a:pt x="232791" y="423333"/>
                  <a:pt x="246267" y="407669"/>
                  <a:pt x="255368" y="389466"/>
                </a:cubicBezTo>
                <a:cubicBezTo>
                  <a:pt x="263350" y="373501"/>
                  <a:pt x="265271" y="355072"/>
                  <a:pt x="272302" y="338666"/>
                </a:cubicBezTo>
                <a:cubicBezTo>
                  <a:pt x="298084" y="278507"/>
                  <a:pt x="306021" y="271154"/>
                  <a:pt x="340035" y="220133"/>
                </a:cubicBezTo>
                <a:lnTo>
                  <a:pt x="373902" y="118533"/>
                </a:lnTo>
                <a:cubicBezTo>
                  <a:pt x="392620" y="62379"/>
                  <a:pt x="390835" y="85582"/>
                  <a:pt x="390835" y="50800"/>
                </a:cubicBezTo>
                <a:lnTo>
                  <a:pt x="458568" y="33866"/>
                </a:lnTo>
                <a:lnTo>
                  <a:pt x="610968" y="33866"/>
                </a:lnTo>
                <a:lnTo>
                  <a:pt x="6046568" y="0"/>
                </a:lnTo>
                <a:close/>
              </a:path>
            </a:pathLst>
          </a:custGeom>
          <a:solidFill>
            <a:srgbClr val="B9DA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344141" y="1043295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4" name="文本框 3"/>
          <p:cNvSpPr txBox="1"/>
          <p:nvPr/>
        </p:nvSpPr>
        <p:spPr>
          <a:xfrm>
            <a:off x="4960307" y="960164"/>
            <a:ext cx="12275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磬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2399388" y="2283541"/>
            <a:ext cx="6799202" cy="25766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撒母耳记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上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18:6 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大卫打死了那非利士人，同众人回来的时候，妇女们从以色列各城里出来，欢欢喜喜，打鼓击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磬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（</a:t>
            </a:r>
            <a:r>
              <a:rPr lang="en-US" altLang="zh-CN" sz="2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qìng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）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，歌唱跳舞，迎接扫罗王。</a:t>
            </a:r>
            <a:endParaRPr lang="zh-CN" altLang="zh-CN" sz="28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  <p:sp>
        <p:nvSpPr>
          <p:cNvPr id="6" name="文本框 4"/>
          <p:cNvSpPr txBox="1"/>
          <p:nvPr/>
        </p:nvSpPr>
        <p:spPr>
          <a:xfrm>
            <a:off x="6550639" y="4976282"/>
            <a:ext cx="2879963" cy="400110"/>
          </a:xfrm>
          <a:prstGeom prst="rect">
            <a:avLst/>
          </a:prstGeom>
          <a:solidFill>
            <a:schemeClr val="bg1"/>
          </a:solidFill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 </a:t>
            </a:r>
            <a:r>
              <a:rPr lang="zh-CN" altLang="zh-CN" sz="20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</a:t>
            </a:r>
            <a:r>
              <a:rPr lang="zh-CN" altLang="zh-CN" sz="20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圣经中出现</a:t>
            </a:r>
            <a:r>
              <a:rPr lang="en-US" altLang="zh-CN" sz="20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r>
              <a:rPr lang="zh-CN" altLang="zh-CN" sz="20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bldLvl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1063" y="2316533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" name="文本框 4"/>
          <p:cNvSpPr txBox="1"/>
          <p:nvPr/>
        </p:nvSpPr>
        <p:spPr>
          <a:xfrm>
            <a:off x="2551867" y="2181580"/>
            <a:ext cx="1931607" cy="2646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抡</a:t>
            </a:r>
            <a:endParaRPr lang="zh-CN" altLang="zh-CN" sz="16600" dirty="0">
              <a:solidFill>
                <a:srgbClr val="00000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951654" y="1528914"/>
            <a:ext cx="161262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 </a:t>
            </a:r>
            <a:r>
              <a:rPr lang="en-US" altLang="zh-CN" sz="4800" dirty="0" err="1">
                <a:latin typeface="Arial" panose="020B0604020202020204" pitchFamily="34" charset="0"/>
                <a:cs typeface="Arial" panose="020B0604020202020204" pitchFamily="34" charset="0"/>
              </a:rPr>
              <a:t>lūn</a:t>
            </a:r>
            <a:r>
              <a:rPr lang="zh-CN" altLang="zh-CN" sz="4800" dirty="0"/>
              <a:t> </a:t>
            </a:r>
            <a:endParaRPr lang="zh-CN" altLang="zh-CN" sz="4400" b="1" dirty="0">
              <a:solidFill>
                <a:schemeClr val="tx1"/>
              </a:solidFill>
              <a:cs typeface="Times New Roman" panose="02020603050405020304" pitchFamily="18" charset="0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3983" y="2351119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1" name="文本框 10"/>
          <p:cNvSpPr txBox="1"/>
          <p:nvPr/>
        </p:nvSpPr>
        <p:spPr>
          <a:xfrm>
            <a:off x="7181687" y="2181581"/>
            <a:ext cx="1355388" cy="2646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  <a:sym typeface="+mn-ea"/>
              </a:rPr>
              <a:t>抡</a:t>
            </a:r>
            <a:endParaRPr lang="zh-CN" altLang="zh-CN" sz="16600" dirty="0">
              <a:solidFill>
                <a:srgbClr val="00000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7859381" y="1529653"/>
            <a:ext cx="161163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800" dirty="0" err="1">
                <a:latin typeface="Arial" panose="020B0604020202020204" pitchFamily="34" charset="0"/>
                <a:cs typeface="Arial" panose="020B0604020202020204" pitchFamily="34" charset="0"/>
              </a:rPr>
              <a:t>lún</a:t>
            </a:r>
            <a:r>
              <a:rPr lang="zh-CN" altLang="zh-CN" sz="4800" dirty="0"/>
              <a:t>  </a:t>
            </a:r>
            <a:endParaRPr altLang="zh-CN" sz="4800" dirty="0">
              <a:solidFill>
                <a:schemeClr val="tx1"/>
              </a:solidFill>
              <a:effectLst/>
              <a:latin typeface="Arial Regular" panose="020B0604020202020204" charset="0"/>
              <a:ea typeface="宋体" panose="02010600030101010101" pitchFamily="2" charset="-122"/>
              <a:cs typeface="Arial Regular" panose="020B0604020202020204" charset="0"/>
            </a:endParaRPr>
          </a:p>
        </p:txBody>
      </p:sp>
      <p:sp>
        <p:nvSpPr>
          <p:cNvPr id="2" name="箭头: 左右 1"/>
          <p:cNvSpPr/>
          <p:nvPr/>
        </p:nvSpPr>
        <p:spPr>
          <a:xfrm>
            <a:off x="5452492" y="3347056"/>
            <a:ext cx="1216152" cy="4846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2471063" y="5223352"/>
            <a:ext cx="34196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indent="0">
              <a:spcAft>
                <a:spcPts val="1200"/>
              </a:spcAft>
              <a:buFont typeface="+mj-lt"/>
              <a:buNone/>
              <a:tabLst>
                <a:tab pos="457200" algn="l"/>
              </a:tabLst>
            </a:pPr>
            <a:r>
              <a:rPr lang="zh-CN" altLang="en-US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释义：</a:t>
            </a: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用力挥动</a:t>
            </a:r>
            <a:r>
              <a:rPr lang="zh-CN" altLang="zh-CN" sz="240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zh-CN" altLang="zh-CN" sz="2000" dirty="0">
              <a:solidFill>
                <a:srgbClr val="333333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7208073" y="5223353"/>
            <a:ext cx="37604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释义：择取；选拔。</a:t>
            </a:r>
            <a:r>
              <a:rPr lang="zh-CN" altLang="zh-CN" sz="240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kumimoji="1" lang="zh-CN" altLang="en-US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4" grpId="0"/>
      <p:bldP spid="4" grpId="1"/>
      <p:bldP spid="11" grpId="0"/>
      <p:bldP spid="11" grpId="1"/>
      <p:bldP spid="13" grpId="0"/>
      <p:bldP spid="13" grpId="1"/>
      <p:bldP spid="6" grpId="0"/>
      <p:bldP spid="8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: 形状 6"/>
          <p:cNvSpPr/>
          <p:nvPr/>
        </p:nvSpPr>
        <p:spPr>
          <a:xfrm>
            <a:off x="1299030" y="2167467"/>
            <a:ext cx="9494866" cy="3526605"/>
          </a:xfrm>
          <a:custGeom>
            <a:avLst/>
            <a:gdLst>
              <a:gd name="connsiteX0" fmla="*/ 6046568 w 6198968"/>
              <a:gd name="connsiteY0" fmla="*/ 0 h 3526605"/>
              <a:gd name="connsiteX1" fmla="*/ 6046568 w 6198968"/>
              <a:gd name="connsiteY1" fmla="*/ 0 h 3526605"/>
              <a:gd name="connsiteX2" fmla="*/ 5928035 w 6198968"/>
              <a:gd name="connsiteY2" fmla="*/ 101600 h 3526605"/>
              <a:gd name="connsiteX3" fmla="*/ 5860302 w 6198968"/>
              <a:gd name="connsiteY3" fmla="*/ 152400 h 3526605"/>
              <a:gd name="connsiteX4" fmla="*/ 5792568 w 6198968"/>
              <a:gd name="connsiteY4" fmla="*/ 220133 h 3526605"/>
              <a:gd name="connsiteX5" fmla="*/ 5741768 w 6198968"/>
              <a:gd name="connsiteY5" fmla="*/ 321733 h 3526605"/>
              <a:gd name="connsiteX6" fmla="*/ 5690968 w 6198968"/>
              <a:gd name="connsiteY6" fmla="*/ 355600 h 3526605"/>
              <a:gd name="connsiteX7" fmla="*/ 5589368 w 6198968"/>
              <a:gd name="connsiteY7" fmla="*/ 491066 h 3526605"/>
              <a:gd name="connsiteX8" fmla="*/ 5504702 w 6198968"/>
              <a:gd name="connsiteY8" fmla="*/ 575733 h 3526605"/>
              <a:gd name="connsiteX9" fmla="*/ 5420035 w 6198968"/>
              <a:gd name="connsiteY9" fmla="*/ 677333 h 3526605"/>
              <a:gd name="connsiteX10" fmla="*/ 5403102 w 6198968"/>
              <a:gd name="connsiteY10" fmla="*/ 728133 h 3526605"/>
              <a:gd name="connsiteX11" fmla="*/ 5301502 w 6198968"/>
              <a:gd name="connsiteY11" fmla="*/ 812800 h 3526605"/>
              <a:gd name="connsiteX12" fmla="*/ 5216835 w 6198968"/>
              <a:gd name="connsiteY12" fmla="*/ 897466 h 3526605"/>
              <a:gd name="connsiteX13" fmla="*/ 5182968 w 6198968"/>
              <a:gd name="connsiteY13" fmla="*/ 948266 h 3526605"/>
              <a:gd name="connsiteX14" fmla="*/ 5132168 w 6198968"/>
              <a:gd name="connsiteY14" fmla="*/ 999066 h 3526605"/>
              <a:gd name="connsiteX15" fmla="*/ 5098302 w 6198968"/>
              <a:gd name="connsiteY15" fmla="*/ 1066800 h 3526605"/>
              <a:gd name="connsiteX16" fmla="*/ 5047502 w 6198968"/>
              <a:gd name="connsiteY16" fmla="*/ 1134533 h 3526605"/>
              <a:gd name="connsiteX17" fmla="*/ 4996702 w 6198968"/>
              <a:gd name="connsiteY17" fmla="*/ 1219200 h 3526605"/>
              <a:gd name="connsiteX18" fmla="*/ 4776568 w 6198968"/>
              <a:gd name="connsiteY18" fmla="*/ 1540933 h 3526605"/>
              <a:gd name="connsiteX19" fmla="*/ 5386168 w 6198968"/>
              <a:gd name="connsiteY19" fmla="*/ 2387600 h 3526605"/>
              <a:gd name="connsiteX20" fmla="*/ 5504702 w 6198968"/>
              <a:gd name="connsiteY20" fmla="*/ 2709333 h 3526605"/>
              <a:gd name="connsiteX21" fmla="*/ 5640168 w 6198968"/>
              <a:gd name="connsiteY21" fmla="*/ 2777066 h 3526605"/>
              <a:gd name="connsiteX22" fmla="*/ 5792568 w 6198968"/>
              <a:gd name="connsiteY22" fmla="*/ 2895600 h 3526605"/>
              <a:gd name="connsiteX23" fmla="*/ 5894168 w 6198968"/>
              <a:gd name="connsiteY23" fmla="*/ 2929466 h 3526605"/>
              <a:gd name="connsiteX24" fmla="*/ 5928035 w 6198968"/>
              <a:gd name="connsiteY24" fmla="*/ 2980266 h 3526605"/>
              <a:gd name="connsiteX25" fmla="*/ 5978835 w 6198968"/>
              <a:gd name="connsiteY25" fmla="*/ 3014133 h 3526605"/>
              <a:gd name="connsiteX26" fmla="*/ 6012702 w 6198968"/>
              <a:gd name="connsiteY26" fmla="*/ 3115733 h 3526605"/>
              <a:gd name="connsiteX27" fmla="*/ 6029635 w 6198968"/>
              <a:gd name="connsiteY27" fmla="*/ 3166533 h 3526605"/>
              <a:gd name="connsiteX28" fmla="*/ 6114302 w 6198968"/>
              <a:gd name="connsiteY28" fmla="*/ 3251200 h 3526605"/>
              <a:gd name="connsiteX29" fmla="*/ 6165102 w 6198968"/>
              <a:gd name="connsiteY29" fmla="*/ 3318933 h 3526605"/>
              <a:gd name="connsiteX30" fmla="*/ 6198968 w 6198968"/>
              <a:gd name="connsiteY30" fmla="*/ 3352800 h 3526605"/>
              <a:gd name="connsiteX31" fmla="*/ 6198968 w 6198968"/>
              <a:gd name="connsiteY31" fmla="*/ 3352800 h 3526605"/>
              <a:gd name="connsiteX32" fmla="*/ 5199902 w 6198968"/>
              <a:gd name="connsiteY32" fmla="*/ 3420533 h 3526605"/>
              <a:gd name="connsiteX33" fmla="*/ 4827368 w 6198968"/>
              <a:gd name="connsiteY33" fmla="*/ 3454400 h 3526605"/>
              <a:gd name="connsiteX34" fmla="*/ 4404035 w 6198968"/>
              <a:gd name="connsiteY34" fmla="*/ 3471333 h 3526605"/>
              <a:gd name="connsiteX35" fmla="*/ 3675902 w 6198968"/>
              <a:gd name="connsiteY35" fmla="*/ 3488266 h 3526605"/>
              <a:gd name="connsiteX36" fmla="*/ 3303368 w 6198968"/>
              <a:gd name="connsiteY36" fmla="*/ 3471333 h 3526605"/>
              <a:gd name="connsiteX37" fmla="*/ 1593102 w 6198968"/>
              <a:gd name="connsiteY37" fmla="*/ 3522133 h 3526605"/>
              <a:gd name="connsiteX38" fmla="*/ 949635 w 6198968"/>
              <a:gd name="connsiteY38" fmla="*/ 3505200 h 3526605"/>
              <a:gd name="connsiteX39" fmla="*/ 814168 w 6198968"/>
              <a:gd name="connsiteY39" fmla="*/ 3471333 h 3526605"/>
              <a:gd name="connsiteX40" fmla="*/ 746435 w 6198968"/>
              <a:gd name="connsiteY40" fmla="*/ 3454400 h 3526605"/>
              <a:gd name="connsiteX41" fmla="*/ 695635 w 6198968"/>
              <a:gd name="connsiteY41" fmla="*/ 3437466 h 3526605"/>
              <a:gd name="connsiteX42" fmla="*/ 492435 w 6198968"/>
              <a:gd name="connsiteY42" fmla="*/ 3420533 h 3526605"/>
              <a:gd name="connsiteX43" fmla="*/ 272302 w 6198968"/>
              <a:gd name="connsiteY43" fmla="*/ 3403600 h 3526605"/>
              <a:gd name="connsiteX44" fmla="*/ 221502 w 6198968"/>
              <a:gd name="connsiteY44" fmla="*/ 3335866 h 3526605"/>
              <a:gd name="connsiteX45" fmla="*/ 187635 w 6198968"/>
              <a:gd name="connsiteY45" fmla="*/ 3183466 h 3526605"/>
              <a:gd name="connsiteX46" fmla="*/ 153768 w 6198968"/>
              <a:gd name="connsiteY46" fmla="*/ 3132666 h 3526605"/>
              <a:gd name="connsiteX47" fmla="*/ 102968 w 6198968"/>
              <a:gd name="connsiteY47" fmla="*/ 3031066 h 3526605"/>
              <a:gd name="connsiteX48" fmla="*/ 86035 w 6198968"/>
              <a:gd name="connsiteY48" fmla="*/ 2963333 h 3526605"/>
              <a:gd name="connsiteX49" fmla="*/ 52168 w 6198968"/>
              <a:gd name="connsiteY49" fmla="*/ 2895600 h 3526605"/>
              <a:gd name="connsiteX50" fmla="*/ 35235 w 6198968"/>
              <a:gd name="connsiteY50" fmla="*/ 2844800 h 3526605"/>
              <a:gd name="connsiteX51" fmla="*/ 18302 w 6198968"/>
              <a:gd name="connsiteY51" fmla="*/ 2709333 h 3526605"/>
              <a:gd name="connsiteX52" fmla="*/ 1368 w 6198968"/>
              <a:gd name="connsiteY52" fmla="*/ 2641600 h 3526605"/>
              <a:gd name="connsiteX53" fmla="*/ 69102 w 6198968"/>
              <a:gd name="connsiteY53" fmla="*/ 2540000 h 3526605"/>
              <a:gd name="connsiteX54" fmla="*/ 136835 w 6198968"/>
              <a:gd name="connsiteY54" fmla="*/ 2455333 h 3526605"/>
              <a:gd name="connsiteX55" fmla="*/ 170702 w 6198968"/>
              <a:gd name="connsiteY55" fmla="*/ 2404533 h 3526605"/>
              <a:gd name="connsiteX56" fmla="*/ 255368 w 6198968"/>
              <a:gd name="connsiteY56" fmla="*/ 2286000 h 3526605"/>
              <a:gd name="connsiteX57" fmla="*/ 272302 w 6198968"/>
              <a:gd name="connsiteY57" fmla="*/ 2235200 h 3526605"/>
              <a:gd name="connsiteX58" fmla="*/ 306168 w 6198968"/>
              <a:gd name="connsiteY58" fmla="*/ 2167466 h 3526605"/>
              <a:gd name="connsiteX59" fmla="*/ 306168 w 6198968"/>
              <a:gd name="connsiteY59" fmla="*/ 1947333 h 3526605"/>
              <a:gd name="connsiteX60" fmla="*/ 289235 w 6198968"/>
              <a:gd name="connsiteY60" fmla="*/ 1608666 h 3526605"/>
              <a:gd name="connsiteX61" fmla="*/ 272302 w 6198968"/>
              <a:gd name="connsiteY61" fmla="*/ 1557866 h 3526605"/>
              <a:gd name="connsiteX62" fmla="*/ 204568 w 6198968"/>
              <a:gd name="connsiteY62" fmla="*/ 1320800 h 3526605"/>
              <a:gd name="connsiteX63" fmla="*/ 136835 w 6198968"/>
              <a:gd name="connsiteY63" fmla="*/ 1185333 h 3526605"/>
              <a:gd name="connsiteX64" fmla="*/ 119902 w 6198968"/>
              <a:gd name="connsiteY64" fmla="*/ 1100666 h 3526605"/>
              <a:gd name="connsiteX65" fmla="*/ 102968 w 6198968"/>
              <a:gd name="connsiteY65" fmla="*/ 1032933 h 3526605"/>
              <a:gd name="connsiteX66" fmla="*/ 69102 w 6198968"/>
              <a:gd name="connsiteY66" fmla="*/ 880533 h 3526605"/>
              <a:gd name="connsiteX67" fmla="*/ 86035 w 6198968"/>
              <a:gd name="connsiteY67" fmla="*/ 626533 h 3526605"/>
              <a:gd name="connsiteX68" fmla="*/ 153768 w 6198968"/>
              <a:gd name="connsiteY68" fmla="*/ 592666 h 3526605"/>
              <a:gd name="connsiteX69" fmla="*/ 187635 w 6198968"/>
              <a:gd name="connsiteY69" fmla="*/ 541866 h 3526605"/>
              <a:gd name="connsiteX70" fmla="*/ 221502 w 6198968"/>
              <a:gd name="connsiteY70" fmla="*/ 440266 h 3526605"/>
              <a:gd name="connsiteX71" fmla="*/ 255368 w 6198968"/>
              <a:gd name="connsiteY71" fmla="*/ 389466 h 3526605"/>
              <a:gd name="connsiteX72" fmla="*/ 272302 w 6198968"/>
              <a:gd name="connsiteY72" fmla="*/ 338666 h 3526605"/>
              <a:gd name="connsiteX73" fmla="*/ 340035 w 6198968"/>
              <a:gd name="connsiteY73" fmla="*/ 220133 h 3526605"/>
              <a:gd name="connsiteX74" fmla="*/ 373902 w 6198968"/>
              <a:gd name="connsiteY74" fmla="*/ 118533 h 3526605"/>
              <a:gd name="connsiteX75" fmla="*/ 390835 w 6198968"/>
              <a:gd name="connsiteY75" fmla="*/ 50800 h 3526605"/>
              <a:gd name="connsiteX76" fmla="*/ 458568 w 6198968"/>
              <a:gd name="connsiteY76" fmla="*/ 33866 h 3526605"/>
              <a:gd name="connsiteX77" fmla="*/ 610968 w 6198968"/>
              <a:gd name="connsiteY77" fmla="*/ 33866 h 3526605"/>
              <a:gd name="connsiteX78" fmla="*/ 6046568 w 6198968"/>
              <a:gd name="connsiteY78" fmla="*/ 0 h 35266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6198968" h="3526605">
                <a:moveTo>
                  <a:pt x="6046568" y="0"/>
                </a:moveTo>
                <a:lnTo>
                  <a:pt x="6046568" y="0"/>
                </a:lnTo>
                <a:cubicBezTo>
                  <a:pt x="6007057" y="33867"/>
                  <a:pt x="5968311" y="68647"/>
                  <a:pt x="5928035" y="101600"/>
                </a:cubicBezTo>
                <a:cubicBezTo>
                  <a:pt x="5906192" y="119471"/>
                  <a:pt x="5881541" y="133816"/>
                  <a:pt x="5860302" y="152400"/>
                </a:cubicBezTo>
                <a:cubicBezTo>
                  <a:pt x="5836272" y="173426"/>
                  <a:pt x="5815146" y="197555"/>
                  <a:pt x="5792568" y="220133"/>
                </a:cubicBezTo>
                <a:cubicBezTo>
                  <a:pt x="5778796" y="261451"/>
                  <a:pt x="5774595" y="288906"/>
                  <a:pt x="5741768" y="321733"/>
                </a:cubicBezTo>
                <a:cubicBezTo>
                  <a:pt x="5727377" y="336124"/>
                  <a:pt x="5704582" y="340473"/>
                  <a:pt x="5690968" y="355600"/>
                </a:cubicBezTo>
                <a:cubicBezTo>
                  <a:pt x="5653209" y="397555"/>
                  <a:pt x="5589368" y="491066"/>
                  <a:pt x="5589368" y="491066"/>
                </a:cubicBezTo>
                <a:cubicBezTo>
                  <a:pt x="5549658" y="610200"/>
                  <a:pt x="5609323" y="471112"/>
                  <a:pt x="5504702" y="575733"/>
                </a:cubicBezTo>
                <a:cubicBezTo>
                  <a:pt x="5332829" y="747606"/>
                  <a:pt x="5595765" y="560179"/>
                  <a:pt x="5420035" y="677333"/>
                </a:cubicBezTo>
                <a:cubicBezTo>
                  <a:pt x="5414391" y="694266"/>
                  <a:pt x="5413003" y="713281"/>
                  <a:pt x="5403102" y="728133"/>
                </a:cubicBezTo>
                <a:cubicBezTo>
                  <a:pt x="5377026" y="767247"/>
                  <a:pt x="5338986" y="787810"/>
                  <a:pt x="5301502" y="812800"/>
                </a:cubicBezTo>
                <a:cubicBezTo>
                  <a:pt x="5211190" y="948267"/>
                  <a:pt x="5329725" y="784578"/>
                  <a:pt x="5216835" y="897466"/>
                </a:cubicBezTo>
                <a:cubicBezTo>
                  <a:pt x="5202444" y="911857"/>
                  <a:pt x="5195997" y="932632"/>
                  <a:pt x="5182968" y="948266"/>
                </a:cubicBezTo>
                <a:cubicBezTo>
                  <a:pt x="5167637" y="966663"/>
                  <a:pt x="5149101" y="982133"/>
                  <a:pt x="5132168" y="999066"/>
                </a:cubicBezTo>
                <a:cubicBezTo>
                  <a:pt x="5120879" y="1021644"/>
                  <a:pt x="5111681" y="1045394"/>
                  <a:pt x="5098302" y="1066800"/>
                </a:cubicBezTo>
                <a:cubicBezTo>
                  <a:pt x="5083344" y="1090732"/>
                  <a:pt x="5061504" y="1110029"/>
                  <a:pt x="5047502" y="1134533"/>
                </a:cubicBezTo>
                <a:cubicBezTo>
                  <a:pt x="4988882" y="1237117"/>
                  <a:pt x="5075959" y="1139941"/>
                  <a:pt x="4996702" y="1219200"/>
                </a:cubicBezTo>
                <a:lnTo>
                  <a:pt x="4776568" y="1540933"/>
                </a:lnTo>
                <a:lnTo>
                  <a:pt x="5386168" y="2387600"/>
                </a:lnTo>
                <a:lnTo>
                  <a:pt x="5504702" y="2709333"/>
                </a:lnTo>
                <a:cubicBezTo>
                  <a:pt x="5549857" y="2731911"/>
                  <a:pt x="5597576" y="2749962"/>
                  <a:pt x="5640168" y="2777066"/>
                </a:cubicBezTo>
                <a:cubicBezTo>
                  <a:pt x="5736594" y="2838428"/>
                  <a:pt x="5642412" y="2845549"/>
                  <a:pt x="5792568" y="2895600"/>
                </a:cubicBezTo>
                <a:lnTo>
                  <a:pt x="5894168" y="2929466"/>
                </a:lnTo>
                <a:cubicBezTo>
                  <a:pt x="5905457" y="2946399"/>
                  <a:pt x="5913644" y="2965875"/>
                  <a:pt x="5928035" y="2980266"/>
                </a:cubicBezTo>
                <a:cubicBezTo>
                  <a:pt x="5942426" y="2994657"/>
                  <a:pt x="5968049" y="2996875"/>
                  <a:pt x="5978835" y="3014133"/>
                </a:cubicBezTo>
                <a:cubicBezTo>
                  <a:pt x="5997755" y="3044405"/>
                  <a:pt x="6001413" y="3081866"/>
                  <a:pt x="6012702" y="3115733"/>
                </a:cubicBezTo>
                <a:cubicBezTo>
                  <a:pt x="6018346" y="3132666"/>
                  <a:pt x="6019734" y="3151682"/>
                  <a:pt x="6029635" y="3166533"/>
                </a:cubicBezTo>
                <a:cubicBezTo>
                  <a:pt x="6119947" y="3302000"/>
                  <a:pt x="6001413" y="3138311"/>
                  <a:pt x="6114302" y="3251200"/>
                </a:cubicBezTo>
                <a:cubicBezTo>
                  <a:pt x="6134258" y="3271156"/>
                  <a:pt x="6147035" y="3297252"/>
                  <a:pt x="6165102" y="3318933"/>
                </a:cubicBezTo>
                <a:cubicBezTo>
                  <a:pt x="6175322" y="3331198"/>
                  <a:pt x="6187679" y="3341511"/>
                  <a:pt x="6198968" y="3352800"/>
                </a:cubicBezTo>
                <a:lnTo>
                  <a:pt x="6198968" y="3352800"/>
                </a:lnTo>
                <a:lnTo>
                  <a:pt x="5199902" y="3420533"/>
                </a:lnTo>
                <a:cubicBezTo>
                  <a:pt x="5052577" y="3436902"/>
                  <a:pt x="4985839" y="3446059"/>
                  <a:pt x="4827368" y="3454400"/>
                </a:cubicBezTo>
                <a:cubicBezTo>
                  <a:pt x="4686339" y="3461823"/>
                  <a:pt x="4545146" y="3465689"/>
                  <a:pt x="4404035" y="3471333"/>
                </a:cubicBezTo>
                <a:cubicBezTo>
                  <a:pt x="4106353" y="3570561"/>
                  <a:pt x="4325731" y="3510294"/>
                  <a:pt x="3675902" y="3488266"/>
                </a:cubicBezTo>
                <a:cubicBezTo>
                  <a:pt x="3551667" y="3484055"/>
                  <a:pt x="3427546" y="3476977"/>
                  <a:pt x="3303368" y="3471333"/>
                </a:cubicBezTo>
                <a:cubicBezTo>
                  <a:pt x="1705723" y="3506446"/>
                  <a:pt x="2273654" y="3454079"/>
                  <a:pt x="1593102" y="3522133"/>
                </a:cubicBezTo>
                <a:cubicBezTo>
                  <a:pt x="1378613" y="3516489"/>
                  <a:pt x="1163967" y="3515169"/>
                  <a:pt x="949635" y="3505200"/>
                </a:cubicBezTo>
                <a:cubicBezTo>
                  <a:pt x="887957" y="3502331"/>
                  <a:pt x="867160" y="3486473"/>
                  <a:pt x="814168" y="3471333"/>
                </a:cubicBezTo>
                <a:cubicBezTo>
                  <a:pt x="791791" y="3464940"/>
                  <a:pt x="768812" y="3460794"/>
                  <a:pt x="746435" y="3454400"/>
                </a:cubicBezTo>
                <a:cubicBezTo>
                  <a:pt x="729272" y="3449496"/>
                  <a:pt x="713328" y="3439825"/>
                  <a:pt x="695635" y="3437466"/>
                </a:cubicBezTo>
                <a:cubicBezTo>
                  <a:pt x="628263" y="3428483"/>
                  <a:pt x="560066" y="3427296"/>
                  <a:pt x="492435" y="3420533"/>
                </a:cubicBezTo>
                <a:cubicBezTo>
                  <a:pt x="288096" y="3400100"/>
                  <a:pt x="427820" y="3403600"/>
                  <a:pt x="272302" y="3403600"/>
                </a:cubicBezTo>
                <a:lnTo>
                  <a:pt x="221502" y="3335866"/>
                </a:lnTo>
                <a:cubicBezTo>
                  <a:pt x="210213" y="3285066"/>
                  <a:pt x="204091" y="3232835"/>
                  <a:pt x="187635" y="3183466"/>
                </a:cubicBezTo>
                <a:cubicBezTo>
                  <a:pt x="181199" y="3164159"/>
                  <a:pt x="162869" y="3150869"/>
                  <a:pt x="153768" y="3132666"/>
                </a:cubicBezTo>
                <a:cubicBezTo>
                  <a:pt x="83661" y="2992452"/>
                  <a:pt x="200026" y="3176652"/>
                  <a:pt x="102968" y="3031066"/>
                </a:cubicBezTo>
                <a:cubicBezTo>
                  <a:pt x="97324" y="3008488"/>
                  <a:pt x="94207" y="2985124"/>
                  <a:pt x="86035" y="2963333"/>
                </a:cubicBezTo>
                <a:cubicBezTo>
                  <a:pt x="77172" y="2939698"/>
                  <a:pt x="62112" y="2918802"/>
                  <a:pt x="52168" y="2895600"/>
                </a:cubicBezTo>
                <a:cubicBezTo>
                  <a:pt x="45137" y="2879194"/>
                  <a:pt x="40879" y="2861733"/>
                  <a:pt x="35235" y="2844800"/>
                </a:cubicBezTo>
                <a:cubicBezTo>
                  <a:pt x="29591" y="2799644"/>
                  <a:pt x="25783" y="2754221"/>
                  <a:pt x="18302" y="2709333"/>
                </a:cubicBezTo>
                <a:cubicBezTo>
                  <a:pt x="14476" y="2686377"/>
                  <a:pt x="-5319" y="2663891"/>
                  <a:pt x="1368" y="2641600"/>
                </a:cubicBezTo>
                <a:cubicBezTo>
                  <a:pt x="13064" y="2602614"/>
                  <a:pt x="69102" y="2540000"/>
                  <a:pt x="69102" y="2540000"/>
                </a:cubicBezTo>
                <a:cubicBezTo>
                  <a:pt x="102067" y="2441104"/>
                  <a:pt x="60242" y="2531926"/>
                  <a:pt x="136835" y="2455333"/>
                </a:cubicBezTo>
                <a:cubicBezTo>
                  <a:pt x="151226" y="2440942"/>
                  <a:pt x="158873" y="2421094"/>
                  <a:pt x="170702" y="2404533"/>
                </a:cubicBezTo>
                <a:cubicBezTo>
                  <a:pt x="183490" y="2386629"/>
                  <a:pt x="242063" y="2312610"/>
                  <a:pt x="255368" y="2286000"/>
                </a:cubicBezTo>
                <a:cubicBezTo>
                  <a:pt x="263350" y="2270035"/>
                  <a:pt x="265271" y="2251606"/>
                  <a:pt x="272302" y="2235200"/>
                </a:cubicBezTo>
                <a:cubicBezTo>
                  <a:pt x="282246" y="2211998"/>
                  <a:pt x="294879" y="2190044"/>
                  <a:pt x="306168" y="2167466"/>
                </a:cubicBezTo>
                <a:cubicBezTo>
                  <a:pt x="336122" y="2017701"/>
                  <a:pt x="320197" y="2143733"/>
                  <a:pt x="306168" y="1947333"/>
                </a:cubicBezTo>
                <a:cubicBezTo>
                  <a:pt x="298115" y="1834590"/>
                  <a:pt x="299027" y="1721271"/>
                  <a:pt x="289235" y="1608666"/>
                </a:cubicBezTo>
                <a:cubicBezTo>
                  <a:pt x="287689" y="1590884"/>
                  <a:pt x="276998" y="1575086"/>
                  <a:pt x="272302" y="1557866"/>
                </a:cubicBezTo>
                <a:cubicBezTo>
                  <a:pt x="259280" y="1510120"/>
                  <a:pt x="230526" y="1372715"/>
                  <a:pt x="204568" y="1320800"/>
                </a:cubicBezTo>
                <a:lnTo>
                  <a:pt x="136835" y="1185333"/>
                </a:lnTo>
                <a:cubicBezTo>
                  <a:pt x="131191" y="1157111"/>
                  <a:pt x="126146" y="1128762"/>
                  <a:pt x="119902" y="1100666"/>
                </a:cubicBezTo>
                <a:cubicBezTo>
                  <a:pt x="114853" y="1077948"/>
                  <a:pt x="107532" y="1055754"/>
                  <a:pt x="102968" y="1032933"/>
                </a:cubicBezTo>
                <a:cubicBezTo>
                  <a:pt x="73165" y="883918"/>
                  <a:pt x="102058" y="979402"/>
                  <a:pt x="69102" y="880533"/>
                </a:cubicBezTo>
                <a:cubicBezTo>
                  <a:pt x="74746" y="795866"/>
                  <a:pt x="62092" y="707940"/>
                  <a:pt x="86035" y="626533"/>
                </a:cubicBezTo>
                <a:cubicBezTo>
                  <a:pt x="93158" y="602316"/>
                  <a:pt x="134376" y="608826"/>
                  <a:pt x="153768" y="592666"/>
                </a:cubicBezTo>
                <a:cubicBezTo>
                  <a:pt x="169402" y="579637"/>
                  <a:pt x="176346" y="558799"/>
                  <a:pt x="187635" y="541866"/>
                </a:cubicBezTo>
                <a:cubicBezTo>
                  <a:pt x="198924" y="507999"/>
                  <a:pt x="201700" y="469969"/>
                  <a:pt x="221502" y="440266"/>
                </a:cubicBezTo>
                <a:cubicBezTo>
                  <a:pt x="232791" y="423333"/>
                  <a:pt x="246267" y="407669"/>
                  <a:pt x="255368" y="389466"/>
                </a:cubicBezTo>
                <a:cubicBezTo>
                  <a:pt x="263350" y="373501"/>
                  <a:pt x="265271" y="355072"/>
                  <a:pt x="272302" y="338666"/>
                </a:cubicBezTo>
                <a:cubicBezTo>
                  <a:pt x="298084" y="278507"/>
                  <a:pt x="306021" y="271154"/>
                  <a:pt x="340035" y="220133"/>
                </a:cubicBezTo>
                <a:lnTo>
                  <a:pt x="373902" y="118533"/>
                </a:lnTo>
                <a:cubicBezTo>
                  <a:pt x="392620" y="62379"/>
                  <a:pt x="390835" y="85582"/>
                  <a:pt x="390835" y="50800"/>
                </a:cubicBezTo>
                <a:lnTo>
                  <a:pt x="458568" y="33866"/>
                </a:lnTo>
                <a:lnTo>
                  <a:pt x="610968" y="33866"/>
                </a:lnTo>
                <a:lnTo>
                  <a:pt x="6046568" y="0"/>
                </a:lnTo>
                <a:close/>
              </a:path>
            </a:pathLst>
          </a:custGeom>
          <a:solidFill>
            <a:srgbClr val="B9DA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344141" y="1043295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4" name="文本框 3"/>
          <p:cNvSpPr txBox="1"/>
          <p:nvPr/>
        </p:nvSpPr>
        <p:spPr>
          <a:xfrm>
            <a:off x="4960307" y="960164"/>
            <a:ext cx="15281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抡</a:t>
            </a:r>
            <a:endParaRPr kumimoji="1" lang="zh-CN" altLang="en-US" sz="3600" dirty="0">
              <a:solidFill>
                <a:srgbClr val="C00000"/>
              </a:solidFill>
              <a:latin typeface="Arial" panose="020B0604020202020204" pitchFamily="34" charset="0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455102" y="2583765"/>
            <a:ext cx="6563638" cy="25766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撒母耳记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上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18:11 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扫罗把枪一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抡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（</a:t>
            </a:r>
            <a:r>
              <a:rPr lang="en-US" altLang="zh-CN" sz="2800" dirty="0" err="1">
                <a:effectLst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lūn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）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，心里说：“我要将大卫刺透，钉在墙上。”大卫躲避他两次。</a:t>
            </a:r>
            <a:endParaRPr lang="zh-CN" altLang="zh-CN" sz="28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endParaRPr lang="zh-CN" altLang="zh-CN" sz="28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  <p:sp>
        <p:nvSpPr>
          <p:cNvPr id="6" name="文本框 4"/>
          <p:cNvSpPr txBox="1"/>
          <p:nvPr/>
        </p:nvSpPr>
        <p:spPr>
          <a:xfrm>
            <a:off x="5703264" y="5058952"/>
            <a:ext cx="3824614" cy="368300"/>
          </a:xfrm>
          <a:prstGeom prst="rect">
            <a:avLst/>
          </a:prstGeom>
          <a:solidFill>
            <a:schemeClr val="bg1"/>
          </a:solidFill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800" dirty="0">
                <a:solidFill>
                  <a:srgbClr val="00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18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</a:t>
            </a:r>
            <a:r>
              <a:rPr lang="zh-CN" altLang="zh-CN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圣经中出现</a:t>
            </a:r>
            <a:r>
              <a:rPr lang="en-US" altLang="zh-CN" sz="18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10</a:t>
            </a:r>
            <a:r>
              <a:rPr lang="zh-CN" altLang="zh-CN" sz="18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</a:t>
            </a:r>
            <a:r>
              <a:rPr lang="zh-CN" altLang="en-US" sz="18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都读作</a:t>
            </a:r>
            <a:r>
              <a:rPr lang="en-US" altLang="zh-CN" dirty="0" err="1">
                <a:solidFill>
                  <a:srgbClr val="C00000"/>
                </a:solidFill>
              </a:rPr>
              <a:t>lūn</a:t>
            </a:r>
            <a:r>
              <a:rPr lang="zh-CN" altLang="zh-CN" dirty="0">
                <a:solidFill>
                  <a:srgbClr val="C00000"/>
                </a:solidFill>
              </a:rPr>
              <a:t> </a:t>
            </a:r>
            <a:endParaRPr lang="zh-CN" altLang="zh-CN" sz="1800" dirty="0">
              <a:solidFill>
                <a:srgbClr val="C0000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ldLvl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4664" y="2190746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9" name="文本框 8"/>
          <p:cNvSpPr txBox="1"/>
          <p:nvPr/>
        </p:nvSpPr>
        <p:spPr>
          <a:xfrm flipH="1">
            <a:off x="3353240" y="1303833"/>
            <a:ext cx="1524635" cy="94424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en-US" altLang="zh-CN" sz="4800" dirty="0" err="1">
                <a:latin typeface="Arial" panose="020B0604020202020204" pitchFamily="34" charset="0"/>
                <a:cs typeface="Arial" panose="020B0604020202020204" pitchFamily="34" charset="0"/>
              </a:rPr>
              <a:t>jiàn</a:t>
            </a:r>
            <a:r>
              <a:rPr lang="zh-CN" altLang="zh-CN" sz="4800" dirty="0"/>
              <a:t> </a:t>
            </a:r>
            <a:endParaRPr lang="en-US" altLang="en-US" sz="4800" dirty="0">
              <a:solidFill>
                <a:schemeClr val="tx1"/>
              </a:solidFill>
              <a:latin typeface="Arial" panose="020B0604020202020204" pitchFamily="34" charset="0"/>
              <a:ea typeface="楷体" panose="02010609060101010101" pitchFamily="49" charset="-122"/>
              <a:cs typeface="Arial" panose="020B0604020202020204" pitchFamily="34" charset="0"/>
              <a:sym typeface="+mn-ea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5840890" y="5421374"/>
            <a:ext cx="6094428" cy="4024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304800">
              <a:lnSpc>
                <a:spcPts val="2625"/>
              </a:lnSpc>
            </a:pPr>
            <a:r>
              <a:rPr lang="en-US" altLang="zh-CN" dirty="0">
                <a:solidFill>
                  <a:srgbClr val="000000"/>
                </a:solidFill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zh-CN" sz="2400" dirty="0">
              <a:solidFill>
                <a:srgbClr val="00B0F0"/>
              </a:solidFill>
              <a:latin typeface="Times New Roman" panose="02020603050405020304" pitchFamily="18" charset="0"/>
              <a:ea typeface="等线" panose="02010600030101010101" pitchFamily="2" charset="-122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2818233" y="2011728"/>
            <a:ext cx="2169160" cy="22447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/>
          <a:p>
            <a:pPr indent="0"/>
            <a:r>
              <a:rPr lang="zh-CN" altLang="en-US" sz="16600" b="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箭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5164455" y="5340350"/>
            <a:ext cx="354711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CN" altLang="en-US" sz="2400" dirty="0">
              <a:solidFill>
                <a:srgbClr val="00B0F0"/>
              </a:solidFill>
              <a:latin typeface="Ink Free" panose="03080402000500000000" pitchFamily="2" charset="0"/>
              <a:ea typeface="方正仿宋简体" pitchFamily="2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284168" y="5296072"/>
            <a:ext cx="62953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释义：</a:t>
            </a:r>
            <a:r>
              <a:rPr lang="zh-CN" altLang="en-US" sz="2000" dirty="0">
                <a:latin typeface="楷体" panose="02010609060101010101" pitchFamily="49" charset="-122"/>
                <a:ea typeface="楷体" panose="02010609060101010101" pitchFamily="49" charset="-122"/>
              </a:rPr>
              <a:t>射箭的靶子，是练习射箭时用作目标的东西。</a:t>
            </a:r>
            <a:endParaRPr lang="zh-CN" altLang="en-US" sz="2800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8010" y="2190039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7" name="文本框 6"/>
          <p:cNvSpPr txBox="1"/>
          <p:nvPr/>
        </p:nvSpPr>
        <p:spPr>
          <a:xfrm>
            <a:off x="7034201" y="1986676"/>
            <a:ext cx="1397634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靶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7733018" y="1350855"/>
            <a:ext cx="152463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80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bǎ</a:t>
            </a:r>
            <a:r>
              <a:rPr lang="zh-CN" altLang="zh-CN" sz="4800" dirty="0">
                <a:effectLst/>
              </a:rPr>
              <a:t> </a:t>
            </a:r>
            <a:endParaRPr lang="zh-CN" alt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椭圆 12"/>
          <p:cNvSpPr/>
          <p:nvPr/>
        </p:nvSpPr>
        <p:spPr>
          <a:xfrm>
            <a:off x="2013343" y="2226543"/>
            <a:ext cx="7640141" cy="2690664"/>
          </a:xfrm>
          <a:prstGeom prst="ellipse">
            <a:avLst/>
          </a:prstGeom>
          <a:solidFill>
            <a:srgbClr val="BDE2F1"/>
          </a:solidFill>
          <a:ln>
            <a:solidFill>
              <a:srgbClr val="B9DAE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42980" y="955998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19" name="文本框 18"/>
          <p:cNvSpPr txBox="1"/>
          <p:nvPr/>
        </p:nvSpPr>
        <p:spPr>
          <a:xfrm>
            <a:off x="5023051" y="872867"/>
            <a:ext cx="15657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箭靶</a:t>
            </a:r>
          </a:p>
        </p:txBody>
      </p:sp>
      <p:sp>
        <p:nvSpPr>
          <p:cNvPr id="20" name="文本框 19"/>
          <p:cNvSpPr txBox="1"/>
          <p:nvPr/>
        </p:nvSpPr>
        <p:spPr>
          <a:xfrm>
            <a:off x="2805829" y="2929872"/>
            <a:ext cx="6325644" cy="13120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撒母耳记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上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20:20 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我要向磐石旁边射三箭，如同射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箭靶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（</a:t>
            </a:r>
            <a:r>
              <a:rPr lang="en-US" altLang="zh-CN" sz="2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jiàn</a:t>
            </a:r>
            <a:r>
              <a:rPr lang="en-US" altLang="zh-CN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2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bǎ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）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一样。</a:t>
            </a:r>
            <a:endParaRPr lang="zh-CN" altLang="zh-CN" sz="28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6588805" y="5311036"/>
            <a:ext cx="3156444" cy="481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备注：圣经中出现</a:t>
            </a:r>
            <a:r>
              <a:rPr lang="en-US" altLang="zh-CN" sz="200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4</a:t>
            </a: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处</a:t>
            </a:r>
            <a:endParaRPr lang="zh-CN" altLang="zh-CN" sz="20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7746" y="2178220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4957954" y="1982797"/>
            <a:ext cx="1883970" cy="2646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谗</a:t>
            </a:r>
            <a:r>
              <a:rPr lang="zh-CN" altLang="zh-CN" sz="9600" dirty="0">
                <a:effectLst/>
              </a:rPr>
              <a:t> </a:t>
            </a:r>
            <a:r>
              <a:rPr lang="zh-CN" altLang="zh-CN" dirty="0">
                <a:effectLst/>
              </a:rPr>
              <a:t> </a:t>
            </a:r>
            <a:endParaRPr lang="zh-CN" altLang="en-US" dirty="0"/>
          </a:p>
        </p:txBody>
      </p:sp>
      <p:sp>
        <p:nvSpPr>
          <p:cNvPr id="6" name="文本框 5"/>
          <p:cNvSpPr txBox="1"/>
          <p:nvPr/>
        </p:nvSpPr>
        <p:spPr>
          <a:xfrm>
            <a:off x="5378189" y="1347223"/>
            <a:ext cx="170989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4800" dirty="0">
                <a:effectLst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chán</a:t>
            </a:r>
            <a:r>
              <a:rPr lang="zh-CN" altLang="zh-CN" sz="4800" dirty="0">
                <a:effectLst/>
              </a:rPr>
              <a:t>      </a:t>
            </a:r>
            <a:endParaRPr lang="zh-CN" altLang="en-US" dirty="0"/>
          </a:p>
        </p:txBody>
      </p:sp>
      <p:sp>
        <p:nvSpPr>
          <p:cNvPr id="8" name="文本框 7"/>
          <p:cNvSpPr txBox="1"/>
          <p:nvPr/>
        </p:nvSpPr>
        <p:spPr>
          <a:xfrm>
            <a:off x="6096000" y="5067899"/>
            <a:ext cx="4576175" cy="4818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释义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1.</a:t>
            </a: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说别人的坏话。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2.</a:t>
            </a: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说坏话的人。</a:t>
            </a:r>
            <a:endParaRPr lang="zh-CN" altLang="zh-CN" sz="20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椭圆 12"/>
          <p:cNvSpPr/>
          <p:nvPr/>
        </p:nvSpPr>
        <p:spPr>
          <a:xfrm>
            <a:off x="2013343" y="2226543"/>
            <a:ext cx="7640141" cy="2690664"/>
          </a:xfrm>
          <a:prstGeom prst="ellipse">
            <a:avLst/>
          </a:prstGeom>
          <a:solidFill>
            <a:srgbClr val="BDE2F1"/>
          </a:solidFill>
          <a:ln>
            <a:solidFill>
              <a:srgbClr val="B9DAE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42980" y="955998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19" name="文本框 18"/>
          <p:cNvSpPr txBox="1"/>
          <p:nvPr/>
        </p:nvSpPr>
        <p:spPr>
          <a:xfrm>
            <a:off x="5023051" y="872867"/>
            <a:ext cx="15657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谗</a:t>
            </a:r>
          </a:p>
        </p:txBody>
      </p:sp>
      <p:sp>
        <p:nvSpPr>
          <p:cNvPr id="20" name="文本框 19"/>
          <p:cNvSpPr txBox="1"/>
          <p:nvPr/>
        </p:nvSpPr>
        <p:spPr>
          <a:xfrm>
            <a:off x="2792181" y="2537454"/>
            <a:ext cx="6325644" cy="25766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撒母耳记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上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24:9 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大卫对扫罗说：“你为何听信人的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谗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（</a:t>
            </a:r>
            <a:r>
              <a:rPr lang="zh-CN" altLang="zh-CN" sz="2800" dirty="0">
                <a:effectLst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chán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）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言说，大卫想要害你呢？</a:t>
            </a:r>
            <a:endParaRPr lang="zh-CN" altLang="zh-CN" sz="28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endParaRPr lang="zh-CN" altLang="zh-CN" sz="28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6588805" y="5311036"/>
            <a:ext cx="3156444" cy="481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备注：圣经中出现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18</a:t>
            </a: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处</a:t>
            </a:r>
            <a:endParaRPr lang="zh-CN" altLang="zh-CN" sz="20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6074" y="2072667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latin typeface="微软雅黑" panose="020B0503020204020204" charset="-122"/>
                <a:cs typeface="Times New Roman" panose="02020603050405020304" pitchFamily="18" charset="0"/>
              </a:rPr>
              <a:t> </a:t>
            </a:r>
            <a:endParaRPr lang="zh-CN" altLang="en-US" sz="4400" b="1" dirty="0"/>
          </a:p>
        </p:txBody>
      </p:sp>
      <p:sp>
        <p:nvSpPr>
          <p:cNvPr id="6" name="文本框 5"/>
          <p:cNvSpPr txBox="1"/>
          <p:nvPr/>
        </p:nvSpPr>
        <p:spPr>
          <a:xfrm>
            <a:off x="1482090" y="2513965"/>
            <a:ext cx="4283075" cy="52768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zh-CN" altLang="zh-CN" sz="13800" dirty="0">
                <a:solidFill>
                  <a:srgbClr val="000000"/>
                </a:solidFill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sz="13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3629660" y="1486969"/>
            <a:ext cx="3709670" cy="75247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indent="304800">
              <a:lnSpc>
                <a:spcPts val="2625"/>
              </a:lnSpc>
            </a:pPr>
            <a:r>
              <a:rPr lang="zh-CN" altLang="zh-CN" sz="4800" dirty="0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gè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2838450" y="5119370"/>
            <a:ext cx="6036945" cy="204533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endParaRPr lang="zh-CN" altLang="en-US" dirty="0">
              <a:solidFill>
                <a:schemeClr val="accent5"/>
              </a:solidFill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9253" y="2056765"/>
            <a:ext cx="2514600" cy="24765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00" name="文本框 99"/>
          <p:cNvSpPr txBox="1"/>
          <p:nvPr/>
        </p:nvSpPr>
        <p:spPr>
          <a:xfrm>
            <a:off x="3139186" y="1961166"/>
            <a:ext cx="781685" cy="19405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/>
          <a:p>
            <a:pPr indent="0"/>
            <a:r>
              <a:rPr lang="zh-CN" sz="16600" b="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虼</a:t>
            </a:r>
            <a:endParaRPr lang="zh-CN" altLang="en-US" sz="16600" b="0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879624" y="1943776"/>
            <a:ext cx="1342390" cy="245999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蚤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7475410" y="1112236"/>
            <a:ext cx="4375150" cy="103378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altLang="zh-CN" sz="4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  <a:sym typeface="+mn-ea"/>
              </a:rPr>
              <a:t>zǎo</a:t>
            </a:r>
            <a:endParaRPr lang="zh-CN" altLang="en-US" sz="4800" b="1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443843" y="4955532"/>
            <a:ext cx="7304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释义：又称跳蚤。</a:t>
            </a:r>
            <a:r>
              <a:rPr lang="zh-CN" altLang="en-US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  <a:sym typeface="+mn-ea"/>
              </a:rPr>
              <a:t>昆虫，赤褐色，善跳跃，寄生在人畜的身体上，吸血液，能传染鼠疫等疾病。</a:t>
            </a:r>
            <a:endParaRPr kumimoji="1" lang="zh-CN" altLang="en-US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0" grpId="0"/>
      <p:bldP spid="7" grpId="0"/>
      <p:bldP spid="9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6074" y="2072667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latin typeface="微软雅黑" panose="020B0503020204020204" charset="-122"/>
                <a:cs typeface="Times New Roman" panose="02020603050405020304" pitchFamily="18" charset="0"/>
              </a:rPr>
              <a:t> </a:t>
            </a:r>
            <a:endParaRPr lang="zh-CN" altLang="en-US" sz="4400" b="1" dirty="0"/>
          </a:p>
        </p:txBody>
      </p:sp>
      <p:sp>
        <p:nvSpPr>
          <p:cNvPr id="6" name="文本框 5"/>
          <p:cNvSpPr txBox="1"/>
          <p:nvPr/>
        </p:nvSpPr>
        <p:spPr>
          <a:xfrm>
            <a:off x="1482090" y="2513965"/>
            <a:ext cx="4283075" cy="52768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zh-CN" altLang="zh-CN" sz="13800" dirty="0">
                <a:solidFill>
                  <a:srgbClr val="000000"/>
                </a:solidFill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sz="13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3629660" y="1486969"/>
            <a:ext cx="3709670" cy="75247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indent="304800">
              <a:lnSpc>
                <a:spcPts val="2625"/>
              </a:lnSpc>
            </a:pPr>
            <a:r>
              <a:rPr lang="zh-CN" altLang="zh-CN" sz="4800" dirty="0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gè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2838450" y="5119370"/>
            <a:ext cx="6036945" cy="204533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endParaRPr lang="zh-CN" altLang="en-US" dirty="0">
              <a:solidFill>
                <a:schemeClr val="accent5"/>
              </a:solidFill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9253" y="2056765"/>
            <a:ext cx="2514600" cy="24765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00" name="文本框 99"/>
          <p:cNvSpPr txBox="1"/>
          <p:nvPr/>
        </p:nvSpPr>
        <p:spPr>
          <a:xfrm>
            <a:off x="3139186" y="1834554"/>
            <a:ext cx="781685" cy="19405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/>
          <a:p>
            <a:pPr indent="0"/>
            <a:r>
              <a:rPr lang="zh-CN" sz="16600" b="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虼</a:t>
            </a:r>
            <a:endParaRPr lang="zh-CN" altLang="en-US" sz="16600" b="0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879624" y="1845300"/>
            <a:ext cx="1342390" cy="245999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蚤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7475410" y="1112236"/>
            <a:ext cx="4375150" cy="103378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altLang="zh-CN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  <a:sym typeface="+mn-ea"/>
              </a:rPr>
              <a:t>zǎo</a:t>
            </a:r>
            <a:endParaRPr lang="zh-CN" altLang="en-US" sz="4800" b="1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443843" y="4955532"/>
            <a:ext cx="7304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释义：又称跳蚤。</a:t>
            </a:r>
            <a:r>
              <a:rPr lang="zh-CN" altLang="en-US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  <a:sym typeface="+mn-ea"/>
              </a:rPr>
              <a:t>昆虫，赤褐色，善跳跃，寄生在人畜的身体上，吸血液，能传染鼠疫等疾病。</a:t>
            </a:r>
            <a:endParaRPr kumimoji="1" lang="zh-CN" altLang="en-US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2" name="图片 11" descr="图片包含 动物, 游戏机, 雪&#10;&#10;描述已自动生成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2389" y="968052"/>
            <a:ext cx="7877712" cy="501942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0" grpId="0"/>
      <p:bldP spid="7" grpId="0"/>
      <p:bldP spid="9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29420" y="1215049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066061" y="1120753"/>
            <a:ext cx="2410310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altLang="zh-CN" sz="3600" b="0" i="0" u="none" strike="noStrike" cap="none" spc="0" normalizeH="0" baseline="0" dirty="0">
                <a:latin typeface="楷体" panose="02010609060101010101" pitchFamily="49" charset="-122"/>
                <a:ea typeface="楷体" panose="02010609060101010101" pitchFamily="49" charset="-122"/>
              </a:rPr>
              <a:t>虼蚤</a:t>
            </a:r>
            <a:endParaRPr kumimoji="0" lang="zh-CN" altLang="zh-CN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任意多边形: 形状 10"/>
          <p:cNvSpPr/>
          <p:nvPr/>
        </p:nvSpPr>
        <p:spPr>
          <a:xfrm>
            <a:off x="1733107" y="2174843"/>
            <a:ext cx="8963245" cy="2723727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</p:txBody>
      </p:sp>
      <p:sp>
        <p:nvSpPr>
          <p:cNvPr id="26" name="文本框 4"/>
          <p:cNvSpPr txBox="1"/>
          <p:nvPr/>
        </p:nvSpPr>
        <p:spPr>
          <a:xfrm>
            <a:off x="2016653" y="2463831"/>
            <a:ext cx="8158694" cy="1930337"/>
          </a:xfrm>
          <a:prstGeom prst="rect">
            <a:avLst/>
          </a:prstGeom>
          <a:noFill/>
          <a:effectLst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dirty="0" err="1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撒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母耳记</a:t>
            </a:r>
            <a:r>
              <a:rPr lang="en-US" altLang="zh-CN" sz="2800" dirty="0" err="1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上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24：14 </a:t>
            </a:r>
            <a:r>
              <a:rPr lang="en-US" altLang="zh-CN" sz="2800" dirty="0" err="1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以色列王出来要寻找谁呢？追赶谁呢?不过追赶一条死狗，一个</a:t>
            </a:r>
            <a:r>
              <a:rPr lang="en-US" altLang="zh-CN" sz="2800" dirty="0" err="1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虼蚤</a:t>
            </a:r>
            <a:r>
              <a:rPr lang="en-US" altLang="zh-CN" sz="2800" dirty="0" err="1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en-US" altLang="zh-CN" sz="2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ɡè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 zǎo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）就是了。</a:t>
            </a:r>
            <a:endParaRPr lang="zh-CN" altLang="en-US" sz="2800" dirty="0">
              <a:solidFill>
                <a:schemeClr val="bg2">
                  <a:lumMod val="1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8" name="文本框 4"/>
          <p:cNvSpPr txBox="1"/>
          <p:nvPr/>
        </p:nvSpPr>
        <p:spPr>
          <a:xfrm>
            <a:off x="7298536" y="5071270"/>
            <a:ext cx="5436908" cy="614045"/>
          </a:xfrm>
          <a:prstGeom prst="rect">
            <a:avLst/>
          </a:prstGeom>
          <a:noFill/>
          <a:effectLst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备注：</a:t>
            </a:r>
            <a:r>
              <a:rPr lang="zh-CN" altLang="en-US" sz="1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圣经中出现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 3 </a:t>
            </a:r>
            <a:r>
              <a:rPr lang="zh-CN" altLang="en-US" sz="1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处</a:t>
            </a:r>
            <a:endParaRPr lang="zh-CN" altLang="zh-CN" sz="1800" dirty="0">
              <a:effectLst/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zh-CN" altLang="en-US" sz="1600" dirty="0">
              <a:solidFill>
                <a:schemeClr val="bg2">
                  <a:lumMod val="10000"/>
                </a:schemeClr>
              </a:solidFill>
              <a:latin typeface="Ink Free" panose="03080402000500000000" pitchFamily="2" charset="0"/>
              <a:ea typeface="方正仿宋简体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058861" y="2390775"/>
            <a:ext cx="2362200" cy="23622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531409" y="2390775"/>
            <a:ext cx="2362200" cy="23622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 flipH="1">
            <a:off x="7408746" y="1503301"/>
            <a:ext cx="1662430" cy="94996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algn="ctr"/>
            <a:r>
              <a:rPr lang="en-US" altLang="zh-CN" sz="4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bì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7137790" y="2110817"/>
            <a:ext cx="1698625" cy="21882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愎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4312920" y="5225415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/>
              <a:t></a:t>
            </a:r>
            <a:endParaRPr lang="zh-CN" altLang="en-US">
              <a:solidFill>
                <a:schemeClr val="accent5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505201" y="5061069"/>
            <a:ext cx="93691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 释义：</a:t>
            </a:r>
            <a:r>
              <a:rPr lang="en-US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1.</a:t>
            </a:r>
            <a:r>
              <a:rPr lang="zh-CN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倔强执拗</a:t>
            </a:r>
            <a:r>
              <a:rPr lang="en-US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,</a:t>
            </a:r>
            <a:r>
              <a:rPr lang="zh-CN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固执己见。</a:t>
            </a:r>
            <a:r>
              <a:rPr lang="en-US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2.</a:t>
            </a:r>
            <a:r>
              <a:rPr lang="zh-CN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反对正确、合理、恰当或公认事物的性格与意向。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2943275" y="1562782"/>
            <a:ext cx="19956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4800" b="0" i="0" u="none" strike="noStrike" dirty="0" err="1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gāng</a:t>
            </a:r>
            <a:endParaRPr kumimoji="1" lang="zh-CN" altLang="en-US" sz="4800" dirty="0"/>
          </a:p>
        </p:txBody>
      </p:sp>
      <p:sp>
        <p:nvSpPr>
          <p:cNvPr id="9" name="文本框 8"/>
          <p:cNvSpPr txBox="1"/>
          <p:nvPr/>
        </p:nvSpPr>
        <p:spPr>
          <a:xfrm>
            <a:off x="2531409" y="2093691"/>
            <a:ext cx="1206694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刚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9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</a:t>
            </a:r>
            <a:endParaRPr lang="zh-CN" altLang="en-US" sz="4400" b="1" dirty="0"/>
          </a:p>
        </p:txBody>
      </p:sp>
      <p:sp>
        <p:nvSpPr>
          <p:cNvPr id="15" name="文本框 14"/>
          <p:cNvSpPr txBox="1"/>
          <p:nvPr/>
        </p:nvSpPr>
        <p:spPr>
          <a:xfrm>
            <a:off x="7298871" y="4853883"/>
            <a:ext cx="6097656" cy="3683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1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备注：圣经中</a:t>
            </a:r>
            <a:r>
              <a:rPr lang="zh-CN" altLang="en-US" sz="1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出现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 3 </a:t>
            </a:r>
            <a:r>
              <a:rPr lang="zh-CN" altLang="en-US" sz="1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处</a:t>
            </a:r>
          </a:p>
        </p:txBody>
      </p:sp>
      <p:sp>
        <p:nvSpPr>
          <p:cNvPr id="11" name="任意多边形: 形状 10"/>
          <p:cNvSpPr/>
          <p:nvPr>
            <p:custDataLst>
              <p:tags r:id="rId1"/>
            </p:custDataLst>
          </p:nvPr>
        </p:nvSpPr>
        <p:spPr>
          <a:xfrm>
            <a:off x="1543620" y="2307920"/>
            <a:ext cx="9104760" cy="2242159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spAutoFit/>
          </a:bodyPr>
          <a:lstStyle/>
          <a:p>
            <a:pPr lvl="0" indent="0">
              <a:lnSpc>
                <a:spcPct val="150000"/>
              </a:lnSpc>
              <a:spcAft>
                <a:spcPts val="1200"/>
              </a:spcAft>
              <a:buFont typeface="+mj-lt"/>
              <a:buNone/>
              <a:tabLst>
                <a:tab pos="457200" algn="l"/>
              </a:tabLst>
            </a:pPr>
            <a:endParaRPr lang="zh-CN" altLang="en-US" sz="2800" kern="1200" dirty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4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89734" y="1002824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3" name="文本框 2"/>
          <p:cNvSpPr txBox="1"/>
          <p:nvPr/>
        </p:nvSpPr>
        <p:spPr>
          <a:xfrm>
            <a:off x="5151501" y="919693"/>
            <a:ext cx="9445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愎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2069469" y="2455174"/>
            <a:ext cx="8443799" cy="19476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indent="0">
              <a:lnSpc>
                <a:spcPct val="150000"/>
              </a:lnSpc>
              <a:spcAft>
                <a:spcPts val="1200"/>
              </a:spcAft>
              <a:buFont typeface="+mj-lt"/>
              <a:buNone/>
              <a:tabLst>
                <a:tab pos="457200" algn="l"/>
              </a:tabLst>
            </a:pP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撒</a:t>
            </a:r>
            <a:r>
              <a:rPr lang="zh-CN" altLang="en-US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母耳记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上</a:t>
            </a:r>
            <a:r>
              <a:rPr lang="zh-CN" altLang="en-US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25：3</a:t>
            </a:r>
            <a:r>
              <a:rPr lang="en-US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那人名叫拿八，是迦勒族的人；他的妻名叫亚比该，是聪明俊美的妇人。拿八为人刚</a:t>
            </a:r>
            <a:r>
              <a:rPr lang="zh-CN" altLang="zh-CN" sz="2800" dirty="0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愎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（</a:t>
            </a:r>
            <a:r>
              <a:rPr lang="zh-CN" altLang="zh-CN" sz="2800" dirty="0">
                <a:effectLst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bì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）凶恶。</a:t>
            </a:r>
            <a:endParaRPr lang="zh-CN" altLang="en-US" sz="2800" kern="1200" dirty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: 形状 6"/>
          <p:cNvSpPr/>
          <p:nvPr/>
        </p:nvSpPr>
        <p:spPr>
          <a:xfrm>
            <a:off x="1945964" y="2167467"/>
            <a:ext cx="8847931" cy="3526605"/>
          </a:xfrm>
          <a:custGeom>
            <a:avLst/>
            <a:gdLst>
              <a:gd name="connsiteX0" fmla="*/ 6046568 w 6198968"/>
              <a:gd name="connsiteY0" fmla="*/ 0 h 3526605"/>
              <a:gd name="connsiteX1" fmla="*/ 6046568 w 6198968"/>
              <a:gd name="connsiteY1" fmla="*/ 0 h 3526605"/>
              <a:gd name="connsiteX2" fmla="*/ 5928035 w 6198968"/>
              <a:gd name="connsiteY2" fmla="*/ 101600 h 3526605"/>
              <a:gd name="connsiteX3" fmla="*/ 5860302 w 6198968"/>
              <a:gd name="connsiteY3" fmla="*/ 152400 h 3526605"/>
              <a:gd name="connsiteX4" fmla="*/ 5792568 w 6198968"/>
              <a:gd name="connsiteY4" fmla="*/ 220133 h 3526605"/>
              <a:gd name="connsiteX5" fmla="*/ 5741768 w 6198968"/>
              <a:gd name="connsiteY5" fmla="*/ 321733 h 3526605"/>
              <a:gd name="connsiteX6" fmla="*/ 5690968 w 6198968"/>
              <a:gd name="connsiteY6" fmla="*/ 355600 h 3526605"/>
              <a:gd name="connsiteX7" fmla="*/ 5589368 w 6198968"/>
              <a:gd name="connsiteY7" fmla="*/ 491066 h 3526605"/>
              <a:gd name="connsiteX8" fmla="*/ 5504702 w 6198968"/>
              <a:gd name="connsiteY8" fmla="*/ 575733 h 3526605"/>
              <a:gd name="connsiteX9" fmla="*/ 5420035 w 6198968"/>
              <a:gd name="connsiteY9" fmla="*/ 677333 h 3526605"/>
              <a:gd name="connsiteX10" fmla="*/ 5403102 w 6198968"/>
              <a:gd name="connsiteY10" fmla="*/ 728133 h 3526605"/>
              <a:gd name="connsiteX11" fmla="*/ 5301502 w 6198968"/>
              <a:gd name="connsiteY11" fmla="*/ 812800 h 3526605"/>
              <a:gd name="connsiteX12" fmla="*/ 5216835 w 6198968"/>
              <a:gd name="connsiteY12" fmla="*/ 897466 h 3526605"/>
              <a:gd name="connsiteX13" fmla="*/ 5182968 w 6198968"/>
              <a:gd name="connsiteY13" fmla="*/ 948266 h 3526605"/>
              <a:gd name="connsiteX14" fmla="*/ 5132168 w 6198968"/>
              <a:gd name="connsiteY14" fmla="*/ 999066 h 3526605"/>
              <a:gd name="connsiteX15" fmla="*/ 5098302 w 6198968"/>
              <a:gd name="connsiteY15" fmla="*/ 1066800 h 3526605"/>
              <a:gd name="connsiteX16" fmla="*/ 5047502 w 6198968"/>
              <a:gd name="connsiteY16" fmla="*/ 1134533 h 3526605"/>
              <a:gd name="connsiteX17" fmla="*/ 4996702 w 6198968"/>
              <a:gd name="connsiteY17" fmla="*/ 1219200 h 3526605"/>
              <a:gd name="connsiteX18" fmla="*/ 4776568 w 6198968"/>
              <a:gd name="connsiteY18" fmla="*/ 1540933 h 3526605"/>
              <a:gd name="connsiteX19" fmla="*/ 5386168 w 6198968"/>
              <a:gd name="connsiteY19" fmla="*/ 2387600 h 3526605"/>
              <a:gd name="connsiteX20" fmla="*/ 5504702 w 6198968"/>
              <a:gd name="connsiteY20" fmla="*/ 2709333 h 3526605"/>
              <a:gd name="connsiteX21" fmla="*/ 5640168 w 6198968"/>
              <a:gd name="connsiteY21" fmla="*/ 2777066 h 3526605"/>
              <a:gd name="connsiteX22" fmla="*/ 5792568 w 6198968"/>
              <a:gd name="connsiteY22" fmla="*/ 2895600 h 3526605"/>
              <a:gd name="connsiteX23" fmla="*/ 5894168 w 6198968"/>
              <a:gd name="connsiteY23" fmla="*/ 2929466 h 3526605"/>
              <a:gd name="connsiteX24" fmla="*/ 5928035 w 6198968"/>
              <a:gd name="connsiteY24" fmla="*/ 2980266 h 3526605"/>
              <a:gd name="connsiteX25" fmla="*/ 5978835 w 6198968"/>
              <a:gd name="connsiteY25" fmla="*/ 3014133 h 3526605"/>
              <a:gd name="connsiteX26" fmla="*/ 6012702 w 6198968"/>
              <a:gd name="connsiteY26" fmla="*/ 3115733 h 3526605"/>
              <a:gd name="connsiteX27" fmla="*/ 6029635 w 6198968"/>
              <a:gd name="connsiteY27" fmla="*/ 3166533 h 3526605"/>
              <a:gd name="connsiteX28" fmla="*/ 6114302 w 6198968"/>
              <a:gd name="connsiteY28" fmla="*/ 3251200 h 3526605"/>
              <a:gd name="connsiteX29" fmla="*/ 6165102 w 6198968"/>
              <a:gd name="connsiteY29" fmla="*/ 3318933 h 3526605"/>
              <a:gd name="connsiteX30" fmla="*/ 6198968 w 6198968"/>
              <a:gd name="connsiteY30" fmla="*/ 3352800 h 3526605"/>
              <a:gd name="connsiteX31" fmla="*/ 6198968 w 6198968"/>
              <a:gd name="connsiteY31" fmla="*/ 3352800 h 3526605"/>
              <a:gd name="connsiteX32" fmla="*/ 5199902 w 6198968"/>
              <a:gd name="connsiteY32" fmla="*/ 3420533 h 3526605"/>
              <a:gd name="connsiteX33" fmla="*/ 4827368 w 6198968"/>
              <a:gd name="connsiteY33" fmla="*/ 3454400 h 3526605"/>
              <a:gd name="connsiteX34" fmla="*/ 4404035 w 6198968"/>
              <a:gd name="connsiteY34" fmla="*/ 3471333 h 3526605"/>
              <a:gd name="connsiteX35" fmla="*/ 3675902 w 6198968"/>
              <a:gd name="connsiteY35" fmla="*/ 3488266 h 3526605"/>
              <a:gd name="connsiteX36" fmla="*/ 3303368 w 6198968"/>
              <a:gd name="connsiteY36" fmla="*/ 3471333 h 3526605"/>
              <a:gd name="connsiteX37" fmla="*/ 1593102 w 6198968"/>
              <a:gd name="connsiteY37" fmla="*/ 3522133 h 3526605"/>
              <a:gd name="connsiteX38" fmla="*/ 949635 w 6198968"/>
              <a:gd name="connsiteY38" fmla="*/ 3505200 h 3526605"/>
              <a:gd name="connsiteX39" fmla="*/ 814168 w 6198968"/>
              <a:gd name="connsiteY39" fmla="*/ 3471333 h 3526605"/>
              <a:gd name="connsiteX40" fmla="*/ 746435 w 6198968"/>
              <a:gd name="connsiteY40" fmla="*/ 3454400 h 3526605"/>
              <a:gd name="connsiteX41" fmla="*/ 695635 w 6198968"/>
              <a:gd name="connsiteY41" fmla="*/ 3437466 h 3526605"/>
              <a:gd name="connsiteX42" fmla="*/ 492435 w 6198968"/>
              <a:gd name="connsiteY42" fmla="*/ 3420533 h 3526605"/>
              <a:gd name="connsiteX43" fmla="*/ 272302 w 6198968"/>
              <a:gd name="connsiteY43" fmla="*/ 3403600 h 3526605"/>
              <a:gd name="connsiteX44" fmla="*/ 221502 w 6198968"/>
              <a:gd name="connsiteY44" fmla="*/ 3335866 h 3526605"/>
              <a:gd name="connsiteX45" fmla="*/ 187635 w 6198968"/>
              <a:gd name="connsiteY45" fmla="*/ 3183466 h 3526605"/>
              <a:gd name="connsiteX46" fmla="*/ 153768 w 6198968"/>
              <a:gd name="connsiteY46" fmla="*/ 3132666 h 3526605"/>
              <a:gd name="connsiteX47" fmla="*/ 102968 w 6198968"/>
              <a:gd name="connsiteY47" fmla="*/ 3031066 h 3526605"/>
              <a:gd name="connsiteX48" fmla="*/ 86035 w 6198968"/>
              <a:gd name="connsiteY48" fmla="*/ 2963333 h 3526605"/>
              <a:gd name="connsiteX49" fmla="*/ 52168 w 6198968"/>
              <a:gd name="connsiteY49" fmla="*/ 2895600 h 3526605"/>
              <a:gd name="connsiteX50" fmla="*/ 35235 w 6198968"/>
              <a:gd name="connsiteY50" fmla="*/ 2844800 h 3526605"/>
              <a:gd name="connsiteX51" fmla="*/ 18302 w 6198968"/>
              <a:gd name="connsiteY51" fmla="*/ 2709333 h 3526605"/>
              <a:gd name="connsiteX52" fmla="*/ 1368 w 6198968"/>
              <a:gd name="connsiteY52" fmla="*/ 2641600 h 3526605"/>
              <a:gd name="connsiteX53" fmla="*/ 69102 w 6198968"/>
              <a:gd name="connsiteY53" fmla="*/ 2540000 h 3526605"/>
              <a:gd name="connsiteX54" fmla="*/ 136835 w 6198968"/>
              <a:gd name="connsiteY54" fmla="*/ 2455333 h 3526605"/>
              <a:gd name="connsiteX55" fmla="*/ 170702 w 6198968"/>
              <a:gd name="connsiteY55" fmla="*/ 2404533 h 3526605"/>
              <a:gd name="connsiteX56" fmla="*/ 255368 w 6198968"/>
              <a:gd name="connsiteY56" fmla="*/ 2286000 h 3526605"/>
              <a:gd name="connsiteX57" fmla="*/ 272302 w 6198968"/>
              <a:gd name="connsiteY57" fmla="*/ 2235200 h 3526605"/>
              <a:gd name="connsiteX58" fmla="*/ 306168 w 6198968"/>
              <a:gd name="connsiteY58" fmla="*/ 2167466 h 3526605"/>
              <a:gd name="connsiteX59" fmla="*/ 306168 w 6198968"/>
              <a:gd name="connsiteY59" fmla="*/ 1947333 h 3526605"/>
              <a:gd name="connsiteX60" fmla="*/ 289235 w 6198968"/>
              <a:gd name="connsiteY60" fmla="*/ 1608666 h 3526605"/>
              <a:gd name="connsiteX61" fmla="*/ 272302 w 6198968"/>
              <a:gd name="connsiteY61" fmla="*/ 1557866 h 3526605"/>
              <a:gd name="connsiteX62" fmla="*/ 204568 w 6198968"/>
              <a:gd name="connsiteY62" fmla="*/ 1320800 h 3526605"/>
              <a:gd name="connsiteX63" fmla="*/ 136835 w 6198968"/>
              <a:gd name="connsiteY63" fmla="*/ 1185333 h 3526605"/>
              <a:gd name="connsiteX64" fmla="*/ 119902 w 6198968"/>
              <a:gd name="connsiteY64" fmla="*/ 1100666 h 3526605"/>
              <a:gd name="connsiteX65" fmla="*/ 102968 w 6198968"/>
              <a:gd name="connsiteY65" fmla="*/ 1032933 h 3526605"/>
              <a:gd name="connsiteX66" fmla="*/ 69102 w 6198968"/>
              <a:gd name="connsiteY66" fmla="*/ 880533 h 3526605"/>
              <a:gd name="connsiteX67" fmla="*/ 86035 w 6198968"/>
              <a:gd name="connsiteY67" fmla="*/ 626533 h 3526605"/>
              <a:gd name="connsiteX68" fmla="*/ 153768 w 6198968"/>
              <a:gd name="connsiteY68" fmla="*/ 592666 h 3526605"/>
              <a:gd name="connsiteX69" fmla="*/ 187635 w 6198968"/>
              <a:gd name="connsiteY69" fmla="*/ 541866 h 3526605"/>
              <a:gd name="connsiteX70" fmla="*/ 221502 w 6198968"/>
              <a:gd name="connsiteY70" fmla="*/ 440266 h 3526605"/>
              <a:gd name="connsiteX71" fmla="*/ 255368 w 6198968"/>
              <a:gd name="connsiteY71" fmla="*/ 389466 h 3526605"/>
              <a:gd name="connsiteX72" fmla="*/ 272302 w 6198968"/>
              <a:gd name="connsiteY72" fmla="*/ 338666 h 3526605"/>
              <a:gd name="connsiteX73" fmla="*/ 340035 w 6198968"/>
              <a:gd name="connsiteY73" fmla="*/ 220133 h 3526605"/>
              <a:gd name="connsiteX74" fmla="*/ 373902 w 6198968"/>
              <a:gd name="connsiteY74" fmla="*/ 118533 h 3526605"/>
              <a:gd name="connsiteX75" fmla="*/ 390835 w 6198968"/>
              <a:gd name="connsiteY75" fmla="*/ 50800 h 3526605"/>
              <a:gd name="connsiteX76" fmla="*/ 458568 w 6198968"/>
              <a:gd name="connsiteY76" fmla="*/ 33866 h 3526605"/>
              <a:gd name="connsiteX77" fmla="*/ 610968 w 6198968"/>
              <a:gd name="connsiteY77" fmla="*/ 33866 h 3526605"/>
              <a:gd name="connsiteX78" fmla="*/ 6046568 w 6198968"/>
              <a:gd name="connsiteY78" fmla="*/ 0 h 35266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6198968" h="3526605">
                <a:moveTo>
                  <a:pt x="6046568" y="0"/>
                </a:moveTo>
                <a:lnTo>
                  <a:pt x="6046568" y="0"/>
                </a:lnTo>
                <a:cubicBezTo>
                  <a:pt x="6007057" y="33867"/>
                  <a:pt x="5968311" y="68647"/>
                  <a:pt x="5928035" y="101600"/>
                </a:cubicBezTo>
                <a:cubicBezTo>
                  <a:pt x="5906192" y="119471"/>
                  <a:pt x="5881541" y="133816"/>
                  <a:pt x="5860302" y="152400"/>
                </a:cubicBezTo>
                <a:cubicBezTo>
                  <a:pt x="5836272" y="173426"/>
                  <a:pt x="5815146" y="197555"/>
                  <a:pt x="5792568" y="220133"/>
                </a:cubicBezTo>
                <a:cubicBezTo>
                  <a:pt x="5778796" y="261451"/>
                  <a:pt x="5774595" y="288906"/>
                  <a:pt x="5741768" y="321733"/>
                </a:cubicBezTo>
                <a:cubicBezTo>
                  <a:pt x="5727377" y="336124"/>
                  <a:pt x="5704582" y="340473"/>
                  <a:pt x="5690968" y="355600"/>
                </a:cubicBezTo>
                <a:cubicBezTo>
                  <a:pt x="5653209" y="397555"/>
                  <a:pt x="5589368" y="491066"/>
                  <a:pt x="5589368" y="491066"/>
                </a:cubicBezTo>
                <a:cubicBezTo>
                  <a:pt x="5549658" y="610200"/>
                  <a:pt x="5609323" y="471112"/>
                  <a:pt x="5504702" y="575733"/>
                </a:cubicBezTo>
                <a:cubicBezTo>
                  <a:pt x="5332829" y="747606"/>
                  <a:pt x="5595765" y="560179"/>
                  <a:pt x="5420035" y="677333"/>
                </a:cubicBezTo>
                <a:cubicBezTo>
                  <a:pt x="5414391" y="694266"/>
                  <a:pt x="5413003" y="713281"/>
                  <a:pt x="5403102" y="728133"/>
                </a:cubicBezTo>
                <a:cubicBezTo>
                  <a:pt x="5377026" y="767247"/>
                  <a:pt x="5338986" y="787810"/>
                  <a:pt x="5301502" y="812800"/>
                </a:cubicBezTo>
                <a:cubicBezTo>
                  <a:pt x="5211190" y="948267"/>
                  <a:pt x="5329725" y="784578"/>
                  <a:pt x="5216835" y="897466"/>
                </a:cubicBezTo>
                <a:cubicBezTo>
                  <a:pt x="5202444" y="911857"/>
                  <a:pt x="5195997" y="932632"/>
                  <a:pt x="5182968" y="948266"/>
                </a:cubicBezTo>
                <a:cubicBezTo>
                  <a:pt x="5167637" y="966663"/>
                  <a:pt x="5149101" y="982133"/>
                  <a:pt x="5132168" y="999066"/>
                </a:cubicBezTo>
                <a:cubicBezTo>
                  <a:pt x="5120879" y="1021644"/>
                  <a:pt x="5111681" y="1045394"/>
                  <a:pt x="5098302" y="1066800"/>
                </a:cubicBezTo>
                <a:cubicBezTo>
                  <a:pt x="5083344" y="1090732"/>
                  <a:pt x="5061504" y="1110029"/>
                  <a:pt x="5047502" y="1134533"/>
                </a:cubicBezTo>
                <a:cubicBezTo>
                  <a:pt x="4988882" y="1237117"/>
                  <a:pt x="5075959" y="1139941"/>
                  <a:pt x="4996702" y="1219200"/>
                </a:cubicBezTo>
                <a:lnTo>
                  <a:pt x="4776568" y="1540933"/>
                </a:lnTo>
                <a:lnTo>
                  <a:pt x="5386168" y="2387600"/>
                </a:lnTo>
                <a:lnTo>
                  <a:pt x="5504702" y="2709333"/>
                </a:lnTo>
                <a:cubicBezTo>
                  <a:pt x="5549857" y="2731911"/>
                  <a:pt x="5597576" y="2749962"/>
                  <a:pt x="5640168" y="2777066"/>
                </a:cubicBezTo>
                <a:cubicBezTo>
                  <a:pt x="5736594" y="2838428"/>
                  <a:pt x="5642412" y="2845549"/>
                  <a:pt x="5792568" y="2895600"/>
                </a:cubicBezTo>
                <a:lnTo>
                  <a:pt x="5894168" y="2929466"/>
                </a:lnTo>
                <a:cubicBezTo>
                  <a:pt x="5905457" y="2946399"/>
                  <a:pt x="5913644" y="2965875"/>
                  <a:pt x="5928035" y="2980266"/>
                </a:cubicBezTo>
                <a:cubicBezTo>
                  <a:pt x="5942426" y="2994657"/>
                  <a:pt x="5968049" y="2996875"/>
                  <a:pt x="5978835" y="3014133"/>
                </a:cubicBezTo>
                <a:cubicBezTo>
                  <a:pt x="5997755" y="3044405"/>
                  <a:pt x="6001413" y="3081866"/>
                  <a:pt x="6012702" y="3115733"/>
                </a:cubicBezTo>
                <a:cubicBezTo>
                  <a:pt x="6018346" y="3132666"/>
                  <a:pt x="6019734" y="3151682"/>
                  <a:pt x="6029635" y="3166533"/>
                </a:cubicBezTo>
                <a:cubicBezTo>
                  <a:pt x="6119947" y="3302000"/>
                  <a:pt x="6001413" y="3138311"/>
                  <a:pt x="6114302" y="3251200"/>
                </a:cubicBezTo>
                <a:cubicBezTo>
                  <a:pt x="6134258" y="3271156"/>
                  <a:pt x="6147035" y="3297252"/>
                  <a:pt x="6165102" y="3318933"/>
                </a:cubicBezTo>
                <a:cubicBezTo>
                  <a:pt x="6175322" y="3331198"/>
                  <a:pt x="6187679" y="3341511"/>
                  <a:pt x="6198968" y="3352800"/>
                </a:cubicBezTo>
                <a:lnTo>
                  <a:pt x="6198968" y="3352800"/>
                </a:lnTo>
                <a:lnTo>
                  <a:pt x="5199902" y="3420533"/>
                </a:lnTo>
                <a:cubicBezTo>
                  <a:pt x="5052577" y="3436902"/>
                  <a:pt x="4985839" y="3446059"/>
                  <a:pt x="4827368" y="3454400"/>
                </a:cubicBezTo>
                <a:cubicBezTo>
                  <a:pt x="4686339" y="3461823"/>
                  <a:pt x="4545146" y="3465689"/>
                  <a:pt x="4404035" y="3471333"/>
                </a:cubicBezTo>
                <a:cubicBezTo>
                  <a:pt x="4106353" y="3570561"/>
                  <a:pt x="4325731" y="3510294"/>
                  <a:pt x="3675902" y="3488266"/>
                </a:cubicBezTo>
                <a:cubicBezTo>
                  <a:pt x="3551667" y="3484055"/>
                  <a:pt x="3427546" y="3476977"/>
                  <a:pt x="3303368" y="3471333"/>
                </a:cubicBezTo>
                <a:cubicBezTo>
                  <a:pt x="1705723" y="3506446"/>
                  <a:pt x="2273654" y="3454079"/>
                  <a:pt x="1593102" y="3522133"/>
                </a:cubicBezTo>
                <a:cubicBezTo>
                  <a:pt x="1378613" y="3516489"/>
                  <a:pt x="1163967" y="3515169"/>
                  <a:pt x="949635" y="3505200"/>
                </a:cubicBezTo>
                <a:cubicBezTo>
                  <a:pt x="887957" y="3502331"/>
                  <a:pt x="867160" y="3486473"/>
                  <a:pt x="814168" y="3471333"/>
                </a:cubicBezTo>
                <a:cubicBezTo>
                  <a:pt x="791791" y="3464940"/>
                  <a:pt x="768812" y="3460794"/>
                  <a:pt x="746435" y="3454400"/>
                </a:cubicBezTo>
                <a:cubicBezTo>
                  <a:pt x="729272" y="3449496"/>
                  <a:pt x="713328" y="3439825"/>
                  <a:pt x="695635" y="3437466"/>
                </a:cubicBezTo>
                <a:cubicBezTo>
                  <a:pt x="628263" y="3428483"/>
                  <a:pt x="560066" y="3427296"/>
                  <a:pt x="492435" y="3420533"/>
                </a:cubicBezTo>
                <a:cubicBezTo>
                  <a:pt x="288096" y="3400100"/>
                  <a:pt x="427820" y="3403600"/>
                  <a:pt x="272302" y="3403600"/>
                </a:cubicBezTo>
                <a:lnTo>
                  <a:pt x="221502" y="3335866"/>
                </a:lnTo>
                <a:cubicBezTo>
                  <a:pt x="210213" y="3285066"/>
                  <a:pt x="204091" y="3232835"/>
                  <a:pt x="187635" y="3183466"/>
                </a:cubicBezTo>
                <a:cubicBezTo>
                  <a:pt x="181199" y="3164159"/>
                  <a:pt x="162869" y="3150869"/>
                  <a:pt x="153768" y="3132666"/>
                </a:cubicBezTo>
                <a:cubicBezTo>
                  <a:pt x="83661" y="2992452"/>
                  <a:pt x="200026" y="3176652"/>
                  <a:pt x="102968" y="3031066"/>
                </a:cubicBezTo>
                <a:cubicBezTo>
                  <a:pt x="97324" y="3008488"/>
                  <a:pt x="94207" y="2985124"/>
                  <a:pt x="86035" y="2963333"/>
                </a:cubicBezTo>
                <a:cubicBezTo>
                  <a:pt x="77172" y="2939698"/>
                  <a:pt x="62112" y="2918802"/>
                  <a:pt x="52168" y="2895600"/>
                </a:cubicBezTo>
                <a:cubicBezTo>
                  <a:pt x="45137" y="2879194"/>
                  <a:pt x="40879" y="2861733"/>
                  <a:pt x="35235" y="2844800"/>
                </a:cubicBezTo>
                <a:cubicBezTo>
                  <a:pt x="29591" y="2799644"/>
                  <a:pt x="25783" y="2754221"/>
                  <a:pt x="18302" y="2709333"/>
                </a:cubicBezTo>
                <a:cubicBezTo>
                  <a:pt x="14476" y="2686377"/>
                  <a:pt x="-5319" y="2663891"/>
                  <a:pt x="1368" y="2641600"/>
                </a:cubicBezTo>
                <a:cubicBezTo>
                  <a:pt x="13064" y="2602614"/>
                  <a:pt x="69102" y="2540000"/>
                  <a:pt x="69102" y="2540000"/>
                </a:cubicBezTo>
                <a:cubicBezTo>
                  <a:pt x="102067" y="2441104"/>
                  <a:pt x="60242" y="2531926"/>
                  <a:pt x="136835" y="2455333"/>
                </a:cubicBezTo>
                <a:cubicBezTo>
                  <a:pt x="151226" y="2440942"/>
                  <a:pt x="158873" y="2421094"/>
                  <a:pt x="170702" y="2404533"/>
                </a:cubicBezTo>
                <a:cubicBezTo>
                  <a:pt x="183490" y="2386629"/>
                  <a:pt x="242063" y="2312610"/>
                  <a:pt x="255368" y="2286000"/>
                </a:cubicBezTo>
                <a:cubicBezTo>
                  <a:pt x="263350" y="2270035"/>
                  <a:pt x="265271" y="2251606"/>
                  <a:pt x="272302" y="2235200"/>
                </a:cubicBezTo>
                <a:cubicBezTo>
                  <a:pt x="282246" y="2211998"/>
                  <a:pt x="294879" y="2190044"/>
                  <a:pt x="306168" y="2167466"/>
                </a:cubicBezTo>
                <a:cubicBezTo>
                  <a:pt x="336122" y="2017701"/>
                  <a:pt x="320197" y="2143733"/>
                  <a:pt x="306168" y="1947333"/>
                </a:cubicBezTo>
                <a:cubicBezTo>
                  <a:pt x="298115" y="1834590"/>
                  <a:pt x="299027" y="1721271"/>
                  <a:pt x="289235" y="1608666"/>
                </a:cubicBezTo>
                <a:cubicBezTo>
                  <a:pt x="287689" y="1590884"/>
                  <a:pt x="276998" y="1575086"/>
                  <a:pt x="272302" y="1557866"/>
                </a:cubicBezTo>
                <a:cubicBezTo>
                  <a:pt x="259280" y="1510120"/>
                  <a:pt x="230526" y="1372715"/>
                  <a:pt x="204568" y="1320800"/>
                </a:cubicBezTo>
                <a:lnTo>
                  <a:pt x="136835" y="1185333"/>
                </a:lnTo>
                <a:cubicBezTo>
                  <a:pt x="131191" y="1157111"/>
                  <a:pt x="126146" y="1128762"/>
                  <a:pt x="119902" y="1100666"/>
                </a:cubicBezTo>
                <a:cubicBezTo>
                  <a:pt x="114853" y="1077948"/>
                  <a:pt x="107532" y="1055754"/>
                  <a:pt x="102968" y="1032933"/>
                </a:cubicBezTo>
                <a:cubicBezTo>
                  <a:pt x="73165" y="883918"/>
                  <a:pt x="102058" y="979402"/>
                  <a:pt x="69102" y="880533"/>
                </a:cubicBezTo>
                <a:cubicBezTo>
                  <a:pt x="74746" y="795866"/>
                  <a:pt x="62092" y="707940"/>
                  <a:pt x="86035" y="626533"/>
                </a:cubicBezTo>
                <a:cubicBezTo>
                  <a:pt x="93158" y="602316"/>
                  <a:pt x="134376" y="608826"/>
                  <a:pt x="153768" y="592666"/>
                </a:cubicBezTo>
                <a:cubicBezTo>
                  <a:pt x="169402" y="579637"/>
                  <a:pt x="176346" y="558799"/>
                  <a:pt x="187635" y="541866"/>
                </a:cubicBezTo>
                <a:cubicBezTo>
                  <a:pt x="198924" y="507999"/>
                  <a:pt x="201700" y="469969"/>
                  <a:pt x="221502" y="440266"/>
                </a:cubicBezTo>
                <a:cubicBezTo>
                  <a:pt x="232791" y="423333"/>
                  <a:pt x="246267" y="407669"/>
                  <a:pt x="255368" y="389466"/>
                </a:cubicBezTo>
                <a:cubicBezTo>
                  <a:pt x="263350" y="373501"/>
                  <a:pt x="265271" y="355072"/>
                  <a:pt x="272302" y="338666"/>
                </a:cubicBezTo>
                <a:cubicBezTo>
                  <a:pt x="298084" y="278507"/>
                  <a:pt x="306021" y="271154"/>
                  <a:pt x="340035" y="220133"/>
                </a:cubicBezTo>
                <a:lnTo>
                  <a:pt x="373902" y="118533"/>
                </a:lnTo>
                <a:cubicBezTo>
                  <a:pt x="392620" y="62379"/>
                  <a:pt x="390835" y="85582"/>
                  <a:pt x="390835" y="50800"/>
                </a:cubicBezTo>
                <a:lnTo>
                  <a:pt x="458568" y="33866"/>
                </a:lnTo>
                <a:lnTo>
                  <a:pt x="610968" y="33866"/>
                </a:lnTo>
                <a:lnTo>
                  <a:pt x="6046568" y="0"/>
                </a:lnTo>
                <a:close/>
              </a:path>
            </a:pathLst>
          </a:custGeom>
          <a:solidFill>
            <a:srgbClr val="B9DA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344141" y="1043295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4" name="文本框 3"/>
          <p:cNvSpPr txBox="1"/>
          <p:nvPr/>
        </p:nvSpPr>
        <p:spPr>
          <a:xfrm>
            <a:off x="4960307" y="960164"/>
            <a:ext cx="12275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鹧鸪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2467628" y="2283541"/>
            <a:ext cx="6771906" cy="3315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撒母耳记上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26:20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现在求王不要使我的血流在离耶和华远的地方。以色列王出来是寻找一个虼蚤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（</a:t>
            </a:r>
            <a:r>
              <a:rPr lang="en-US" altLang="zh-CN" sz="2800" dirty="0" err="1"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gè</a:t>
            </a:r>
            <a:r>
              <a:rPr lang="en-US" altLang="zh-CN" sz="2800" dirty="0"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US" altLang="zh-CN" sz="2800" dirty="0" err="1"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zɑo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）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，如同人在山上猎取一个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鹧鸪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（</a:t>
            </a:r>
            <a:r>
              <a:rPr lang="en-US" altLang="zh-CN" sz="2800" dirty="0" err="1">
                <a:latin typeface="Arial" panose="020B0604020202020204" pitchFamily="34" charset="0"/>
                <a:cs typeface="Arial" panose="020B0604020202020204" pitchFamily="34" charset="0"/>
              </a:rPr>
              <a:t>zhè</a:t>
            </a:r>
            <a:r>
              <a:rPr lang="en-US" altLang="zh-CN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2800" dirty="0" err="1">
                <a:latin typeface="Arial" panose="020B0604020202020204" pitchFamily="34" charset="0"/>
                <a:cs typeface="Arial" panose="020B0604020202020204" pitchFamily="34" charset="0"/>
              </a:rPr>
              <a:t>gū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）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一般。”</a:t>
            </a:r>
            <a:endParaRPr lang="zh-CN" altLang="zh-CN" sz="28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endParaRPr lang="zh-CN" altLang="zh-CN" sz="28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  <p:sp>
        <p:nvSpPr>
          <p:cNvPr id="6" name="文本框 4"/>
          <p:cNvSpPr txBox="1"/>
          <p:nvPr/>
        </p:nvSpPr>
        <p:spPr>
          <a:xfrm>
            <a:off x="6764740" y="5094022"/>
            <a:ext cx="2647950" cy="368300"/>
          </a:xfrm>
          <a:prstGeom prst="rect">
            <a:avLst/>
          </a:prstGeom>
          <a:solidFill>
            <a:schemeClr val="bg1"/>
          </a:solidFill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800" dirty="0">
                <a:solidFill>
                  <a:srgbClr val="00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18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</a:t>
            </a:r>
            <a:r>
              <a:rPr lang="zh-CN" altLang="zh-CN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圣经中出现</a:t>
            </a: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2</a:t>
            </a:r>
            <a:r>
              <a:rPr lang="zh-CN" altLang="zh-CN" sz="18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ldLvl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6074" y="2072667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latin typeface="微软雅黑" panose="020B0503020204020204" charset="-122"/>
                <a:cs typeface="Times New Roman" panose="02020603050405020304" pitchFamily="18" charset="0"/>
              </a:rPr>
              <a:t> </a:t>
            </a:r>
            <a:endParaRPr lang="zh-CN" altLang="en-US" sz="4400" b="1" dirty="0"/>
          </a:p>
        </p:txBody>
      </p:sp>
      <p:sp>
        <p:nvSpPr>
          <p:cNvPr id="6" name="文本框 5"/>
          <p:cNvSpPr txBox="1"/>
          <p:nvPr/>
        </p:nvSpPr>
        <p:spPr>
          <a:xfrm>
            <a:off x="1482090" y="2513965"/>
            <a:ext cx="4283075" cy="52768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zh-CN" altLang="zh-CN" sz="13800" dirty="0">
                <a:solidFill>
                  <a:srgbClr val="000000"/>
                </a:solidFill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sz="13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3374390" y="1513728"/>
            <a:ext cx="3709670" cy="75247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indent="304800">
              <a:lnSpc>
                <a:spcPts val="2625"/>
              </a:lnSpc>
            </a:pPr>
            <a:r>
              <a:rPr lang="en-US" altLang="zh-CN" sz="4800" dirty="0" err="1">
                <a:latin typeface="Arial" panose="020B0604020202020204" pitchFamily="34" charset="0"/>
                <a:cs typeface="Arial" panose="020B0604020202020204" pitchFamily="34" charset="0"/>
              </a:rPr>
              <a:t>zhè</a:t>
            </a:r>
            <a:r>
              <a:rPr lang="zh-CN" altLang="zh-CN" sz="4800" dirty="0"/>
              <a:t> </a:t>
            </a:r>
            <a:endParaRPr lang="zh-CN" altLang="zh-CN" sz="4800" dirty="0"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838450" y="5119370"/>
            <a:ext cx="6036945" cy="204533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endParaRPr lang="zh-CN" altLang="en-US" dirty="0">
              <a:solidFill>
                <a:schemeClr val="accent5"/>
              </a:solidFill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9253" y="2056765"/>
            <a:ext cx="2514600" cy="24765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00" name="文本框 99"/>
          <p:cNvSpPr txBox="1"/>
          <p:nvPr/>
        </p:nvSpPr>
        <p:spPr>
          <a:xfrm>
            <a:off x="3139186" y="1834554"/>
            <a:ext cx="781685" cy="19405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/>
          <a:p>
            <a:pPr indent="0"/>
            <a:r>
              <a:rPr lang="zh-CN" altLang="en-US" sz="16600" b="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鹧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6879624" y="1845300"/>
            <a:ext cx="1342390" cy="245999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鸪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7550819" y="1125231"/>
            <a:ext cx="4375150" cy="103378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altLang="zh-CN" sz="4800" dirty="0" err="1">
                <a:latin typeface="Arial" panose="020B0604020202020204" pitchFamily="34" charset="0"/>
                <a:cs typeface="Arial" panose="020B0604020202020204" pitchFamily="34" charset="0"/>
              </a:rPr>
              <a:t>gū</a:t>
            </a:r>
            <a:r>
              <a:rPr lang="zh-CN" altLang="zh-CN" sz="4800" dirty="0"/>
              <a:t> </a:t>
            </a:r>
            <a:endParaRPr lang="zh-CN" altLang="en-US" sz="4800" b="1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227467" y="5272834"/>
            <a:ext cx="730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释义：雉科鹧鸪属，肉质鲜美，也是一种中药材。</a:t>
            </a:r>
          </a:p>
        </p:txBody>
      </p:sp>
      <p:pic>
        <p:nvPicPr>
          <p:cNvPr id="13" name="图片 12" descr="小鸟站在石头上&#10;&#10;描述已自动生成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0722" y="923896"/>
            <a:ext cx="7772400" cy="50102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0" grpId="0"/>
      <p:bldP spid="7" grpId="0"/>
      <p:bldP spid="9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/>
          <p:cNvSpPr txBox="1"/>
          <p:nvPr/>
        </p:nvSpPr>
        <p:spPr>
          <a:xfrm>
            <a:off x="3025688" y="2655231"/>
            <a:ext cx="7067550" cy="132207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8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《</a:t>
            </a:r>
            <a:r>
              <a:rPr lang="zh-CN" altLang="en-US" sz="8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撒母耳记下</a:t>
            </a:r>
            <a:r>
              <a:rPr lang="en-US" altLang="zh-CN" sz="8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》</a:t>
            </a:r>
            <a:endParaRPr lang="zh-CN" alt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4857746" y="2007849"/>
            <a:ext cx="1883970" cy="3683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dirty="0">
                <a:effectLst/>
              </a:rPr>
              <a:t> </a:t>
            </a:r>
            <a:endParaRPr lang="zh-CN" altLang="en-US" dirty="0"/>
          </a:p>
        </p:txBody>
      </p:sp>
      <p:sp>
        <p:nvSpPr>
          <p:cNvPr id="6" name="文本框 5"/>
          <p:cNvSpPr txBox="1"/>
          <p:nvPr/>
        </p:nvSpPr>
        <p:spPr>
          <a:xfrm>
            <a:off x="5765184" y="1347223"/>
            <a:ext cx="976532" cy="3683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dirty="0">
                <a:effectLst/>
              </a:rPr>
              <a:t> </a:t>
            </a:r>
            <a:endParaRPr lang="zh-CN" altLang="en-US" dirty="0"/>
          </a:p>
        </p:txBody>
      </p:sp>
      <p:sp>
        <p:nvSpPr>
          <p:cNvPr id="8" name="文本框 7"/>
          <p:cNvSpPr txBox="1"/>
          <p:nvPr/>
        </p:nvSpPr>
        <p:spPr>
          <a:xfrm>
            <a:off x="1551305" y="2173605"/>
            <a:ext cx="8663940" cy="356362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marL="457200">
              <a:lnSpc>
                <a:spcPct val="200000"/>
              </a:lnSpc>
              <a:spcAft>
                <a:spcPts val="800"/>
              </a:spcAft>
            </a:pPr>
            <a:r>
              <a:rPr lang="zh-CN" altLang="en-US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镯      </a:t>
            </a:r>
            <a:r>
              <a:rPr lang="zh-CN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雅</a:t>
            </a:r>
            <a:r>
              <a:rPr lang="zh-CN" altLang="en-US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煞</a:t>
            </a:r>
            <a:r>
              <a:rPr lang="en-US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 </a:t>
            </a:r>
            <a:r>
              <a:rPr lang="zh-CN" altLang="en-US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揪</a:t>
            </a:r>
            <a:r>
              <a:rPr lang="en-US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 </a:t>
            </a:r>
            <a:r>
              <a:rPr lang="zh-CN" altLang="en-US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筛</a:t>
            </a:r>
            <a:r>
              <a:rPr lang="en-US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 </a:t>
            </a:r>
            <a:r>
              <a:rPr lang="zh-CN" altLang="en-US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枪鐏</a:t>
            </a:r>
            <a:r>
              <a:rPr lang="en-US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  </a:t>
            </a:r>
            <a:r>
              <a:rPr lang="zh-CN" altLang="en-US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瓮</a:t>
            </a:r>
            <a:r>
              <a:rPr lang="en-US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 </a:t>
            </a:r>
            <a:r>
              <a:rPr lang="zh-CN" altLang="en-US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艮</a:t>
            </a:r>
            <a:r>
              <a:rPr lang="en-US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  </a:t>
            </a:r>
            <a:r>
              <a:rPr lang="zh-CN" altLang="en-US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靖</a:t>
            </a:r>
            <a:r>
              <a:rPr lang="en-US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 </a:t>
            </a:r>
            <a:r>
              <a:rPr lang="zh-CN" altLang="en-US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朔</a:t>
            </a:r>
            <a:r>
              <a:rPr lang="en-US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 </a:t>
            </a:r>
            <a:r>
              <a:rPr lang="zh-CN" altLang="en-US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瑕疵</a:t>
            </a:r>
            <a:r>
              <a:rPr lang="en-US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</a:t>
            </a:r>
            <a:r>
              <a:rPr lang="zh-CN" altLang="en-US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赘</a:t>
            </a:r>
          </a:p>
          <a:p>
            <a:pPr marL="457200">
              <a:lnSpc>
                <a:spcPct val="200000"/>
              </a:lnSpc>
              <a:spcAft>
                <a:spcPts val="800"/>
              </a:spcAft>
            </a:pPr>
            <a:r>
              <a:rPr lang="en-US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                            </a:t>
            </a:r>
            <a:r>
              <a:rPr lang="zh-CN" altLang="en-US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共</a:t>
            </a:r>
            <a:r>
              <a:rPr lang="en-US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11</a:t>
            </a:r>
            <a:r>
              <a:rPr lang="zh-CN" altLang="en-US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个字</a:t>
            </a:r>
            <a:endParaRPr lang="zh-CN" altLang="en-US" sz="28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marL="457200">
              <a:lnSpc>
                <a:spcPct val="200000"/>
              </a:lnSpc>
              <a:spcAft>
                <a:spcPts val="800"/>
              </a:spcAft>
            </a:pPr>
            <a:endParaRPr lang="en-US" altLang="zh-CN" sz="28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marL="457200">
              <a:lnSpc>
                <a:spcPct val="200000"/>
              </a:lnSpc>
              <a:spcAft>
                <a:spcPts val="800"/>
              </a:spcAft>
            </a:pPr>
            <a:r>
              <a:rPr lang="en-US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                       </a:t>
            </a:r>
            <a:endParaRPr lang="zh-CN" altLang="en-US" sz="28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960495" y="1178560"/>
            <a:ext cx="737425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  <a:sym typeface="+mn-ea"/>
              </a:rPr>
              <a:t>《</a:t>
            </a:r>
            <a:r>
              <a:rPr lang="zh-CN" alt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  <a:sym typeface="+mn-ea"/>
              </a:rPr>
              <a:t>撒母耳记下</a:t>
            </a:r>
            <a:r>
              <a:rPr lang="en-US" altLang="zh-CN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  <a:sym typeface="+mn-ea"/>
              </a:rPr>
              <a:t>》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5283" y="2335209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2327488" y="2178220"/>
            <a:ext cx="1883970" cy="2646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镯</a:t>
            </a:r>
            <a:r>
              <a:rPr lang="zh-CN" altLang="zh-CN" sz="9600" dirty="0">
                <a:effectLst/>
              </a:rPr>
              <a:t> </a:t>
            </a:r>
            <a:r>
              <a:rPr lang="zh-CN" altLang="zh-CN" dirty="0">
                <a:effectLst/>
              </a:rPr>
              <a:t> </a:t>
            </a:r>
            <a:endParaRPr lang="zh-CN" altLang="en-US" dirty="0"/>
          </a:p>
        </p:txBody>
      </p:sp>
      <p:sp>
        <p:nvSpPr>
          <p:cNvPr id="6" name="文本框 5"/>
          <p:cNvSpPr txBox="1"/>
          <p:nvPr/>
        </p:nvSpPr>
        <p:spPr>
          <a:xfrm>
            <a:off x="2618586" y="1425717"/>
            <a:ext cx="1709899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4800" dirty="0">
                <a:effectLst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zhuó</a:t>
            </a:r>
            <a:r>
              <a:rPr lang="zh-CN" altLang="zh-CN" sz="4800" dirty="0">
                <a:effectLst/>
              </a:rPr>
              <a:t>        </a:t>
            </a:r>
            <a:endParaRPr lang="zh-CN" altLang="en-US" dirty="0"/>
          </a:p>
        </p:txBody>
      </p:sp>
      <p:sp>
        <p:nvSpPr>
          <p:cNvPr id="8" name="文本框 7"/>
          <p:cNvSpPr txBox="1"/>
          <p:nvPr/>
        </p:nvSpPr>
        <p:spPr>
          <a:xfrm>
            <a:off x="1495409" y="5087365"/>
            <a:ext cx="4918553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释义</a:t>
            </a:r>
            <a:r>
              <a:rPr lang="zh-CN" altLang="en-US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：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1.</a:t>
            </a: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形状像钟的铃铛。军中乐器。</a:t>
            </a:r>
            <a:r>
              <a:rPr lang="zh-CN" altLang="en-US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       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2.</a:t>
            </a: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套在手腕或脚腕上的环形装饰品。</a:t>
            </a:r>
            <a:r>
              <a:rPr lang="zh-CN" altLang="zh-CN" sz="240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zh-CN" altLang="zh-CN" sz="20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  <p:pic>
        <p:nvPicPr>
          <p:cNvPr id="5" name="图片 4" descr="图片包含 室内, 绿色, 小, 桌子&#10;&#10;描述已自动生成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3962" y="1133335"/>
            <a:ext cx="3899509" cy="208976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图片 8" descr="桌子上的碗&#10;&#10;描述已自动生成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8517" y="3573463"/>
            <a:ext cx="3899509" cy="228334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: 形状 6"/>
          <p:cNvSpPr/>
          <p:nvPr/>
        </p:nvSpPr>
        <p:spPr>
          <a:xfrm>
            <a:off x="1858878" y="2155372"/>
            <a:ext cx="8847931" cy="3266558"/>
          </a:xfrm>
          <a:custGeom>
            <a:avLst/>
            <a:gdLst>
              <a:gd name="connsiteX0" fmla="*/ 6046568 w 6198968"/>
              <a:gd name="connsiteY0" fmla="*/ 0 h 3526605"/>
              <a:gd name="connsiteX1" fmla="*/ 6046568 w 6198968"/>
              <a:gd name="connsiteY1" fmla="*/ 0 h 3526605"/>
              <a:gd name="connsiteX2" fmla="*/ 5928035 w 6198968"/>
              <a:gd name="connsiteY2" fmla="*/ 101600 h 3526605"/>
              <a:gd name="connsiteX3" fmla="*/ 5860302 w 6198968"/>
              <a:gd name="connsiteY3" fmla="*/ 152400 h 3526605"/>
              <a:gd name="connsiteX4" fmla="*/ 5792568 w 6198968"/>
              <a:gd name="connsiteY4" fmla="*/ 220133 h 3526605"/>
              <a:gd name="connsiteX5" fmla="*/ 5741768 w 6198968"/>
              <a:gd name="connsiteY5" fmla="*/ 321733 h 3526605"/>
              <a:gd name="connsiteX6" fmla="*/ 5690968 w 6198968"/>
              <a:gd name="connsiteY6" fmla="*/ 355600 h 3526605"/>
              <a:gd name="connsiteX7" fmla="*/ 5589368 w 6198968"/>
              <a:gd name="connsiteY7" fmla="*/ 491066 h 3526605"/>
              <a:gd name="connsiteX8" fmla="*/ 5504702 w 6198968"/>
              <a:gd name="connsiteY8" fmla="*/ 575733 h 3526605"/>
              <a:gd name="connsiteX9" fmla="*/ 5420035 w 6198968"/>
              <a:gd name="connsiteY9" fmla="*/ 677333 h 3526605"/>
              <a:gd name="connsiteX10" fmla="*/ 5403102 w 6198968"/>
              <a:gd name="connsiteY10" fmla="*/ 728133 h 3526605"/>
              <a:gd name="connsiteX11" fmla="*/ 5301502 w 6198968"/>
              <a:gd name="connsiteY11" fmla="*/ 812800 h 3526605"/>
              <a:gd name="connsiteX12" fmla="*/ 5216835 w 6198968"/>
              <a:gd name="connsiteY12" fmla="*/ 897466 h 3526605"/>
              <a:gd name="connsiteX13" fmla="*/ 5182968 w 6198968"/>
              <a:gd name="connsiteY13" fmla="*/ 948266 h 3526605"/>
              <a:gd name="connsiteX14" fmla="*/ 5132168 w 6198968"/>
              <a:gd name="connsiteY14" fmla="*/ 999066 h 3526605"/>
              <a:gd name="connsiteX15" fmla="*/ 5098302 w 6198968"/>
              <a:gd name="connsiteY15" fmla="*/ 1066800 h 3526605"/>
              <a:gd name="connsiteX16" fmla="*/ 5047502 w 6198968"/>
              <a:gd name="connsiteY16" fmla="*/ 1134533 h 3526605"/>
              <a:gd name="connsiteX17" fmla="*/ 4996702 w 6198968"/>
              <a:gd name="connsiteY17" fmla="*/ 1219200 h 3526605"/>
              <a:gd name="connsiteX18" fmla="*/ 4776568 w 6198968"/>
              <a:gd name="connsiteY18" fmla="*/ 1540933 h 3526605"/>
              <a:gd name="connsiteX19" fmla="*/ 5386168 w 6198968"/>
              <a:gd name="connsiteY19" fmla="*/ 2387600 h 3526605"/>
              <a:gd name="connsiteX20" fmla="*/ 5504702 w 6198968"/>
              <a:gd name="connsiteY20" fmla="*/ 2709333 h 3526605"/>
              <a:gd name="connsiteX21" fmla="*/ 5640168 w 6198968"/>
              <a:gd name="connsiteY21" fmla="*/ 2777066 h 3526605"/>
              <a:gd name="connsiteX22" fmla="*/ 5792568 w 6198968"/>
              <a:gd name="connsiteY22" fmla="*/ 2895600 h 3526605"/>
              <a:gd name="connsiteX23" fmla="*/ 5894168 w 6198968"/>
              <a:gd name="connsiteY23" fmla="*/ 2929466 h 3526605"/>
              <a:gd name="connsiteX24" fmla="*/ 5928035 w 6198968"/>
              <a:gd name="connsiteY24" fmla="*/ 2980266 h 3526605"/>
              <a:gd name="connsiteX25" fmla="*/ 5978835 w 6198968"/>
              <a:gd name="connsiteY25" fmla="*/ 3014133 h 3526605"/>
              <a:gd name="connsiteX26" fmla="*/ 6012702 w 6198968"/>
              <a:gd name="connsiteY26" fmla="*/ 3115733 h 3526605"/>
              <a:gd name="connsiteX27" fmla="*/ 6029635 w 6198968"/>
              <a:gd name="connsiteY27" fmla="*/ 3166533 h 3526605"/>
              <a:gd name="connsiteX28" fmla="*/ 6114302 w 6198968"/>
              <a:gd name="connsiteY28" fmla="*/ 3251200 h 3526605"/>
              <a:gd name="connsiteX29" fmla="*/ 6165102 w 6198968"/>
              <a:gd name="connsiteY29" fmla="*/ 3318933 h 3526605"/>
              <a:gd name="connsiteX30" fmla="*/ 6198968 w 6198968"/>
              <a:gd name="connsiteY30" fmla="*/ 3352800 h 3526605"/>
              <a:gd name="connsiteX31" fmla="*/ 6198968 w 6198968"/>
              <a:gd name="connsiteY31" fmla="*/ 3352800 h 3526605"/>
              <a:gd name="connsiteX32" fmla="*/ 5199902 w 6198968"/>
              <a:gd name="connsiteY32" fmla="*/ 3420533 h 3526605"/>
              <a:gd name="connsiteX33" fmla="*/ 4827368 w 6198968"/>
              <a:gd name="connsiteY33" fmla="*/ 3454400 h 3526605"/>
              <a:gd name="connsiteX34" fmla="*/ 4404035 w 6198968"/>
              <a:gd name="connsiteY34" fmla="*/ 3471333 h 3526605"/>
              <a:gd name="connsiteX35" fmla="*/ 3675902 w 6198968"/>
              <a:gd name="connsiteY35" fmla="*/ 3488266 h 3526605"/>
              <a:gd name="connsiteX36" fmla="*/ 3303368 w 6198968"/>
              <a:gd name="connsiteY36" fmla="*/ 3471333 h 3526605"/>
              <a:gd name="connsiteX37" fmla="*/ 1593102 w 6198968"/>
              <a:gd name="connsiteY37" fmla="*/ 3522133 h 3526605"/>
              <a:gd name="connsiteX38" fmla="*/ 949635 w 6198968"/>
              <a:gd name="connsiteY38" fmla="*/ 3505200 h 3526605"/>
              <a:gd name="connsiteX39" fmla="*/ 814168 w 6198968"/>
              <a:gd name="connsiteY39" fmla="*/ 3471333 h 3526605"/>
              <a:gd name="connsiteX40" fmla="*/ 746435 w 6198968"/>
              <a:gd name="connsiteY40" fmla="*/ 3454400 h 3526605"/>
              <a:gd name="connsiteX41" fmla="*/ 695635 w 6198968"/>
              <a:gd name="connsiteY41" fmla="*/ 3437466 h 3526605"/>
              <a:gd name="connsiteX42" fmla="*/ 492435 w 6198968"/>
              <a:gd name="connsiteY42" fmla="*/ 3420533 h 3526605"/>
              <a:gd name="connsiteX43" fmla="*/ 272302 w 6198968"/>
              <a:gd name="connsiteY43" fmla="*/ 3403600 h 3526605"/>
              <a:gd name="connsiteX44" fmla="*/ 221502 w 6198968"/>
              <a:gd name="connsiteY44" fmla="*/ 3335866 h 3526605"/>
              <a:gd name="connsiteX45" fmla="*/ 187635 w 6198968"/>
              <a:gd name="connsiteY45" fmla="*/ 3183466 h 3526605"/>
              <a:gd name="connsiteX46" fmla="*/ 153768 w 6198968"/>
              <a:gd name="connsiteY46" fmla="*/ 3132666 h 3526605"/>
              <a:gd name="connsiteX47" fmla="*/ 102968 w 6198968"/>
              <a:gd name="connsiteY47" fmla="*/ 3031066 h 3526605"/>
              <a:gd name="connsiteX48" fmla="*/ 86035 w 6198968"/>
              <a:gd name="connsiteY48" fmla="*/ 2963333 h 3526605"/>
              <a:gd name="connsiteX49" fmla="*/ 52168 w 6198968"/>
              <a:gd name="connsiteY49" fmla="*/ 2895600 h 3526605"/>
              <a:gd name="connsiteX50" fmla="*/ 35235 w 6198968"/>
              <a:gd name="connsiteY50" fmla="*/ 2844800 h 3526605"/>
              <a:gd name="connsiteX51" fmla="*/ 18302 w 6198968"/>
              <a:gd name="connsiteY51" fmla="*/ 2709333 h 3526605"/>
              <a:gd name="connsiteX52" fmla="*/ 1368 w 6198968"/>
              <a:gd name="connsiteY52" fmla="*/ 2641600 h 3526605"/>
              <a:gd name="connsiteX53" fmla="*/ 69102 w 6198968"/>
              <a:gd name="connsiteY53" fmla="*/ 2540000 h 3526605"/>
              <a:gd name="connsiteX54" fmla="*/ 136835 w 6198968"/>
              <a:gd name="connsiteY54" fmla="*/ 2455333 h 3526605"/>
              <a:gd name="connsiteX55" fmla="*/ 170702 w 6198968"/>
              <a:gd name="connsiteY55" fmla="*/ 2404533 h 3526605"/>
              <a:gd name="connsiteX56" fmla="*/ 255368 w 6198968"/>
              <a:gd name="connsiteY56" fmla="*/ 2286000 h 3526605"/>
              <a:gd name="connsiteX57" fmla="*/ 272302 w 6198968"/>
              <a:gd name="connsiteY57" fmla="*/ 2235200 h 3526605"/>
              <a:gd name="connsiteX58" fmla="*/ 306168 w 6198968"/>
              <a:gd name="connsiteY58" fmla="*/ 2167466 h 3526605"/>
              <a:gd name="connsiteX59" fmla="*/ 306168 w 6198968"/>
              <a:gd name="connsiteY59" fmla="*/ 1947333 h 3526605"/>
              <a:gd name="connsiteX60" fmla="*/ 289235 w 6198968"/>
              <a:gd name="connsiteY60" fmla="*/ 1608666 h 3526605"/>
              <a:gd name="connsiteX61" fmla="*/ 272302 w 6198968"/>
              <a:gd name="connsiteY61" fmla="*/ 1557866 h 3526605"/>
              <a:gd name="connsiteX62" fmla="*/ 204568 w 6198968"/>
              <a:gd name="connsiteY62" fmla="*/ 1320800 h 3526605"/>
              <a:gd name="connsiteX63" fmla="*/ 136835 w 6198968"/>
              <a:gd name="connsiteY63" fmla="*/ 1185333 h 3526605"/>
              <a:gd name="connsiteX64" fmla="*/ 119902 w 6198968"/>
              <a:gd name="connsiteY64" fmla="*/ 1100666 h 3526605"/>
              <a:gd name="connsiteX65" fmla="*/ 102968 w 6198968"/>
              <a:gd name="connsiteY65" fmla="*/ 1032933 h 3526605"/>
              <a:gd name="connsiteX66" fmla="*/ 69102 w 6198968"/>
              <a:gd name="connsiteY66" fmla="*/ 880533 h 3526605"/>
              <a:gd name="connsiteX67" fmla="*/ 86035 w 6198968"/>
              <a:gd name="connsiteY67" fmla="*/ 626533 h 3526605"/>
              <a:gd name="connsiteX68" fmla="*/ 153768 w 6198968"/>
              <a:gd name="connsiteY68" fmla="*/ 592666 h 3526605"/>
              <a:gd name="connsiteX69" fmla="*/ 187635 w 6198968"/>
              <a:gd name="connsiteY69" fmla="*/ 541866 h 3526605"/>
              <a:gd name="connsiteX70" fmla="*/ 221502 w 6198968"/>
              <a:gd name="connsiteY70" fmla="*/ 440266 h 3526605"/>
              <a:gd name="connsiteX71" fmla="*/ 255368 w 6198968"/>
              <a:gd name="connsiteY71" fmla="*/ 389466 h 3526605"/>
              <a:gd name="connsiteX72" fmla="*/ 272302 w 6198968"/>
              <a:gd name="connsiteY72" fmla="*/ 338666 h 3526605"/>
              <a:gd name="connsiteX73" fmla="*/ 340035 w 6198968"/>
              <a:gd name="connsiteY73" fmla="*/ 220133 h 3526605"/>
              <a:gd name="connsiteX74" fmla="*/ 373902 w 6198968"/>
              <a:gd name="connsiteY74" fmla="*/ 118533 h 3526605"/>
              <a:gd name="connsiteX75" fmla="*/ 390835 w 6198968"/>
              <a:gd name="connsiteY75" fmla="*/ 50800 h 3526605"/>
              <a:gd name="connsiteX76" fmla="*/ 458568 w 6198968"/>
              <a:gd name="connsiteY76" fmla="*/ 33866 h 3526605"/>
              <a:gd name="connsiteX77" fmla="*/ 610968 w 6198968"/>
              <a:gd name="connsiteY77" fmla="*/ 33866 h 3526605"/>
              <a:gd name="connsiteX78" fmla="*/ 6046568 w 6198968"/>
              <a:gd name="connsiteY78" fmla="*/ 0 h 35266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6198968" h="3526605">
                <a:moveTo>
                  <a:pt x="6046568" y="0"/>
                </a:moveTo>
                <a:lnTo>
                  <a:pt x="6046568" y="0"/>
                </a:lnTo>
                <a:cubicBezTo>
                  <a:pt x="6007057" y="33867"/>
                  <a:pt x="5968311" y="68647"/>
                  <a:pt x="5928035" y="101600"/>
                </a:cubicBezTo>
                <a:cubicBezTo>
                  <a:pt x="5906192" y="119471"/>
                  <a:pt x="5881541" y="133816"/>
                  <a:pt x="5860302" y="152400"/>
                </a:cubicBezTo>
                <a:cubicBezTo>
                  <a:pt x="5836272" y="173426"/>
                  <a:pt x="5815146" y="197555"/>
                  <a:pt x="5792568" y="220133"/>
                </a:cubicBezTo>
                <a:cubicBezTo>
                  <a:pt x="5778796" y="261451"/>
                  <a:pt x="5774595" y="288906"/>
                  <a:pt x="5741768" y="321733"/>
                </a:cubicBezTo>
                <a:cubicBezTo>
                  <a:pt x="5727377" y="336124"/>
                  <a:pt x="5704582" y="340473"/>
                  <a:pt x="5690968" y="355600"/>
                </a:cubicBezTo>
                <a:cubicBezTo>
                  <a:pt x="5653209" y="397555"/>
                  <a:pt x="5589368" y="491066"/>
                  <a:pt x="5589368" y="491066"/>
                </a:cubicBezTo>
                <a:cubicBezTo>
                  <a:pt x="5549658" y="610200"/>
                  <a:pt x="5609323" y="471112"/>
                  <a:pt x="5504702" y="575733"/>
                </a:cubicBezTo>
                <a:cubicBezTo>
                  <a:pt x="5332829" y="747606"/>
                  <a:pt x="5595765" y="560179"/>
                  <a:pt x="5420035" y="677333"/>
                </a:cubicBezTo>
                <a:cubicBezTo>
                  <a:pt x="5414391" y="694266"/>
                  <a:pt x="5413003" y="713281"/>
                  <a:pt x="5403102" y="728133"/>
                </a:cubicBezTo>
                <a:cubicBezTo>
                  <a:pt x="5377026" y="767247"/>
                  <a:pt x="5338986" y="787810"/>
                  <a:pt x="5301502" y="812800"/>
                </a:cubicBezTo>
                <a:cubicBezTo>
                  <a:pt x="5211190" y="948267"/>
                  <a:pt x="5329725" y="784578"/>
                  <a:pt x="5216835" y="897466"/>
                </a:cubicBezTo>
                <a:cubicBezTo>
                  <a:pt x="5202444" y="911857"/>
                  <a:pt x="5195997" y="932632"/>
                  <a:pt x="5182968" y="948266"/>
                </a:cubicBezTo>
                <a:cubicBezTo>
                  <a:pt x="5167637" y="966663"/>
                  <a:pt x="5149101" y="982133"/>
                  <a:pt x="5132168" y="999066"/>
                </a:cubicBezTo>
                <a:cubicBezTo>
                  <a:pt x="5120879" y="1021644"/>
                  <a:pt x="5111681" y="1045394"/>
                  <a:pt x="5098302" y="1066800"/>
                </a:cubicBezTo>
                <a:cubicBezTo>
                  <a:pt x="5083344" y="1090732"/>
                  <a:pt x="5061504" y="1110029"/>
                  <a:pt x="5047502" y="1134533"/>
                </a:cubicBezTo>
                <a:cubicBezTo>
                  <a:pt x="4988882" y="1237117"/>
                  <a:pt x="5075959" y="1139941"/>
                  <a:pt x="4996702" y="1219200"/>
                </a:cubicBezTo>
                <a:lnTo>
                  <a:pt x="4776568" y="1540933"/>
                </a:lnTo>
                <a:lnTo>
                  <a:pt x="5386168" y="2387600"/>
                </a:lnTo>
                <a:lnTo>
                  <a:pt x="5504702" y="2709333"/>
                </a:lnTo>
                <a:cubicBezTo>
                  <a:pt x="5549857" y="2731911"/>
                  <a:pt x="5597576" y="2749962"/>
                  <a:pt x="5640168" y="2777066"/>
                </a:cubicBezTo>
                <a:cubicBezTo>
                  <a:pt x="5736594" y="2838428"/>
                  <a:pt x="5642412" y="2845549"/>
                  <a:pt x="5792568" y="2895600"/>
                </a:cubicBezTo>
                <a:lnTo>
                  <a:pt x="5894168" y="2929466"/>
                </a:lnTo>
                <a:cubicBezTo>
                  <a:pt x="5905457" y="2946399"/>
                  <a:pt x="5913644" y="2965875"/>
                  <a:pt x="5928035" y="2980266"/>
                </a:cubicBezTo>
                <a:cubicBezTo>
                  <a:pt x="5942426" y="2994657"/>
                  <a:pt x="5968049" y="2996875"/>
                  <a:pt x="5978835" y="3014133"/>
                </a:cubicBezTo>
                <a:cubicBezTo>
                  <a:pt x="5997755" y="3044405"/>
                  <a:pt x="6001413" y="3081866"/>
                  <a:pt x="6012702" y="3115733"/>
                </a:cubicBezTo>
                <a:cubicBezTo>
                  <a:pt x="6018346" y="3132666"/>
                  <a:pt x="6019734" y="3151682"/>
                  <a:pt x="6029635" y="3166533"/>
                </a:cubicBezTo>
                <a:cubicBezTo>
                  <a:pt x="6119947" y="3302000"/>
                  <a:pt x="6001413" y="3138311"/>
                  <a:pt x="6114302" y="3251200"/>
                </a:cubicBezTo>
                <a:cubicBezTo>
                  <a:pt x="6134258" y="3271156"/>
                  <a:pt x="6147035" y="3297252"/>
                  <a:pt x="6165102" y="3318933"/>
                </a:cubicBezTo>
                <a:cubicBezTo>
                  <a:pt x="6175322" y="3331198"/>
                  <a:pt x="6187679" y="3341511"/>
                  <a:pt x="6198968" y="3352800"/>
                </a:cubicBezTo>
                <a:lnTo>
                  <a:pt x="6198968" y="3352800"/>
                </a:lnTo>
                <a:lnTo>
                  <a:pt x="5199902" y="3420533"/>
                </a:lnTo>
                <a:cubicBezTo>
                  <a:pt x="5052577" y="3436902"/>
                  <a:pt x="4985839" y="3446059"/>
                  <a:pt x="4827368" y="3454400"/>
                </a:cubicBezTo>
                <a:cubicBezTo>
                  <a:pt x="4686339" y="3461823"/>
                  <a:pt x="4545146" y="3465689"/>
                  <a:pt x="4404035" y="3471333"/>
                </a:cubicBezTo>
                <a:cubicBezTo>
                  <a:pt x="4106353" y="3570561"/>
                  <a:pt x="4325731" y="3510294"/>
                  <a:pt x="3675902" y="3488266"/>
                </a:cubicBezTo>
                <a:cubicBezTo>
                  <a:pt x="3551667" y="3484055"/>
                  <a:pt x="3427546" y="3476977"/>
                  <a:pt x="3303368" y="3471333"/>
                </a:cubicBezTo>
                <a:cubicBezTo>
                  <a:pt x="1705723" y="3506446"/>
                  <a:pt x="2273654" y="3454079"/>
                  <a:pt x="1593102" y="3522133"/>
                </a:cubicBezTo>
                <a:cubicBezTo>
                  <a:pt x="1378613" y="3516489"/>
                  <a:pt x="1163967" y="3515169"/>
                  <a:pt x="949635" y="3505200"/>
                </a:cubicBezTo>
                <a:cubicBezTo>
                  <a:pt x="887957" y="3502331"/>
                  <a:pt x="867160" y="3486473"/>
                  <a:pt x="814168" y="3471333"/>
                </a:cubicBezTo>
                <a:cubicBezTo>
                  <a:pt x="791791" y="3464940"/>
                  <a:pt x="768812" y="3460794"/>
                  <a:pt x="746435" y="3454400"/>
                </a:cubicBezTo>
                <a:cubicBezTo>
                  <a:pt x="729272" y="3449496"/>
                  <a:pt x="713328" y="3439825"/>
                  <a:pt x="695635" y="3437466"/>
                </a:cubicBezTo>
                <a:cubicBezTo>
                  <a:pt x="628263" y="3428483"/>
                  <a:pt x="560066" y="3427296"/>
                  <a:pt x="492435" y="3420533"/>
                </a:cubicBezTo>
                <a:cubicBezTo>
                  <a:pt x="288096" y="3400100"/>
                  <a:pt x="427820" y="3403600"/>
                  <a:pt x="272302" y="3403600"/>
                </a:cubicBezTo>
                <a:lnTo>
                  <a:pt x="221502" y="3335866"/>
                </a:lnTo>
                <a:cubicBezTo>
                  <a:pt x="210213" y="3285066"/>
                  <a:pt x="204091" y="3232835"/>
                  <a:pt x="187635" y="3183466"/>
                </a:cubicBezTo>
                <a:cubicBezTo>
                  <a:pt x="181199" y="3164159"/>
                  <a:pt x="162869" y="3150869"/>
                  <a:pt x="153768" y="3132666"/>
                </a:cubicBezTo>
                <a:cubicBezTo>
                  <a:pt x="83661" y="2992452"/>
                  <a:pt x="200026" y="3176652"/>
                  <a:pt x="102968" y="3031066"/>
                </a:cubicBezTo>
                <a:cubicBezTo>
                  <a:pt x="97324" y="3008488"/>
                  <a:pt x="94207" y="2985124"/>
                  <a:pt x="86035" y="2963333"/>
                </a:cubicBezTo>
                <a:cubicBezTo>
                  <a:pt x="77172" y="2939698"/>
                  <a:pt x="62112" y="2918802"/>
                  <a:pt x="52168" y="2895600"/>
                </a:cubicBezTo>
                <a:cubicBezTo>
                  <a:pt x="45137" y="2879194"/>
                  <a:pt x="40879" y="2861733"/>
                  <a:pt x="35235" y="2844800"/>
                </a:cubicBezTo>
                <a:cubicBezTo>
                  <a:pt x="29591" y="2799644"/>
                  <a:pt x="25783" y="2754221"/>
                  <a:pt x="18302" y="2709333"/>
                </a:cubicBezTo>
                <a:cubicBezTo>
                  <a:pt x="14476" y="2686377"/>
                  <a:pt x="-5319" y="2663891"/>
                  <a:pt x="1368" y="2641600"/>
                </a:cubicBezTo>
                <a:cubicBezTo>
                  <a:pt x="13064" y="2602614"/>
                  <a:pt x="69102" y="2540000"/>
                  <a:pt x="69102" y="2540000"/>
                </a:cubicBezTo>
                <a:cubicBezTo>
                  <a:pt x="102067" y="2441104"/>
                  <a:pt x="60242" y="2531926"/>
                  <a:pt x="136835" y="2455333"/>
                </a:cubicBezTo>
                <a:cubicBezTo>
                  <a:pt x="151226" y="2440942"/>
                  <a:pt x="158873" y="2421094"/>
                  <a:pt x="170702" y="2404533"/>
                </a:cubicBezTo>
                <a:cubicBezTo>
                  <a:pt x="183490" y="2386629"/>
                  <a:pt x="242063" y="2312610"/>
                  <a:pt x="255368" y="2286000"/>
                </a:cubicBezTo>
                <a:cubicBezTo>
                  <a:pt x="263350" y="2270035"/>
                  <a:pt x="265271" y="2251606"/>
                  <a:pt x="272302" y="2235200"/>
                </a:cubicBezTo>
                <a:cubicBezTo>
                  <a:pt x="282246" y="2211998"/>
                  <a:pt x="294879" y="2190044"/>
                  <a:pt x="306168" y="2167466"/>
                </a:cubicBezTo>
                <a:cubicBezTo>
                  <a:pt x="336122" y="2017701"/>
                  <a:pt x="320197" y="2143733"/>
                  <a:pt x="306168" y="1947333"/>
                </a:cubicBezTo>
                <a:cubicBezTo>
                  <a:pt x="298115" y="1834590"/>
                  <a:pt x="299027" y="1721271"/>
                  <a:pt x="289235" y="1608666"/>
                </a:cubicBezTo>
                <a:cubicBezTo>
                  <a:pt x="287689" y="1590884"/>
                  <a:pt x="276998" y="1575086"/>
                  <a:pt x="272302" y="1557866"/>
                </a:cubicBezTo>
                <a:cubicBezTo>
                  <a:pt x="259280" y="1510120"/>
                  <a:pt x="230526" y="1372715"/>
                  <a:pt x="204568" y="1320800"/>
                </a:cubicBezTo>
                <a:lnTo>
                  <a:pt x="136835" y="1185333"/>
                </a:lnTo>
                <a:cubicBezTo>
                  <a:pt x="131191" y="1157111"/>
                  <a:pt x="126146" y="1128762"/>
                  <a:pt x="119902" y="1100666"/>
                </a:cubicBezTo>
                <a:cubicBezTo>
                  <a:pt x="114853" y="1077948"/>
                  <a:pt x="107532" y="1055754"/>
                  <a:pt x="102968" y="1032933"/>
                </a:cubicBezTo>
                <a:cubicBezTo>
                  <a:pt x="73165" y="883918"/>
                  <a:pt x="102058" y="979402"/>
                  <a:pt x="69102" y="880533"/>
                </a:cubicBezTo>
                <a:cubicBezTo>
                  <a:pt x="74746" y="795866"/>
                  <a:pt x="62092" y="707940"/>
                  <a:pt x="86035" y="626533"/>
                </a:cubicBezTo>
                <a:cubicBezTo>
                  <a:pt x="93158" y="602316"/>
                  <a:pt x="134376" y="608826"/>
                  <a:pt x="153768" y="592666"/>
                </a:cubicBezTo>
                <a:cubicBezTo>
                  <a:pt x="169402" y="579637"/>
                  <a:pt x="176346" y="558799"/>
                  <a:pt x="187635" y="541866"/>
                </a:cubicBezTo>
                <a:cubicBezTo>
                  <a:pt x="198924" y="507999"/>
                  <a:pt x="201700" y="469969"/>
                  <a:pt x="221502" y="440266"/>
                </a:cubicBezTo>
                <a:cubicBezTo>
                  <a:pt x="232791" y="423333"/>
                  <a:pt x="246267" y="407669"/>
                  <a:pt x="255368" y="389466"/>
                </a:cubicBezTo>
                <a:cubicBezTo>
                  <a:pt x="263350" y="373501"/>
                  <a:pt x="265271" y="355072"/>
                  <a:pt x="272302" y="338666"/>
                </a:cubicBezTo>
                <a:cubicBezTo>
                  <a:pt x="298084" y="278507"/>
                  <a:pt x="306021" y="271154"/>
                  <a:pt x="340035" y="220133"/>
                </a:cubicBezTo>
                <a:lnTo>
                  <a:pt x="373902" y="118533"/>
                </a:lnTo>
                <a:cubicBezTo>
                  <a:pt x="392620" y="62379"/>
                  <a:pt x="390835" y="85582"/>
                  <a:pt x="390835" y="50800"/>
                </a:cubicBezTo>
                <a:lnTo>
                  <a:pt x="458568" y="33866"/>
                </a:lnTo>
                <a:lnTo>
                  <a:pt x="610968" y="33866"/>
                </a:lnTo>
                <a:lnTo>
                  <a:pt x="6046568" y="0"/>
                </a:lnTo>
                <a:close/>
              </a:path>
            </a:pathLst>
          </a:custGeom>
          <a:solidFill>
            <a:srgbClr val="B9DA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457200">
              <a:lnSpc>
                <a:spcPct val="150000"/>
              </a:lnSpc>
            </a:pPr>
            <a:endParaRPr lang="zh-CN" altLang="zh-CN" sz="1800" dirty="0">
              <a:solidFill>
                <a:srgbClr val="5A5A5A"/>
              </a:solidFill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42980" y="955998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4" name="文本框 3"/>
          <p:cNvSpPr txBox="1"/>
          <p:nvPr/>
        </p:nvSpPr>
        <p:spPr>
          <a:xfrm>
            <a:off x="1929859" y="2425683"/>
            <a:ext cx="6926042" cy="27793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>
              <a:lnSpc>
                <a:spcPct val="150000"/>
              </a:lnSpc>
              <a:spcAft>
                <a:spcPts val="800"/>
              </a:spcAft>
            </a:pPr>
            <a:r>
              <a:rPr lang="zh-CN" altLang="en-US" sz="280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撒母耳记下</a:t>
            </a:r>
            <a:r>
              <a:rPr lang="en-US" altLang="zh-CN" sz="280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1:10</a:t>
            </a:r>
            <a:r>
              <a:rPr lang="zh-CN" altLang="en-US" sz="280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我准知他仆倒必不能活，就去将他杀死，把他头上的冠冕，臂上的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镯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（</a:t>
            </a:r>
            <a:r>
              <a:rPr lang="zh-CN" altLang="zh-CN" sz="2800" dirty="0">
                <a:effectLst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zhuó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）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子拿到我主这里。”</a:t>
            </a:r>
            <a:endParaRPr lang="zh-CN" altLang="zh-CN" sz="28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  <a:p>
            <a:pPr marL="457200">
              <a:lnSpc>
                <a:spcPct val="150000"/>
              </a:lnSpc>
              <a:spcAft>
                <a:spcPts val="800"/>
              </a:spcAft>
            </a:pPr>
            <a:endParaRPr lang="zh-CN" altLang="zh-CN" sz="2800" dirty="0">
              <a:solidFill>
                <a:srgbClr val="5A5A5A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937533" y="4587151"/>
            <a:ext cx="3273468" cy="488573"/>
          </a:xfrm>
          <a:prstGeom prst="rect">
            <a:avLst/>
          </a:prstGeom>
          <a:solidFill>
            <a:schemeClr val="bg1"/>
          </a:solidFill>
          <a:effectLst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>
              <a:lnSpc>
                <a:spcPct val="150000"/>
              </a:lnSpc>
              <a:spcAft>
                <a:spcPts val="800"/>
              </a:spcAft>
            </a:pPr>
            <a:r>
              <a:rPr lang="zh-CN" altLang="zh-CN" sz="20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备注：圣经中出现</a:t>
            </a:r>
            <a:r>
              <a:rPr lang="en-US" altLang="zh-CN" sz="20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r>
              <a:rPr lang="zh-CN" altLang="zh-CN" sz="20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处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5048103" y="814790"/>
            <a:ext cx="8894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1063" y="2316533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" name="文本框 4"/>
          <p:cNvSpPr txBox="1"/>
          <p:nvPr/>
        </p:nvSpPr>
        <p:spPr>
          <a:xfrm>
            <a:off x="2601971" y="2156528"/>
            <a:ext cx="1931607" cy="2646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16600" dirty="0">
                <a:latin typeface="楷体" panose="02010609060101010101" pitchFamily="49" charset="-122"/>
                <a:ea typeface="楷体" panose="02010609060101010101" pitchFamily="49" charset="-122"/>
              </a:rPr>
              <a:t>煞</a:t>
            </a:r>
            <a:r>
              <a:rPr lang="zh-CN" altLang="zh-CN" sz="9600" dirty="0"/>
              <a:t> </a:t>
            </a:r>
            <a:endParaRPr lang="zh-CN" altLang="zh-CN" sz="16600" dirty="0">
              <a:solidFill>
                <a:srgbClr val="00000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781095" y="1485536"/>
            <a:ext cx="161262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</a:t>
            </a:r>
            <a:r>
              <a:rPr lang="en-US" altLang="zh-CN" sz="4400" b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zh-CN" altLang="zh-CN" sz="4800" dirty="0">
                <a:latin typeface="Arial" panose="020B0604020202020204" pitchFamily="34" charset="0"/>
                <a:cs typeface="Arial" panose="020B0604020202020204" pitchFamily="34" charset="0"/>
              </a:rPr>
              <a:t>shà  </a:t>
            </a:r>
            <a:endParaRPr lang="zh-CN" altLang="zh-CN" sz="4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3983" y="2351119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3" name="文本框 12"/>
          <p:cNvSpPr txBox="1"/>
          <p:nvPr/>
        </p:nvSpPr>
        <p:spPr>
          <a:xfrm>
            <a:off x="7744858" y="1485536"/>
            <a:ext cx="161163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800" dirty="0" err="1">
                <a:latin typeface="Arial" panose="020B0604020202020204" pitchFamily="34" charset="0"/>
                <a:cs typeface="Arial" panose="020B0604020202020204" pitchFamily="34" charset="0"/>
              </a:rPr>
              <a:t>shā</a:t>
            </a:r>
            <a:r>
              <a:rPr lang="zh-CN" altLang="zh-CN" sz="4800" dirty="0"/>
              <a:t> </a:t>
            </a:r>
            <a:endParaRPr altLang="zh-CN" sz="4800" dirty="0">
              <a:solidFill>
                <a:schemeClr val="tx1"/>
              </a:solidFill>
              <a:effectLst/>
              <a:latin typeface="Arial Regular" panose="020B0604020202020204" charset="0"/>
              <a:ea typeface="宋体" panose="02010600030101010101" pitchFamily="2" charset="-122"/>
              <a:cs typeface="Arial Regular" panose="020B0604020202020204" charset="0"/>
            </a:endParaRPr>
          </a:p>
        </p:txBody>
      </p:sp>
      <p:sp>
        <p:nvSpPr>
          <p:cNvPr id="2" name="箭头: 左右 1"/>
          <p:cNvSpPr/>
          <p:nvPr/>
        </p:nvSpPr>
        <p:spPr>
          <a:xfrm>
            <a:off x="5452492" y="3347056"/>
            <a:ext cx="1216152" cy="4846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1442372" y="5123144"/>
            <a:ext cx="45338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indent="0">
              <a:buFont typeface="+mj-lt"/>
              <a:buNone/>
              <a:tabLst>
                <a:tab pos="457200" algn="l"/>
              </a:tabLst>
            </a:pPr>
            <a:r>
              <a:rPr lang="zh-CN" altLang="en-US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释义：</a:t>
            </a:r>
            <a:r>
              <a:rPr lang="en-US" altLang="zh-CN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1.</a:t>
            </a:r>
            <a:r>
              <a:rPr lang="zh-CN" altLang="zh-CN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迷信的人指凶神。</a:t>
            </a:r>
            <a:endParaRPr lang="en-US" altLang="zh-CN" sz="2000" dirty="0">
              <a:solidFill>
                <a:srgbClr val="333333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  <a:p>
            <a:pPr lvl="0" indent="0">
              <a:buFont typeface="+mj-lt"/>
              <a:buNone/>
              <a:tabLst>
                <a:tab pos="457200" algn="l"/>
              </a:tabLst>
            </a:pPr>
            <a:r>
              <a:rPr lang="zh-CN" altLang="en-US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      </a:t>
            </a:r>
            <a:r>
              <a:rPr lang="en-US" altLang="zh-CN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2.</a:t>
            </a:r>
            <a:r>
              <a:rPr lang="zh-CN" altLang="zh-CN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副词。相当</a:t>
            </a:r>
            <a:r>
              <a:rPr lang="zh-CN" altLang="en-US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US" altLang="zh-CN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“</a:t>
            </a:r>
            <a:r>
              <a:rPr lang="zh-CN" altLang="zh-CN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很</a:t>
            </a:r>
            <a:r>
              <a:rPr lang="en-US" altLang="zh-CN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”“</a:t>
            </a:r>
            <a:r>
              <a:rPr lang="zh-CN" altLang="zh-CN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极</a:t>
            </a:r>
            <a:r>
              <a:rPr lang="en-US" altLang="zh-CN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”</a:t>
            </a:r>
            <a:r>
              <a:rPr lang="zh-CN" altLang="zh-CN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。</a:t>
            </a:r>
            <a:r>
              <a:rPr lang="zh-CN" altLang="zh-CN" sz="240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zh-CN" altLang="zh-CN" sz="2000" dirty="0">
              <a:solidFill>
                <a:srgbClr val="333333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7295792" y="5138117"/>
            <a:ext cx="37604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释义：</a:t>
            </a:r>
            <a:r>
              <a:rPr lang="en-US" altLang="zh-CN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1.</a:t>
            </a:r>
            <a:r>
              <a:rPr lang="zh-CN" altLang="zh-CN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结束；收束。</a:t>
            </a:r>
            <a:endParaRPr lang="en-US" altLang="zh-CN" sz="2000" dirty="0">
              <a:solidFill>
                <a:srgbClr val="333333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  <a:p>
            <a:r>
              <a:rPr lang="zh-CN" altLang="en-US" sz="2000" dirty="0">
                <a:solidFill>
                  <a:srgbClr val="333333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     </a:t>
            </a:r>
            <a:r>
              <a:rPr lang="en-US" altLang="zh-CN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2.</a:t>
            </a:r>
            <a:r>
              <a:rPr lang="zh-CN" altLang="zh-CN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勒紧；扣紧。</a:t>
            </a:r>
            <a:r>
              <a:rPr lang="zh-CN" altLang="zh-CN" sz="240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kumimoji="1" lang="zh-CN" altLang="en-US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7244432" y="2180748"/>
            <a:ext cx="1931607" cy="2646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16600" dirty="0">
                <a:latin typeface="楷体" panose="02010609060101010101" pitchFamily="49" charset="-122"/>
                <a:ea typeface="楷体" panose="02010609060101010101" pitchFamily="49" charset="-122"/>
              </a:rPr>
              <a:t>煞</a:t>
            </a:r>
            <a:r>
              <a:rPr lang="zh-CN" altLang="zh-CN" sz="9600" dirty="0"/>
              <a:t> </a:t>
            </a:r>
            <a:endParaRPr lang="zh-CN" altLang="zh-CN" sz="16600" dirty="0">
              <a:solidFill>
                <a:srgbClr val="00000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4" grpId="0"/>
      <p:bldP spid="4" grpId="1"/>
      <p:bldP spid="13" grpId="0"/>
      <p:bldP spid="13" grpId="1"/>
      <p:bldP spid="6" grpId="0"/>
      <p:bldP spid="8" grpId="0"/>
      <p:bldP spid="9" grpId="0"/>
      <p:bldP spid="9" grpId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椭圆 12"/>
          <p:cNvSpPr/>
          <p:nvPr/>
        </p:nvSpPr>
        <p:spPr>
          <a:xfrm>
            <a:off x="2013343" y="2226543"/>
            <a:ext cx="7640141" cy="2690664"/>
          </a:xfrm>
          <a:prstGeom prst="ellipse">
            <a:avLst/>
          </a:prstGeom>
          <a:solidFill>
            <a:srgbClr val="BDE2F1"/>
          </a:solidFill>
          <a:ln>
            <a:solidFill>
              <a:srgbClr val="B9DAE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42980" y="955998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19" name="文本框 18"/>
          <p:cNvSpPr txBox="1"/>
          <p:nvPr/>
        </p:nvSpPr>
        <p:spPr>
          <a:xfrm>
            <a:off x="4972251" y="876381"/>
            <a:ext cx="1565754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zh-CN" sz="3600" b="1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雅</a:t>
            </a:r>
            <a:r>
              <a:rPr lang="zh-CN" altLang="zh-CN" sz="3600" b="1" spc="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煞</a:t>
            </a:r>
            <a:endParaRPr kumimoji="1" lang="zh-CN" altLang="zh-CN" sz="2800" b="1" dirty="0">
              <a:solidFill>
                <a:schemeClr val="tx1"/>
              </a:solidFill>
              <a:latin typeface="Arial" panose="020B0604020202020204" pitchFamily="34" charset="0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2298125" y="2875656"/>
            <a:ext cx="7070576" cy="19303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238125">
              <a:lnSpc>
                <a:spcPct val="150000"/>
              </a:lnSpc>
            </a:pPr>
            <a:r>
              <a:rPr lang="zh-CN" altLang="en-US" sz="280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撒母耳记下</a:t>
            </a:r>
            <a:r>
              <a:rPr lang="en-US" altLang="zh-CN" sz="280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1:18</a:t>
            </a:r>
            <a:r>
              <a:rPr lang="zh-CN" altLang="en-US" sz="280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且吩咐将这歌教导犹大人。这歌名叫弓歌，写在雅</a:t>
            </a:r>
            <a:r>
              <a:rPr lang="zh-CN" altLang="zh-CN" sz="2800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煞</a:t>
            </a:r>
            <a:r>
              <a:rPr lang="en-US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(</a:t>
            </a:r>
            <a:r>
              <a:rPr lang="en-US" altLang="zh-CN" sz="2800" dirty="0" err="1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y</a:t>
            </a:r>
            <a:r>
              <a:rPr lang="en-US" altLang="zh-CN" sz="2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  <a:sym typeface="+mn-ea"/>
              </a:rPr>
              <a:t>ǎ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  <a:sym typeface="+mn-ea"/>
              </a:rPr>
              <a:t>  </a:t>
            </a:r>
            <a:r>
              <a:rPr lang="zh-CN" altLang="zh-CN" sz="2800" dirty="0">
                <a:latin typeface="Arial" panose="020B0604020202020204" pitchFamily="34" charset="0"/>
                <a:cs typeface="Arial" panose="020B0604020202020204" pitchFamily="34" charset="0"/>
              </a:rPr>
              <a:t>shà </a:t>
            </a:r>
            <a:r>
              <a:rPr lang="zh-CN" altLang="en-US" sz="2800" b="1" spc="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）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珥书上。</a:t>
            </a:r>
          </a:p>
          <a:p>
            <a:pPr>
              <a:lnSpc>
                <a:spcPct val="150000"/>
              </a:lnSpc>
            </a:pPr>
            <a:endParaRPr lang="zh-CN" altLang="zh-CN" sz="28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6588805" y="5311036"/>
            <a:ext cx="3156444" cy="481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备注：圣经中出现</a:t>
            </a:r>
            <a:r>
              <a:rPr lang="en-US" altLang="zh-CN" sz="200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2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8</a:t>
            </a: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处</a:t>
            </a:r>
            <a:endParaRPr lang="zh-CN" altLang="zh-CN" sz="20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7746" y="2178220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4957954" y="1982797"/>
            <a:ext cx="1883970" cy="2646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揪</a:t>
            </a:r>
            <a:r>
              <a:rPr lang="zh-CN" altLang="zh-CN" sz="9600" dirty="0">
                <a:effectLst/>
              </a:rPr>
              <a:t> </a:t>
            </a:r>
            <a:r>
              <a:rPr lang="zh-CN" altLang="zh-CN" dirty="0">
                <a:effectLst/>
              </a:rPr>
              <a:t> </a:t>
            </a:r>
            <a:endParaRPr lang="zh-CN" altLang="en-US" dirty="0"/>
          </a:p>
        </p:txBody>
      </p:sp>
      <p:sp>
        <p:nvSpPr>
          <p:cNvPr id="6" name="文本框 5"/>
          <p:cNvSpPr txBox="1"/>
          <p:nvPr/>
        </p:nvSpPr>
        <p:spPr>
          <a:xfrm>
            <a:off x="5724562" y="1360713"/>
            <a:ext cx="170989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jiū</a:t>
            </a:r>
            <a:r>
              <a:rPr lang="zh-CN" altLang="zh-CN" sz="4800" dirty="0">
                <a:effectLst/>
              </a:rPr>
              <a:t>       </a:t>
            </a:r>
            <a:endParaRPr lang="zh-CN" altLang="en-US" dirty="0"/>
          </a:p>
        </p:txBody>
      </p:sp>
      <p:sp>
        <p:nvSpPr>
          <p:cNvPr id="8" name="文本框 7"/>
          <p:cNvSpPr txBox="1"/>
          <p:nvPr/>
        </p:nvSpPr>
        <p:spPr>
          <a:xfrm>
            <a:off x="6096000" y="5067899"/>
            <a:ext cx="4576175" cy="559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释义</a:t>
            </a:r>
            <a:r>
              <a:rPr lang="zh-CN" altLang="en-US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：</a:t>
            </a:r>
            <a:r>
              <a:rPr lang="zh-CN" altLang="zh-CN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用手抓住或扭住</a:t>
            </a:r>
            <a:r>
              <a:rPr lang="zh-CN" altLang="zh-CN" sz="240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zh-CN" altLang="zh-CN" sz="20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: 形状 6"/>
          <p:cNvSpPr/>
          <p:nvPr/>
        </p:nvSpPr>
        <p:spPr>
          <a:xfrm>
            <a:off x="1858878" y="2155372"/>
            <a:ext cx="8847931" cy="3266558"/>
          </a:xfrm>
          <a:custGeom>
            <a:avLst/>
            <a:gdLst>
              <a:gd name="connsiteX0" fmla="*/ 6046568 w 6198968"/>
              <a:gd name="connsiteY0" fmla="*/ 0 h 3526605"/>
              <a:gd name="connsiteX1" fmla="*/ 6046568 w 6198968"/>
              <a:gd name="connsiteY1" fmla="*/ 0 h 3526605"/>
              <a:gd name="connsiteX2" fmla="*/ 5928035 w 6198968"/>
              <a:gd name="connsiteY2" fmla="*/ 101600 h 3526605"/>
              <a:gd name="connsiteX3" fmla="*/ 5860302 w 6198968"/>
              <a:gd name="connsiteY3" fmla="*/ 152400 h 3526605"/>
              <a:gd name="connsiteX4" fmla="*/ 5792568 w 6198968"/>
              <a:gd name="connsiteY4" fmla="*/ 220133 h 3526605"/>
              <a:gd name="connsiteX5" fmla="*/ 5741768 w 6198968"/>
              <a:gd name="connsiteY5" fmla="*/ 321733 h 3526605"/>
              <a:gd name="connsiteX6" fmla="*/ 5690968 w 6198968"/>
              <a:gd name="connsiteY6" fmla="*/ 355600 h 3526605"/>
              <a:gd name="connsiteX7" fmla="*/ 5589368 w 6198968"/>
              <a:gd name="connsiteY7" fmla="*/ 491066 h 3526605"/>
              <a:gd name="connsiteX8" fmla="*/ 5504702 w 6198968"/>
              <a:gd name="connsiteY8" fmla="*/ 575733 h 3526605"/>
              <a:gd name="connsiteX9" fmla="*/ 5420035 w 6198968"/>
              <a:gd name="connsiteY9" fmla="*/ 677333 h 3526605"/>
              <a:gd name="connsiteX10" fmla="*/ 5403102 w 6198968"/>
              <a:gd name="connsiteY10" fmla="*/ 728133 h 3526605"/>
              <a:gd name="connsiteX11" fmla="*/ 5301502 w 6198968"/>
              <a:gd name="connsiteY11" fmla="*/ 812800 h 3526605"/>
              <a:gd name="connsiteX12" fmla="*/ 5216835 w 6198968"/>
              <a:gd name="connsiteY12" fmla="*/ 897466 h 3526605"/>
              <a:gd name="connsiteX13" fmla="*/ 5182968 w 6198968"/>
              <a:gd name="connsiteY13" fmla="*/ 948266 h 3526605"/>
              <a:gd name="connsiteX14" fmla="*/ 5132168 w 6198968"/>
              <a:gd name="connsiteY14" fmla="*/ 999066 h 3526605"/>
              <a:gd name="connsiteX15" fmla="*/ 5098302 w 6198968"/>
              <a:gd name="connsiteY15" fmla="*/ 1066800 h 3526605"/>
              <a:gd name="connsiteX16" fmla="*/ 5047502 w 6198968"/>
              <a:gd name="connsiteY16" fmla="*/ 1134533 h 3526605"/>
              <a:gd name="connsiteX17" fmla="*/ 4996702 w 6198968"/>
              <a:gd name="connsiteY17" fmla="*/ 1219200 h 3526605"/>
              <a:gd name="connsiteX18" fmla="*/ 4776568 w 6198968"/>
              <a:gd name="connsiteY18" fmla="*/ 1540933 h 3526605"/>
              <a:gd name="connsiteX19" fmla="*/ 5386168 w 6198968"/>
              <a:gd name="connsiteY19" fmla="*/ 2387600 h 3526605"/>
              <a:gd name="connsiteX20" fmla="*/ 5504702 w 6198968"/>
              <a:gd name="connsiteY20" fmla="*/ 2709333 h 3526605"/>
              <a:gd name="connsiteX21" fmla="*/ 5640168 w 6198968"/>
              <a:gd name="connsiteY21" fmla="*/ 2777066 h 3526605"/>
              <a:gd name="connsiteX22" fmla="*/ 5792568 w 6198968"/>
              <a:gd name="connsiteY22" fmla="*/ 2895600 h 3526605"/>
              <a:gd name="connsiteX23" fmla="*/ 5894168 w 6198968"/>
              <a:gd name="connsiteY23" fmla="*/ 2929466 h 3526605"/>
              <a:gd name="connsiteX24" fmla="*/ 5928035 w 6198968"/>
              <a:gd name="connsiteY24" fmla="*/ 2980266 h 3526605"/>
              <a:gd name="connsiteX25" fmla="*/ 5978835 w 6198968"/>
              <a:gd name="connsiteY25" fmla="*/ 3014133 h 3526605"/>
              <a:gd name="connsiteX26" fmla="*/ 6012702 w 6198968"/>
              <a:gd name="connsiteY26" fmla="*/ 3115733 h 3526605"/>
              <a:gd name="connsiteX27" fmla="*/ 6029635 w 6198968"/>
              <a:gd name="connsiteY27" fmla="*/ 3166533 h 3526605"/>
              <a:gd name="connsiteX28" fmla="*/ 6114302 w 6198968"/>
              <a:gd name="connsiteY28" fmla="*/ 3251200 h 3526605"/>
              <a:gd name="connsiteX29" fmla="*/ 6165102 w 6198968"/>
              <a:gd name="connsiteY29" fmla="*/ 3318933 h 3526605"/>
              <a:gd name="connsiteX30" fmla="*/ 6198968 w 6198968"/>
              <a:gd name="connsiteY30" fmla="*/ 3352800 h 3526605"/>
              <a:gd name="connsiteX31" fmla="*/ 6198968 w 6198968"/>
              <a:gd name="connsiteY31" fmla="*/ 3352800 h 3526605"/>
              <a:gd name="connsiteX32" fmla="*/ 5199902 w 6198968"/>
              <a:gd name="connsiteY32" fmla="*/ 3420533 h 3526605"/>
              <a:gd name="connsiteX33" fmla="*/ 4827368 w 6198968"/>
              <a:gd name="connsiteY33" fmla="*/ 3454400 h 3526605"/>
              <a:gd name="connsiteX34" fmla="*/ 4404035 w 6198968"/>
              <a:gd name="connsiteY34" fmla="*/ 3471333 h 3526605"/>
              <a:gd name="connsiteX35" fmla="*/ 3675902 w 6198968"/>
              <a:gd name="connsiteY35" fmla="*/ 3488266 h 3526605"/>
              <a:gd name="connsiteX36" fmla="*/ 3303368 w 6198968"/>
              <a:gd name="connsiteY36" fmla="*/ 3471333 h 3526605"/>
              <a:gd name="connsiteX37" fmla="*/ 1593102 w 6198968"/>
              <a:gd name="connsiteY37" fmla="*/ 3522133 h 3526605"/>
              <a:gd name="connsiteX38" fmla="*/ 949635 w 6198968"/>
              <a:gd name="connsiteY38" fmla="*/ 3505200 h 3526605"/>
              <a:gd name="connsiteX39" fmla="*/ 814168 w 6198968"/>
              <a:gd name="connsiteY39" fmla="*/ 3471333 h 3526605"/>
              <a:gd name="connsiteX40" fmla="*/ 746435 w 6198968"/>
              <a:gd name="connsiteY40" fmla="*/ 3454400 h 3526605"/>
              <a:gd name="connsiteX41" fmla="*/ 695635 w 6198968"/>
              <a:gd name="connsiteY41" fmla="*/ 3437466 h 3526605"/>
              <a:gd name="connsiteX42" fmla="*/ 492435 w 6198968"/>
              <a:gd name="connsiteY42" fmla="*/ 3420533 h 3526605"/>
              <a:gd name="connsiteX43" fmla="*/ 272302 w 6198968"/>
              <a:gd name="connsiteY43" fmla="*/ 3403600 h 3526605"/>
              <a:gd name="connsiteX44" fmla="*/ 221502 w 6198968"/>
              <a:gd name="connsiteY44" fmla="*/ 3335866 h 3526605"/>
              <a:gd name="connsiteX45" fmla="*/ 187635 w 6198968"/>
              <a:gd name="connsiteY45" fmla="*/ 3183466 h 3526605"/>
              <a:gd name="connsiteX46" fmla="*/ 153768 w 6198968"/>
              <a:gd name="connsiteY46" fmla="*/ 3132666 h 3526605"/>
              <a:gd name="connsiteX47" fmla="*/ 102968 w 6198968"/>
              <a:gd name="connsiteY47" fmla="*/ 3031066 h 3526605"/>
              <a:gd name="connsiteX48" fmla="*/ 86035 w 6198968"/>
              <a:gd name="connsiteY48" fmla="*/ 2963333 h 3526605"/>
              <a:gd name="connsiteX49" fmla="*/ 52168 w 6198968"/>
              <a:gd name="connsiteY49" fmla="*/ 2895600 h 3526605"/>
              <a:gd name="connsiteX50" fmla="*/ 35235 w 6198968"/>
              <a:gd name="connsiteY50" fmla="*/ 2844800 h 3526605"/>
              <a:gd name="connsiteX51" fmla="*/ 18302 w 6198968"/>
              <a:gd name="connsiteY51" fmla="*/ 2709333 h 3526605"/>
              <a:gd name="connsiteX52" fmla="*/ 1368 w 6198968"/>
              <a:gd name="connsiteY52" fmla="*/ 2641600 h 3526605"/>
              <a:gd name="connsiteX53" fmla="*/ 69102 w 6198968"/>
              <a:gd name="connsiteY53" fmla="*/ 2540000 h 3526605"/>
              <a:gd name="connsiteX54" fmla="*/ 136835 w 6198968"/>
              <a:gd name="connsiteY54" fmla="*/ 2455333 h 3526605"/>
              <a:gd name="connsiteX55" fmla="*/ 170702 w 6198968"/>
              <a:gd name="connsiteY55" fmla="*/ 2404533 h 3526605"/>
              <a:gd name="connsiteX56" fmla="*/ 255368 w 6198968"/>
              <a:gd name="connsiteY56" fmla="*/ 2286000 h 3526605"/>
              <a:gd name="connsiteX57" fmla="*/ 272302 w 6198968"/>
              <a:gd name="connsiteY57" fmla="*/ 2235200 h 3526605"/>
              <a:gd name="connsiteX58" fmla="*/ 306168 w 6198968"/>
              <a:gd name="connsiteY58" fmla="*/ 2167466 h 3526605"/>
              <a:gd name="connsiteX59" fmla="*/ 306168 w 6198968"/>
              <a:gd name="connsiteY59" fmla="*/ 1947333 h 3526605"/>
              <a:gd name="connsiteX60" fmla="*/ 289235 w 6198968"/>
              <a:gd name="connsiteY60" fmla="*/ 1608666 h 3526605"/>
              <a:gd name="connsiteX61" fmla="*/ 272302 w 6198968"/>
              <a:gd name="connsiteY61" fmla="*/ 1557866 h 3526605"/>
              <a:gd name="connsiteX62" fmla="*/ 204568 w 6198968"/>
              <a:gd name="connsiteY62" fmla="*/ 1320800 h 3526605"/>
              <a:gd name="connsiteX63" fmla="*/ 136835 w 6198968"/>
              <a:gd name="connsiteY63" fmla="*/ 1185333 h 3526605"/>
              <a:gd name="connsiteX64" fmla="*/ 119902 w 6198968"/>
              <a:gd name="connsiteY64" fmla="*/ 1100666 h 3526605"/>
              <a:gd name="connsiteX65" fmla="*/ 102968 w 6198968"/>
              <a:gd name="connsiteY65" fmla="*/ 1032933 h 3526605"/>
              <a:gd name="connsiteX66" fmla="*/ 69102 w 6198968"/>
              <a:gd name="connsiteY66" fmla="*/ 880533 h 3526605"/>
              <a:gd name="connsiteX67" fmla="*/ 86035 w 6198968"/>
              <a:gd name="connsiteY67" fmla="*/ 626533 h 3526605"/>
              <a:gd name="connsiteX68" fmla="*/ 153768 w 6198968"/>
              <a:gd name="connsiteY68" fmla="*/ 592666 h 3526605"/>
              <a:gd name="connsiteX69" fmla="*/ 187635 w 6198968"/>
              <a:gd name="connsiteY69" fmla="*/ 541866 h 3526605"/>
              <a:gd name="connsiteX70" fmla="*/ 221502 w 6198968"/>
              <a:gd name="connsiteY70" fmla="*/ 440266 h 3526605"/>
              <a:gd name="connsiteX71" fmla="*/ 255368 w 6198968"/>
              <a:gd name="connsiteY71" fmla="*/ 389466 h 3526605"/>
              <a:gd name="connsiteX72" fmla="*/ 272302 w 6198968"/>
              <a:gd name="connsiteY72" fmla="*/ 338666 h 3526605"/>
              <a:gd name="connsiteX73" fmla="*/ 340035 w 6198968"/>
              <a:gd name="connsiteY73" fmla="*/ 220133 h 3526605"/>
              <a:gd name="connsiteX74" fmla="*/ 373902 w 6198968"/>
              <a:gd name="connsiteY74" fmla="*/ 118533 h 3526605"/>
              <a:gd name="connsiteX75" fmla="*/ 390835 w 6198968"/>
              <a:gd name="connsiteY75" fmla="*/ 50800 h 3526605"/>
              <a:gd name="connsiteX76" fmla="*/ 458568 w 6198968"/>
              <a:gd name="connsiteY76" fmla="*/ 33866 h 3526605"/>
              <a:gd name="connsiteX77" fmla="*/ 610968 w 6198968"/>
              <a:gd name="connsiteY77" fmla="*/ 33866 h 3526605"/>
              <a:gd name="connsiteX78" fmla="*/ 6046568 w 6198968"/>
              <a:gd name="connsiteY78" fmla="*/ 0 h 35266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6198968" h="3526605">
                <a:moveTo>
                  <a:pt x="6046568" y="0"/>
                </a:moveTo>
                <a:lnTo>
                  <a:pt x="6046568" y="0"/>
                </a:lnTo>
                <a:cubicBezTo>
                  <a:pt x="6007057" y="33867"/>
                  <a:pt x="5968311" y="68647"/>
                  <a:pt x="5928035" y="101600"/>
                </a:cubicBezTo>
                <a:cubicBezTo>
                  <a:pt x="5906192" y="119471"/>
                  <a:pt x="5881541" y="133816"/>
                  <a:pt x="5860302" y="152400"/>
                </a:cubicBezTo>
                <a:cubicBezTo>
                  <a:pt x="5836272" y="173426"/>
                  <a:pt x="5815146" y="197555"/>
                  <a:pt x="5792568" y="220133"/>
                </a:cubicBezTo>
                <a:cubicBezTo>
                  <a:pt x="5778796" y="261451"/>
                  <a:pt x="5774595" y="288906"/>
                  <a:pt x="5741768" y="321733"/>
                </a:cubicBezTo>
                <a:cubicBezTo>
                  <a:pt x="5727377" y="336124"/>
                  <a:pt x="5704582" y="340473"/>
                  <a:pt x="5690968" y="355600"/>
                </a:cubicBezTo>
                <a:cubicBezTo>
                  <a:pt x="5653209" y="397555"/>
                  <a:pt x="5589368" y="491066"/>
                  <a:pt x="5589368" y="491066"/>
                </a:cubicBezTo>
                <a:cubicBezTo>
                  <a:pt x="5549658" y="610200"/>
                  <a:pt x="5609323" y="471112"/>
                  <a:pt x="5504702" y="575733"/>
                </a:cubicBezTo>
                <a:cubicBezTo>
                  <a:pt x="5332829" y="747606"/>
                  <a:pt x="5595765" y="560179"/>
                  <a:pt x="5420035" y="677333"/>
                </a:cubicBezTo>
                <a:cubicBezTo>
                  <a:pt x="5414391" y="694266"/>
                  <a:pt x="5413003" y="713281"/>
                  <a:pt x="5403102" y="728133"/>
                </a:cubicBezTo>
                <a:cubicBezTo>
                  <a:pt x="5377026" y="767247"/>
                  <a:pt x="5338986" y="787810"/>
                  <a:pt x="5301502" y="812800"/>
                </a:cubicBezTo>
                <a:cubicBezTo>
                  <a:pt x="5211190" y="948267"/>
                  <a:pt x="5329725" y="784578"/>
                  <a:pt x="5216835" y="897466"/>
                </a:cubicBezTo>
                <a:cubicBezTo>
                  <a:pt x="5202444" y="911857"/>
                  <a:pt x="5195997" y="932632"/>
                  <a:pt x="5182968" y="948266"/>
                </a:cubicBezTo>
                <a:cubicBezTo>
                  <a:pt x="5167637" y="966663"/>
                  <a:pt x="5149101" y="982133"/>
                  <a:pt x="5132168" y="999066"/>
                </a:cubicBezTo>
                <a:cubicBezTo>
                  <a:pt x="5120879" y="1021644"/>
                  <a:pt x="5111681" y="1045394"/>
                  <a:pt x="5098302" y="1066800"/>
                </a:cubicBezTo>
                <a:cubicBezTo>
                  <a:pt x="5083344" y="1090732"/>
                  <a:pt x="5061504" y="1110029"/>
                  <a:pt x="5047502" y="1134533"/>
                </a:cubicBezTo>
                <a:cubicBezTo>
                  <a:pt x="4988882" y="1237117"/>
                  <a:pt x="5075959" y="1139941"/>
                  <a:pt x="4996702" y="1219200"/>
                </a:cubicBezTo>
                <a:lnTo>
                  <a:pt x="4776568" y="1540933"/>
                </a:lnTo>
                <a:lnTo>
                  <a:pt x="5386168" y="2387600"/>
                </a:lnTo>
                <a:lnTo>
                  <a:pt x="5504702" y="2709333"/>
                </a:lnTo>
                <a:cubicBezTo>
                  <a:pt x="5549857" y="2731911"/>
                  <a:pt x="5597576" y="2749962"/>
                  <a:pt x="5640168" y="2777066"/>
                </a:cubicBezTo>
                <a:cubicBezTo>
                  <a:pt x="5736594" y="2838428"/>
                  <a:pt x="5642412" y="2845549"/>
                  <a:pt x="5792568" y="2895600"/>
                </a:cubicBezTo>
                <a:lnTo>
                  <a:pt x="5894168" y="2929466"/>
                </a:lnTo>
                <a:cubicBezTo>
                  <a:pt x="5905457" y="2946399"/>
                  <a:pt x="5913644" y="2965875"/>
                  <a:pt x="5928035" y="2980266"/>
                </a:cubicBezTo>
                <a:cubicBezTo>
                  <a:pt x="5942426" y="2994657"/>
                  <a:pt x="5968049" y="2996875"/>
                  <a:pt x="5978835" y="3014133"/>
                </a:cubicBezTo>
                <a:cubicBezTo>
                  <a:pt x="5997755" y="3044405"/>
                  <a:pt x="6001413" y="3081866"/>
                  <a:pt x="6012702" y="3115733"/>
                </a:cubicBezTo>
                <a:cubicBezTo>
                  <a:pt x="6018346" y="3132666"/>
                  <a:pt x="6019734" y="3151682"/>
                  <a:pt x="6029635" y="3166533"/>
                </a:cubicBezTo>
                <a:cubicBezTo>
                  <a:pt x="6119947" y="3302000"/>
                  <a:pt x="6001413" y="3138311"/>
                  <a:pt x="6114302" y="3251200"/>
                </a:cubicBezTo>
                <a:cubicBezTo>
                  <a:pt x="6134258" y="3271156"/>
                  <a:pt x="6147035" y="3297252"/>
                  <a:pt x="6165102" y="3318933"/>
                </a:cubicBezTo>
                <a:cubicBezTo>
                  <a:pt x="6175322" y="3331198"/>
                  <a:pt x="6187679" y="3341511"/>
                  <a:pt x="6198968" y="3352800"/>
                </a:cubicBezTo>
                <a:lnTo>
                  <a:pt x="6198968" y="3352800"/>
                </a:lnTo>
                <a:lnTo>
                  <a:pt x="5199902" y="3420533"/>
                </a:lnTo>
                <a:cubicBezTo>
                  <a:pt x="5052577" y="3436902"/>
                  <a:pt x="4985839" y="3446059"/>
                  <a:pt x="4827368" y="3454400"/>
                </a:cubicBezTo>
                <a:cubicBezTo>
                  <a:pt x="4686339" y="3461823"/>
                  <a:pt x="4545146" y="3465689"/>
                  <a:pt x="4404035" y="3471333"/>
                </a:cubicBezTo>
                <a:cubicBezTo>
                  <a:pt x="4106353" y="3570561"/>
                  <a:pt x="4325731" y="3510294"/>
                  <a:pt x="3675902" y="3488266"/>
                </a:cubicBezTo>
                <a:cubicBezTo>
                  <a:pt x="3551667" y="3484055"/>
                  <a:pt x="3427546" y="3476977"/>
                  <a:pt x="3303368" y="3471333"/>
                </a:cubicBezTo>
                <a:cubicBezTo>
                  <a:pt x="1705723" y="3506446"/>
                  <a:pt x="2273654" y="3454079"/>
                  <a:pt x="1593102" y="3522133"/>
                </a:cubicBezTo>
                <a:cubicBezTo>
                  <a:pt x="1378613" y="3516489"/>
                  <a:pt x="1163967" y="3515169"/>
                  <a:pt x="949635" y="3505200"/>
                </a:cubicBezTo>
                <a:cubicBezTo>
                  <a:pt x="887957" y="3502331"/>
                  <a:pt x="867160" y="3486473"/>
                  <a:pt x="814168" y="3471333"/>
                </a:cubicBezTo>
                <a:cubicBezTo>
                  <a:pt x="791791" y="3464940"/>
                  <a:pt x="768812" y="3460794"/>
                  <a:pt x="746435" y="3454400"/>
                </a:cubicBezTo>
                <a:cubicBezTo>
                  <a:pt x="729272" y="3449496"/>
                  <a:pt x="713328" y="3439825"/>
                  <a:pt x="695635" y="3437466"/>
                </a:cubicBezTo>
                <a:cubicBezTo>
                  <a:pt x="628263" y="3428483"/>
                  <a:pt x="560066" y="3427296"/>
                  <a:pt x="492435" y="3420533"/>
                </a:cubicBezTo>
                <a:cubicBezTo>
                  <a:pt x="288096" y="3400100"/>
                  <a:pt x="427820" y="3403600"/>
                  <a:pt x="272302" y="3403600"/>
                </a:cubicBezTo>
                <a:lnTo>
                  <a:pt x="221502" y="3335866"/>
                </a:lnTo>
                <a:cubicBezTo>
                  <a:pt x="210213" y="3285066"/>
                  <a:pt x="204091" y="3232835"/>
                  <a:pt x="187635" y="3183466"/>
                </a:cubicBezTo>
                <a:cubicBezTo>
                  <a:pt x="181199" y="3164159"/>
                  <a:pt x="162869" y="3150869"/>
                  <a:pt x="153768" y="3132666"/>
                </a:cubicBezTo>
                <a:cubicBezTo>
                  <a:pt x="83661" y="2992452"/>
                  <a:pt x="200026" y="3176652"/>
                  <a:pt x="102968" y="3031066"/>
                </a:cubicBezTo>
                <a:cubicBezTo>
                  <a:pt x="97324" y="3008488"/>
                  <a:pt x="94207" y="2985124"/>
                  <a:pt x="86035" y="2963333"/>
                </a:cubicBezTo>
                <a:cubicBezTo>
                  <a:pt x="77172" y="2939698"/>
                  <a:pt x="62112" y="2918802"/>
                  <a:pt x="52168" y="2895600"/>
                </a:cubicBezTo>
                <a:cubicBezTo>
                  <a:pt x="45137" y="2879194"/>
                  <a:pt x="40879" y="2861733"/>
                  <a:pt x="35235" y="2844800"/>
                </a:cubicBezTo>
                <a:cubicBezTo>
                  <a:pt x="29591" y="2799644"/>
                  <a:pt x="25783" y="2754221"/>
                  <a:pt x="18302" y="2709333"/>
                </a:cubicBezTo>
                <a:cubicBezTo>
                  <a:pt x="14476" y="2686377"/>
                  <a:pt x="-5319" y="2663891"/>
                  <a:pt x="1368" y="2641600"/>
                </a:cubicBezTo>
                <a:cubicBezTo>
                  <a:pt x="13064" y="2602614"/>
                  <a:pt x="69102" y="2540000"/>
                  <a:pt x="69102" y="2540000"/>
                </a:cubicBezTo>
                <a:cubicBezTo>
                  <a:pt x="102067" y="2441104"/>
                  <a:pt x="60242" y="2531926"/>
                  <a:pt x="136835" y="2455333"/>
                </a:cubicBezTo>
                <a:cubicBezTo>
                  <a:pt x="151226" y="2440942"/>
                  <a:pt x="158873" y="2421094"/>
                  <a:pt x="170702" y="2404533"/>
                </a:cubicBezTo>
                <a:cubicBezTo>
                  <a:pt x="183490" y="2386629"/>
                  <a:pt x="242063" y="2312610"/>
                  <a:pt x="255368" y="2286000"/>
                </a:cubicBezTo>
                <a:cubicBezTo>
                  <a:pt x="263350" y="2270035"/>
                  <a:pt x="265271" y="2251606"/>
                  <a:pt x="272302" y="2235200"/>
                </a:cubicBezTo>
                <a:cubicBezTo>
                  <a:pt x="282246" y="2211998"/>
                  <a:pt x="294879" y="2190044"/>
                  <a:pt x="306168" y="2167466"/>
                </a:cubicBezTo>
                <a:cubicBezTo>
                  <a:pt x="336122" y="2017701"/>
                  <a:pt x="320197" y="2143733"/>
                  <a:pt x="306168" y="1947333"/>
                </a:cubicBezTo>
                <a:cubicBezTo>
                  <a:pt x="298115" y="1834590"/>
                  <a:pt x="299027" y="1721271"/>
                  <a:pt x="289235" y="1608666"/>
                </a:cubicBezTo>
                <a:cubicBezTo>
                  <a:pt x="287689" y="1590884"/>
                  <a:pt x="276998" y="1575086"/>
                  <a:pt x="272302" y="1557866"/>
                </a:cubicBezTo>
                <a:cubicBezTo>
                  <a:pt x="259280" y="1510120"/>
                  <a:pt x="230526" y="1372715"/>
                  <a:pt x="204568" y="1320800"/>
                </a:cubicBezTo>
                <a:lnTo>
                  <a:pt x="136835" y="1185333"/>
                </a:lnTo>
                <a:cubicBezTo>
                  <a:pt x="131191" y="1157111"/>
                  <a:pt x="126146" y="1128762"/>
                  <a:pt x="119902" y="1100666"/>
                </a:cubicBezTo>
                <a:cubicBezTo>
                  <a:pt x="114853" y="1077948"/>
                  <a:pt x="107532" y="1055754"/>
                  <a:pt x="102968" y="1032933"/>
                </a:cubicBezTo>
                <a:cubicBezTo>
                  <a:pt x="73165" y="883918"/>
                  <a:pt x="102058" y="979402"/>
                  <a:pt x="69102" y="880533"/>
                </a:cubicBezTo>
                <a:cubicBezTo>
                  <a:pt x="74746" y="795866"/>
                  <a:pt x="62092" y="707940"/>
                  <a:pt x="86035" y="626533"/>
                </a:cubicBezTo>
                <a:cubicBezTo>
                  <a:pt x="93158" y="602316"/>
                  <a:pt x="134376" y="608826"/>
                  <a:pt x="153768" y="592666"/>
                </a:cubicBezTo>
                <a:cubicBezTo>
                  <a:pt x="169402" y="579637"/>
                  <a:pt x="176346" y="558799"/>
                  <a:pt x="187635" y="541866"/>
                </a:cubicBezTo>
                <a:cubicBezTo>
                  <a:pt x="198924" y="507999"/>
                  <a:pt x="201700" y="469969"/>
                  <a:pt x="221502" y="440266"/>
                </a:cubicBezTo>
                <a:cubicBezTo>
                  <a:pt x="232791" y="423333"/>
                  <a:pt x="246267" y="407669"/>
                  <a:pt x="255368" y="389466"/>
                </a:cubicBezTo>
                <a:cubicBezTo>
                  <a:pt x="263350" y="373501"/>
                  <a:pt x="265271" y="355072"/>
                  <a:pt x="272302" y="338666"/>
                </a:cubicBezTo>
                <a:cubicBezTo>
                  <a:pt x="298084" y="278507"/>
                  <a:pt x="306021" y="271154"/>
                  <a:pt x="340035" y="220133"/>
                </a:cubicBezTo>
                <a:lnTo>
                  <a:pt x="373902" y="118533"/>
                </a:lnTo>
                <a:cubicBezTo>
                  <a:pt x="392620" y="62379"/>
                  <a:pt x="390835" y="85582"/>
                  <a:pt x="390835" y="50800"/>
                </a:cubicBezTo>
                <a:lnTo>
                  <a:pt x="458568" y="33866"/>
                </a:lnTo>
                <a:lnTo>
                  <a:pt x="610968" y="33866"/>
                </a:lnTo>
                <a:lnTo>
                  <a:pt x="6046568" y="0"/>
                </a:lnTo>
                <a:close/>
              </a:path>
            </a:pathLst>
          </a:custGeom>
          <a:solidFill>
            <a:srgbClr val="B9DA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457200">
              <a:lnSpc>
                <a:spcPct val="150000"/>
              </a:lnSpc>
            </a:pPr>
            <a:endParaRPr lang="zh-CN" altLang="zh-CN" sz="1800" dirty="0">
              <a:solidFill>
                <a:srgbClr val="5A5A5A"/>
              </a:solidFill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755705" y="1039183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4" name="文本框 3"/>
          <p:cNvSpPr txBox="1"/>
          <p:nvPr/>
        </p:nvSpPr>
        <p:spPr>
          <a:xfrm>
            <a:off x="1929859" y="2425683"/>
            <a:ext cx="6766934" cy="19583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>
              <a:lnSpc>
                <a:spcPct val="150000"/>
              </a:lnSpc>
              <a:spcAft>
                <a:spcPts val="800"/>
              </a:spcAft>
            </a:pPr>
            <a:r>
              <a:rPr lang="zh-CN" altLang="en-US" sz="280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撒母耳记下</a:t>
            </a:r>
            <a:r>
              <a:rPr lang="en-US" altLang="zh-CN" sz="280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2:16</a:t>
            </a:r>
            <a:r>
              <a:rPr lang="zh-CN" altLang="en-US" sz="280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彼此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揪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（</a:t>
            </a:r>
            <a:r>
              <a:rPr lang="en-US" altLang="zh-CN" sz="2800" dirty="0" err="1">
                <a:effectLst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jiū</a:t>
            </a:r>
            <a:r>
              <a:rPr lang="zh-CN" altLang="en-US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）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头，用刀刺肋，一同仆倒。所以那地叫作希利甲哈素林，就在基遍。</a:t>
            </a:r>
            <a:r>
              <a:rPr lang="zh-CN" altLang="zh-CN" sz="2800" dirty="0">
                <a:effectLst/>
              </a:rPr>
              <a:t> </a:t>
            </a:r>
            <a:endParaRPr lang="zh-CN" altLang="zh-CN" sz="2800" dirty="0">
              <a:solidFill>
                <a:srgbClr val="5A5A5A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937533" y="4587151"/>
            <a:ext cx="3273468" cy="488573"/>
          </a:xfrm>
          <a:prstGeom prst="rect">
            <a:avLst/>
          </a:prstGeom>
          <a:solidFill>
            <a:schemeClr val="bg1"/>
          </a:solidFill>
          <a:effectLst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>
              <a:lnSpc>
                <a:spcPct val="150000"/>
              </a:lnSpc>
              <a:spcAft>
                <a:spcPts val="800"/>
              </a:spcAft>
            </a:pPr>
            <a:r>
              <a:rPr lang="zh-CN" altLang="zh-CN" sz="20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备注：圣经中出现</a:t>
            </a:r>
            <a:r>
              <a:rPr lang="en-US" altLang="zh-CN" sz="2000" dirty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r>
              <a:rPr lang="zh-CN" altLang="zh-CN" sz="20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处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5321788" y="956395"/>
            <a:ext cx="8894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揪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7746" y="2178220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4957954" y="1982797"/>
            <a:ext cx="1883970" cy="2646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筛</a:t>
            </a:r>
            <a:r>
              <a:rPr lang="zh-CN" altLang="zh-CN" sz="9600" dirty="0">
                <a:effectLst/>
              </a:rPr>
              <a:t> </a:t>
            </a:r>
            <a:r>
              <a:rPr lang="zh-CN" altLang="zh-CN" dirty="0">
                <a:effectLst/>
              </a:rPr>
              <a:t> </a:t>
            </a:r>
            <a:endParaRPr lang="zh-CN" altLang="en-US" dirty="0"/>
          </a:p>
        </p:txBody>
      </p:sp>
      <p:sp>
        <p:nvSpPr>
          <p:cNvPr id="6" name="文本框 5"/>
          <p:cNvSpPr txBox="1"/>
          <p:nvPr/>
        </p:nvSpPr>
        <p:spPr>
          <a:xfrm>
            <a:off x="5474041" y="1384686"/>
            <a:ext cx="170989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shāi</a:t>
            </a:r>
            <a:r>
              <a:rPr lang="zh-CN" altLang="zh-CN" sz="4800" dirty="0">
                <a:effectLst/>
              </a:rPr>
              <a:t>        </a:t>
            </a:r>
            <a:endParaRPr lang="zh-CN" altLang="en-US" dirty="0"/>
          </a:p>
        </p:txBody>
      </p:sp>
      <p:sp>
        <p:nvSpPr>
          <p:cNvPr id="8" name="文本框 7"/>
          <p:cNvSpPr txBox="1"/>
          <p:nvPr/>
        </p:nvSpPr>
        <p:spPr>
          <a:xfrm>
            <a:off x="4857746" y="4976497"/>
            <a:ext cx="5859828" cy="9435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释义</a:t>
            </a:r>
            <a:r>
              <a:rPr lang="zh-CN" altLang="en-US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：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1.</a:t>
            </a: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用竹条、铁丝等编成的有许多小孔的器具。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2.</a:t>
            </a: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用筛子过物。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3.</a:t>
            </a: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挑选后淘汰</a:t>
            </a:r>
            <a:endParaRPr lang="zh-CN" altLang="zh-CN" sz="20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: 形状 6"/>
          <p:cNvSpPr/>
          <p:nvPr/>
        </p:nvSpPr>
        <p:spPr>
          <a:xfrm>
            <a:off x="1858878" y="2155372"/>
            <a:ext cx="8847931" cy="3266558"/>
          </a:xfrm>
          <a:custGeom>
            <a:avLst/>
            <a:gdLst>
              <a:gd name="connsiteX0" fmla="*/ 6046568 w 6198968"/>
              <a:gd name="connsiteY0" fmla="*/ 0 h 3526605"/>
              <a:gd name="connsiteX1" fmla="*/ 6046568 w 6198968"/>
              <a:gd name="connsiteY1" fmla="*/ 0 h 3526605"/>
              <a:gd name="connsiteX2" fmla="*/ 5928035 w 6198968"/>
              <a:gd name="connsiteY2" fmla="*/ 101600 h 3526605"/>
              <a:gd name="connsiteX3" fmla="*/ 5860302 w 6198968"/>
              <a:gd name="connsiteY3" fmla="*/ 152400 h 3526605"/>
              <a:gd name="connsiteX4" fmla="*/ 5792568 w 6198968"/>
              <a:gd name="connsiteY4" fmla="*/ 220133 h 3526605"/>
              <a:gd name="connsiteX5" fmla="*/ 5741768 w 6198968"/>
              <a:gd name="connsiteY5" fmla="*/ 321733 h 3526605"/>
              <a:gd name="connsiteX6" fmla="*/ 5690968 w 6198968"/>
              <a:gd name="connsiteY6" fmla="*/ 355600 h 3526605"/>
              <a:gd name="connsiteX7" fmla="*/ 5589368 w 6198968"/>
              <a:gd name="connsiteY7" fmla="*/ 491066 h 3526605"/>
              <a:gd name="connsiteX8" fmla="*/ 5504702 w 6198968"/>
              <a:gd name="connsiteY8" fmla="*/ 575733 h 3526605"/>
              <a:gd name="connsiteX9" fmla="*/ 5420035 w 6198968"/>
              <a:gd name="connsiteY9" fmla="*/ 677333 h 3526605"/>
              <a:gd name="connsiteX10" fmla="*/ 5403102 w 6198968"/>
              <a:gd name="connsiteY10" fmla="*/ 728133 h 3526605"/>
              <a:gd name="connsiteX11" fmla="*/ 5301502 w 6198968"/>
              <a:gd name="connsiteY11" fmla="*/ 812800 h 3526605"/>
              <a:gd name="connsiteX12" fmla="*/ 5216835 w 6198968"/>
              <a:gd name="connsiteY12" fmla="*/ 897466 h 3526605"/>
              <a:gd name="connsiteX13" fmla="*/ 5182968 w 6198968"/>
              <a:gd name="connsiteY13" fmla="*/ 948266 h 3526605"/>
              <a:gd name="connsiteX14" fmla="*/ 5132168 w 6198968"/>
              <a:gd name="connsiteY14" fmla="*/ 999066 h 3526605"/>
              <a:gd name="connsiteX15" fmla="*/ 5098302 w 6198968"/>
              <a:gd name="connsiteY15" fmla="*/ 1066800 h 3526605"/>
              <a:gd name="connsiteX16" fmla="*/ 5047502 w 6198968"/>
              <a:gd name="connsiteY16" fmla="*/ 1134533 h 3526605"/>
              <a:gd name="connsiteX17" fmla="*/ 4996702 w 6198968"/>
              <a:gd name="connsiteY17" fmla="*/ 1219200 h 3526605"/>
              <a:gd name="connsiteX18" fmla="*/ 4776568 w 6198968"/>
              <a:gd name="connsiteY18" fmla="*/ 1540933 h 3526605"/>
              <a:gd name="connsiteX19" fmla="*/ 5386168 w 6198968"/>
              <a:gd name="connsiteY19" fmla="*/ 2387600 h 3526605"/>
              <a:gd name="connsiteX20" fmla="*/ 5504702 w 6198968"/>
              <a:gd name="connsiteY20" fmla="*/ 2709333 h 3526605"/>
              <a:gd name="connsiteX21" fmla="*/ 5640168 w 6198968"/>
              <a:gd name="connsiteY21" fmla="*/ 2777066 h 3526605"/>
              <a:gd name="connsiteX22" fmla="*/ 5792568 w 6198968"/>
              <a:gd name="connsiteY22" fmla="*/ 2895600 h 3526605"/>
              <a:gd name="connsiteX23" fmla="*/ 5894168 w 6198968"/>
              <a:gd name="connsiteY23" fmla="*/ 2929466 h 3526605"/>
              <a:gd name="connsiteX24" fmla="*/ 5928035 w 6198968"/>
              <a:gd name="connsiteY24" fmla="*/ 2980266 h 3526605"/>
              <a:gd name="connsiteX25" fmla="*/ 5978835 w 6198968"/>
              <a:gd name="connsiteY25" fmla="*/ 3014133 h 3526605"/>
              <a:gd name="connsiteX26" fmla="*/ 6012702 w 6198968"/>
              <a:gd name="connsiteY26" fmla="*/ 3115733 h 3526605"/>
              <a:gd name="connsiteX27" fmla="*/ 6029635 w 6198968"/>
              <a:gd name="connsiteY27" fmla="*/ 3166533 h 3526605"/>
              <a:gd name="connsiteX28" fmla="*/ 6114302 w 6198968"/>
              <a:gd name="connsiteY28" fmla="*/ 3251200 h 3526605"/>
              <a:gd name="connsiteX29" fmla="*/ 6165102 w 6198968"/>
              <a:gd name="connsiteY29" fmla="*/ 3318933 h 3526605"/>
              <a:gd name="connsiteX30" fmla="*/ 6198968 w 6198968"/>
              <a:gd name="connsiteY30" fmla="*/ 3352800 h 3526605"/>
              <a:gd name="connsiteX31" fmla="*/ 6198968 w 6198968"/>
              <a:gd name="connsiteY31" fmla="*/ 3352800 h 3526605"/>
              <a:gd name="connsiteX32" fmla="*/ 5199902 w 6198968"/>
              <a:gd name="connsiteY32" fmla="*/ 3420533 h 3526605"/>
              <a:gd name="connsiteX33" fmla="*/ 4827368 w 6198968"/>
              <a:gd name="connsiteY33" fmla="*/ 3454400 h 3526605"/>
              <a:gd name="connsiteX34" fmla="*/ 4404035 w 6198968"/>
              <a:gd name="connsiteY34" fmla="*/ 3471333 h 3526605"/>
              <a:gd name="connsiteX35" fmla="*/ 3675902 w 6198968"/>
              <a:gd name="connsiteY35" fmla="*/ 3488266 h 3526605"/>
              <a:gd name="connsiteX36" fmla="*/ 3303368 w 6198968"/>
              <a:gd name="connsiteY36" fmla="*/ 3471333 h 3526605"/>
              <a:gd name="connsiteX37" fmla="*/ 1593102 w 6198968"/>
              <a:gd name="connsiteY37" fmla="*/ 3522133 h 3526605"/>
              <a:gd name="connsiteX38" fmla="*/ 949635 w 6198968"/>
              <a:gd name="connsiteY38" fmla="*/ 3505200 h 3526605"/>
              <a:gd name="connsiteX39" fmla="*/ 814168 w 6198968"/>
              <a:gd name="connsiteY39" fmla="*/ 3471333 h 3526605"/>
              <a:gd name="connsiteX40" fmla="*/ 746435 w 6198968"/>
              <a:gd name="connsiteY40" fmla="*/ 3454400 h 3526605"/>
              <a:gd name="connsiteX41" fmla="*/ 695635 w 6198968"/>
              <a:gd name="connsiteY41" fmla="*/ 3437466 h 3526605"/>
              <a:gd name="connsiteX42" fmla="*/ 492435 w 6198968"/>
              <a:gd name="connsiteY42" fmla="*/ 3420533 h 3526605"/>
              <a:gd name="connsiteX43" fmla="*/ 272302 w 6198968"/>
              <a:gd name="connsiteY43" fmla="*/ 3403600 h 3526605"/>
              <a:gd name="connsiteX44" fmla="*/ 221502 w 6198968"/>
              <a:gd name="connsiteY44" fmla="*/ 3335866 h 3526605"/>
              <a:gd name="connsiteX45" fmla="*/ 187635 w 6198968"/>
              <a:gd name="connsiteY45" fmla="*/ 3183466 h 3526605"/>
              <a:gd name="connsiteX46" fmla="*/ 153768 w 6198968"/>
              <a:gd name="connsiteY46" fmla="*/ 3132666 h 3526605"/>
              <a:gd name="connsiteX47" fmla="*/ 102968 w 6198968"/>
              <a:gd name="connsiteY47" fmla="*/ 3031066 h 3526605"/>
              <a:gd name="connsiteX48" fmla="*/ 86035 w 6198968"/>
              <a:gd name="connsiteY48" fmla="*/ 2963333 h 3526605"/>
              <a:gd name="connsiteX49" fmla="*/ 52168 w 6198968"/>
              <a:gd name="connsiteY49" fmla="*/ 2895600 h 3526605"/>
              <a:gd name="connsiteX50" fmla="*/ 35235 w 6198968"/>
              <a:gd name="connsiteY50" fmla="*/ 2844800 h 3526605"/>
              <a:gd name="connsiteX51" fmla="*/ 18302 w 6198968"/>
              <a:gd name="connsiteY51" fmla="*/ 2709333 h 3526605"/>
              <a:gd name="connsiteX52" fmla="*/ 1368 w 6198968"/>
              <a:gd name="connsiteY52" fmla="*/ 2641600 h 3526605"/>
              <a:gd name="connsiteX53" fmla="*/ 69102 w 6198968"/>
              <a:gd name="connsiteY53" fmla="*/ 2540000 h 3526605"/>
              <a:gd name="connsiteX54" fmla="*/ 136835 w 6198968"/>
              <a:gd name="connsiteY54" fmla="*/ 2455333 h 3526605"/>
              <a:gd name="connsiteX55" fmla="*/ 170702 w 6198968"/>
              <a:gd name="connsiteY55" fmla="*/ 2404533 h 3526605"/>
              <a:gd name="connsiteX56" fmla="*/ 255368 w 6198968"/>
              <a:gd name="connsiteY56" fmla="*/ 2286000 h 3526605"/>
              <a:gd name="connsiteX57" fmla="*/ 272302 w 6198968"/>
              <a:gd name="connsiteY57" fmla="*/ 2235200 h 3526605"/>
              <a:gd name="connsiteX58" fmla="*/ 306168 w 6198968"/>
              <a:gd name="connsiteY58" fmla="*/ 2167466 h 3526605"/>
              <a:gd name="connsiteX59" fmla="*/ 306168 w 6198968"/>
              <a:gd name="connsiteY59" fmla="*/ 1947333 h 3526605"/>
              <a:gd name="connsiteX60" fmla="*/ 289235 w 6198968"/>
              <a:gd name="connsiteY60" fmla="*/ 1608666 h 3526605"/>
              <a:gd name="connsiteX61" fmla="*/ 272302 w 6198968"/>
              <a:gd name="connsiteY61" fmla="*/ 1557866 h 3526605"/>
              <a:gd name="connsiteX62" fmla="*/ 204568 w 6198968"/>
              <a:gd name="connsiteY62" fmla="*/ 1320800 h 3526605"/>
              <a:gd name="connsiteX63" fmla="*/ 136835 w 6198968"/>
              <a:gd name="connsiteY63" fmla="*/ 1185333 h 3526605"/>
              <a:gd name="connsiteX64" fmla="*/ 119902 w 6198968"/>
              <a:gd name="connsiteY64" fmla="*/ 1100666 h 3526605"/>
              <a:gd name="connsiteX65" fmla="*/ 102968 w 6198968"/>
              <a:gd name="connsiteY65" fmla="*/ 1032933 h 3526605"/>
              <a:gd name="connsiteX66" fmla="*/ 69102 w 6198968"/>
              <a:gd name="connsiteY66" fmla="*/ 880533 h 3526605"/>
              <a:gd name="connsiteX67" fmla="*/ 86035 w 6198968"/>
              <a:gd name="connsiteY67" fmla="*/ 626533 h 3526605"/>
              <a:gd name="connsiteX68" fmla="*/ 153768 w 6198968"/>
              <a:gd name="connsiteY68" fmla="*/ 592666 h 3526605"/>
              <a:gd name="connsiteX69" fmla="*/ 187635 w 6198968"/>
              <a:gd name="connsiteY69" fmla="*/ 541866 h 3526605"/>
              <a:gd name="connsiteX70" fmla="*/ 221502 w 6198968"/>
              <a:gd name="connsiteY70" fmla="*/ 440266 h 3526605"/>
              <a:gd name="connsiteX71" fmla="*/ 255368 w 6198968"/>
              <a:gd name="connsiteY71" fmla="*/ 389466 h 3526605"/>
              <a:gd name="connsiteX72" fmla="*/ 272302 w 6198968"/>
              <a:gd name="connsiteY72" fmla="*/ 338666 h 3526605"/>
              <a:gd name="connsiteX73" fmla="*/ 340035 w 6198968"/>
              <a:gd name="connsiteY73" fmla="*/ 220133 h 3526605"/>
              <a:gd name="connsiteX74" fmla="*/ 373902 w 6198968"/>
              <a:gd name="connsiteY74" fmla="*/ 118533 h 3526605"/>
              <a:gd name="connsiteX75" fmla="*/ 390835 w 6198968"/>
              <a:gd name="connsiteY75" fmla="*/ 50800 h 3526605"/>
              <a:gd name="connsiteX76" fmla="*/ 458568 w 6198968"/>
              <a:gd name="connsiteY76" fmla="*/ 33866 h 3526605"/>
              <a:gd name="connsiteX77" fmla="*/ 610968 w 6198968"/>
              <a:gd name="connsiteY77" fmla="*/ 33866 h 3526605"/>
              <a:gd name="connsiteX78" fmla="*/ 6046568 w 6198968"/>
              <a:gd name="connsiteY78" fmla="*/ 0 h 35266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6198968" h="3526605">
                <a:moveTo>
                  <a:pt x="6046568" y="0"/>
                </a:moveTo>
                <a:lnTo>
                  <a:pt x="6046568" y="0"/>
                </a:lnTo>
                <a:cubicBezTo>
                  <a:pt x="6007057" y="33867"/>
                  <a:pt x="5968311" y="68647"/>
                  <a:pt x="5928035" y="101600"/>
                </a:cubicBezTo>
                <a:cubicBezTo>
                  <a:pt x="5906192" y="119471"/>
                  <a:pt x="5881541" y="133816"/>
                  <a:pt x="5860302" y="152400"/>
                </a:cubicBezTo>
                <a:cubicBezTo>
                  <a:pt x="5836272" y="173426"/>
                  <a:pt x="5815146" y="197555"/>
                  <a:pt x="5792568" y="220133"/>
                </a:cubicBezTo>
                <a:cubicBezTo>
                  <a:pt x="5778796" y="261451"/>
                  <a:pt x="5774595" y="288906"/>
                  <a:pt x="5741768" y="321733"/>
                </a:cubicBezTo>
                <a:cubicBezTo>
                  <a:pt x="5727377" y="336124"/>
                  <a:pt x="5704582" y="340473"/>
                  <a:pt x="5690968" y="355600"/>
                </a:cubicBezTo>
                <a:cubicBezTo>
                  <a:pt x="5653209" y="397555"/>
                  <a:pt x="5589368" y="491066"/>
                  <a:pt x="5589368" y="491066"/>
                </a:cubicBezTo>
                <a:cubicBezTo>
                  <a:pt x="5549658" y="610200"/>
                  <a:pt x="5609323" y="471112"/>
                  <a:pt x="5504702" y="575733"/>
                </a:cubicBezTo>
                <a:cubicBezTo>
                  <a:pt x="5332829" y="747606"/>
                  <a:pt x="5595765" y="560179"/>
                  <a:pt x="5420035" y="677333"/>
                </a:cubicBezTo>
                <a:cubicBezTo>
                  <a:pt x="5414391" y="694266"/>
                  <a:pt x="5413003" y="713281"/>
                  <a:pt x="5403102" y="728133"/>
                </a:cubicBezTo>
                <a:cubicBezTo>
                  <a:pt x="5377026" y="767247"/>
                  <a:pt x="5338986" y="787810"/>
                  <a:pt x="5301502" y="812800"/>
                </a:cubicBezTo>
                <a:cubicBezTo>
                  <a:pt x="5211190" y="948267"/>
                  <a:pt x="5329725" y="784578"/>
                  <a:pt x="5216835" y="897466"/>
                </a:cubicBezTo>
                <a:cubicBezTo>
                  <a:pt x="5202444" y="911857"/>
                  <a:pt x="5195997" y="932632"/>
                  <a:pt x="5182968" y="948266"/>
                </a:cubicBezTo>
                <a:cubicBezTo>
                  <a:pt x="5167637" y="966663"/>
                  <a:pt x="5149101" y="982133"/>
                  <a:pt x="5132168" y="999066"/>
                </a:cubicBezTo>
                <a:cubicBezTo>
                  <a:pt x="5120879" y="1021644"/>
                  <a:pt x="5111681" y="1045394"/>
                  <a:pt x="5098302" y="1066800"/>
                </a:cubicBezTo>
                <a:cubicBezTo>
                  <a:pt x="5083344" y="1090732"/>
                  <a:pt x="5061504" y="1110029"/>
                  <a:pt x="5047502" y="1134533"/>
                </a:cubicBezTo>
                <a:cubicBezTo>
                  <a:pt x="4988882" y="1237117"/>
                  <a:pt x="5075959" y="1139941"/>
                  <a:pt x="4996702" y="1219200"/>
                </a:cubicBezTo>
                <a:lnTo>
                  <a:pt x="4776568" y="1540933"/>
                </a:lnTo>
                <a:lnTo>
                  <a:pt x="5386168" y="2387600"/>
                </a:lnTo>
                <a:lnTo>
                  <a:pt x="5504702" y="2709333"/>
                </a:lnTo>
                <a:cubicBezTo>
                  <a:pt x="5549857" y="2731911"/>
                  <a:pt x="5597576" y="2749962"/>
                  <a:pt x="5640168" y="2777066"/>
                </a:cubicBezTo>
                <a:cubicBezTo>
                  <a:pt x="5736594" y="2838428"/>
                  <a:pt x="5642412" y="2845549"/>
                  <a:pt x="5792568" y="2895600"/>
                </a:cubicBezTo>
                <a:lnTo>
                  <a:pt x="5894168" y="2929466"/>
                </a:lnTo>
                <a:cubicBezTo>
                  <a:pt x="5905457" y="2946399"/>
                  <a:pt x="5913644" y="2965875"/>
                  <a:pt x="5928035" y="2980266"/>
                </a:cubicBezTo>
                <a:cubicBezTo>
                  <a:pt x="5942426" y="2994657"/>
                  <a:pt x="5968049" y="2996875"/>
                  <a:pt x="5978835" y="3014133"/>
                </a:cubicBezTo>
                <a:cubicBezTo>
                  <a:pt x="5997755" y="3044405"/>
                  <a:pt x="6001413" y="3081866"/>
                  <a:pt x="6012702" y="3115733"/>
                </a:cubicBezTo>
                <a:cubicBezTo>
                  <a:pt x="6018346" y="3132666"/>
                  <a:pt x="6019734" y="3151682"/>
                  <a:pt x="6029635" y="3166533"/>
                </a:cubicBezTo>
                <a:cubicBezTo>
                  <a:pt x="6119947" y="3302000"/>
                  <a:pt x="6001413" y="3138311"/>
                  <a:pt x="6114302" y="3251200"/>
                </a:cubicBezTo>
                <a:cubicBezTo>
                  <a:pt x="6134258" y="3271156"/>
                  <a:pt x="6147035" y="3297252"/>
                  <a:pt x="6165102" y="3318933"/>
                </a:cubicBezTo>
                <a:cubicBezTo>
                  <a:pt x="6175322" y="3331198"/>
                  <a:pt x="6187679" y="3341511"/>
                  <a:pt x="6198968" y="3352800"/>
                </a:cubicBezTo>
                <a:lnTo>
                  <a:pt x="6198968" y="3352800"/>
                </a:lnTo>
                <a:lnTo>
                  <a:pt x="5199902" y="3420533"/>
                </a:lnTo>
                <a:cubicBezTo>
                  <a:pt x="5052577" y="3436902"/>
                  <a:pt x="4985839" y="3446059"/>
                  <a:pt x="4827368" y="3454400"/>
                </a:cubicBezTo>
                <a:cubicBezTo>
                  <a:pt x="4686339" y="3461823"/>
                  <a:pt x="4545146" y="3465689"/>
                  <a:pt x="4404035" y="3471333"/>
                </a:cubicBezTo>
                <a:cubicBezTo>
                  <a:pt x="4106353" y="3570561"/>
                  <a:pt x="4325731" y="3510294"/>
                  <a:pt x="3675902" y="3488266"/>
                </a:cubicBezTo>
                <a:cubicBezTo>
                  <a:pt x="3551667" y="3484055"/>
                  <a:pt x="3427546" y="3476977"/>
                  <a:pt x="3303368" y="3471333"/>
                </a:cubicBezTo>
                <a:cubicBezTo>
                  <a:pt x="1705723" y="3506446"/>
                  <a:pt x="2273654" y="3454079"/>
                  <a:pt x="1593102" y="3522133"/>
                </a:cubicBezTo>
                <a:cubicBezTo>
                  <a:pt x="1378613" y="3516489"/>
                  <a:pt x="1163967" y="3515169"/>
                  <a:pt x="949635" y="3505200"/>
                </a:cubicBezTo>
                <a:cubicBezTo>
                  <a:pt x="887957" y="3502331"/>
                  <a:pt x="867160" y="3486473"/>
                  <a:pt x="814168" y="3471333"/>
                </a:cubicBezTo>
                <a:cubicBezTo>
                  <a:pt x="791791" y="3464940"/>
                  <a:pt x="768812" y="3460794"/>
                  <a:pt x="746435" y="3454400"/>
                </a:cubicBezTo>
                <a:cubicBezTo>
                  <a:pt x="729272" y="3449496"/>
                  <a:pt x="713328" y="3439825"/>
                  <a:pt x="695635" y="3437466"/>
                </a:cubicBezTo>
                <a:cubicBezTo>
                  <a:pt x="628263" y="3428483"/>
                  <a:pt x="560066" y="3427296"/>
                  <a:pt x="492435" y="3420533"/>
                </a:cubicBezTo>
                <a:cubicBezTo>
                  <a:pt x="288096" y="3400100"/>
                  <a:pt x="427820" y="3403600"/>
                  <a:pt x="272302" y="3403600"/>
                </a:cubicBezTo>
                <a:lnTo>
                  <a:pt x="221502" y="3335866"/>
                </a:lnTo>
                <a:cubicBezTo>
                  <a:pt x="210213" y="3285066"/>
                  <a:pt x="204091" y="3232835"/>
                  <a:pt x="187635" y="3183466"/>
                </a:cubicBezTo>
                <a:cubicBezTo>
                  <a:pt x="181199" y="3164159"/>
                  <a:pt x="162869" y="3150869"/>
                  <a:pt x="153768" y="3132666"/>
                </a:cubicBezTo>
                <a:cubicBezTo>
                  <a:pt x="83661" y="2992452"/>
                  <a:pt x="200026" y="3176652"/>
                  <a:pt x="102968" y="3031066"/>
                </a:cubicBezTo>
                <a:cubicBezTo>
                  <a:pt x="97324" y="3008488"/>
                  <a:pt x="94207" y="2985124"/>
                  <a:pt x="86035" y="2963333"/>
                </a:cubicBezTo>
                <a:cubicBezTo>
                  <a:pt x="77172" y="2939698"/>
                  <a:pt x="62112" y="2918802"/>
                  <a:pt x="52168" y="2895600"/>
                </a:cubicBezTo>
                <a:cubicBezTo>
                  <a:pt x="45137" y="2879194"/>
                  <a:pt x="40879" y="2861733"/>
                  <a:pt x="35235" y="2844800"/>
                </a:cubicBezTo>
                <a:cubicBezTo>
                  <a:pt x="29591" y="2799644"/>
                  <a:pt x="25783" y="2754221"/>
                  <a:pt x="18302" y="2709333"/>
                </a:cubicBezTo>
                <a:cubicBezTo>
                  <a:pt x="14476" y="2686377"/>
                  <a:pt x="-5319" y="2663891"/>
                  <a:pt x="1368" y="2641600"/>
                </a:cubicBezTo>
                <a:cubicBezTo>
                  <a:pt x="13064" y="2602614"/>
                  <a:pt x="69102" y="2540000"/>
                  <a:pt x="69102" y="2540000"/>
                </a:cubicBezTo>
                <a:cubicBezTo>
                  <a:pt x="102067" y="2441104"/>
                  <a:pt x="60242" y="2531926"/>
                  <a:pt x="136835" y="2455333"/>
                </a:cubicBezTo>
                <a:cubicBezTo>
                  <a:pt x="151226" y="2440942"/>
                  <a:pt x="158873" y="2421094"/>
                  <a:pt x="170702" y="2404533"/>
                </a:cubicBezTo>
                <a:cubicBezTo>
                  <a:pt x="183490" y="2386629"/>
                  <a:pt x="242063" y="2312610"/>
                  <a:pt x="255368" y="2286000"/>
                </a:cubicBezTo>
                <a:cubicBezTo>
                  <a:pt x="263350" y="2270035"/>
                  <a:pt x="265271" y="2251606"/>
                  <a:pt x="272302" y="2235200"/>
                </a:cubicBezTo>
                <a:cubicBezTo>
                  <a:pt x="282246" y="2211998"/>
                  <a:pt x="294879" y="2190044"/>
                  <a:pt x="306168" y="2167466"/>
                </a:cubicBezTo>
                <a:cubicBezTo>
                  <a:pt x="336122" y="2017701"/>
                  <a:pt x="320197" y="2143733"/>
                  <a:pt x="306168" y="1947333"/>
                </a:cubicBezTo>
                <a:cubicBezTo>
                  <a:pt x="298115" y="1834590"/>
                  <a:pt x="299027" y="1721271"/>
                  <a:pt x="289235" y="1608666"/>
                </a:cubicBezTo>
                <a:cubicBezTo>
                  <a:pt x="287689" y="1590884"/>
                  <a:pt x="276998" y="1575086"/>
                  <a:pt x="272302" y="1557866"/>
                </a:cubicBezTo>
                <a:cubicBezTo>
                  <a:pt x="259280" y="1510120"/>
                  <a:pt x="230526" y="1372715"/>
                  <a:pt x="204568" y="1320800"/>
                </a:cubicBezTo>
                <a:lnTo>
                  <a:pt x="136835" y="1185333"/>
                </a:lnTo>
                <a:cubicBezTo>
                  <a:pt x="131191" y="1157111"/>
                  <a:pt x="126146" y="1128762"/>
                  <a:pt x="119902" y="1100666"/>
                </a:cubicBezTo>
                <a:cubicBezTo>
                  <a:pt x="114853" y="1077948"/>
                  <a:pt x="107532" y="1055754"/>
                  <a:pt x="102968" y="1032933"/>
                </a:cubicBezTo>
                <a:cubicBezTo>
                  <a:pt x="73165" y="883918"/>
                  <a:pt x="102058" y="979402"/>
                  <a:pt x="69102" y="880533"/>
                </a:cubicBezTo>
                <a:cubicBezTo>
                  <a:pt x="74746" y="795866"/>
                  <a:pt x="62092" y="707940"/>
                  <a:pt x="86035" y="626533"/>
                </a:cubicBezTo>
                <a:cubicBezTo>
                  <a:pt x="93158" y="602316"/>
                  <a:pt x="134376" y="608826"/>
                  <a:pt x="153768" y="592666"/>
                </a:cubicBezTo>
                <a:cubicBezTo>
                  <a:pt x="169402" y="579637"/>
                  <a:pt x="176346" y="558799"/>
                  <a:pt x="187635" y="541866"/>
                </a:cubicBezTo>
                <a:cubicBezTo>
                  <a:pt x="198924" y="507999"/>
                  <a:pt x="201700" y="469969"/>
                  <a:pt x="221502" y="440266"/>
                </a:cubicBezTo>
                <a:cubicBezTo>
                  <a:pt x="232791" y="423333"/>
                  <a:pt x="246267" y="407669"/>
                  <a:pt x="255368" y="389466"/>
                </a:cubicBezTo>
                <a:cubicBezTo>
                  <a:pt x="263350" y="373501"/>
                  <a:pt x="265271" y="355072"/>
                  <a:pt x="272302" y="338666"/>
                </a:cubicBezTo>
                <a:cubicBezTo>
                  <a:pt x="298084" y="278507"/>
                  <a:pt x="306021" y="271154"/>
                  <a:pt x="340035" y="220133"/>
                </a:cubicBezTo>
                <a:lnTo>
                  <a:pt x="373902" y="118533"/>
                </a:lnTo>
                <a:cubicBezTo>
                  <a:pt x="392620" y="62379"/>
                  <a:pt x="390835" y="85582"/>
                  <a:pt x="390835" y="50800"/>
                </a:cubicBezTo>
                <a:lnTo>
                  <a:pt x="458568" y="33866"/>
                </a:lnTo>
                <a:lnTo>
                  <a:pt x="610968" y="33866"/>
                </a:lnTo>
                <a:lnTo>
                  <a:pt x="6046568" y="0"/>
                </a:lnTo>
                <a:close/>
              </a:path>
            </a:pathLst>
          </a:custGeom>
          <a:solidFill>
            <a:srgbClr val="B9DA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457200">
              <a:lnSpc>
                <a:spcPct val="150000"/>
              </a:lnSpc>
            </a:pPr>
            <a:endParaRPr lang="zh-CN" altLang="zh-CN" sz="1800" dirty="0">
              <a:solidFill>
                <a:srgbClr val="5A5A5A"/>
              </a:solidFill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726499" y="909353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4" name="文本框 3"/>
          <p:cNvSpPr txBox="1"/>
          <p:nvPr/>
        </p:nvSpPr>
        <p:spPr>
          <a:xfrm>
            <a:off x="1954911" y="2396464"/>
            <a:ext cx="6766934" cy="2679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>
              <a:lnSpc>
                <a:spcPct val="150000"/>
              </a:lnSpc>
              <a:spcAft>
                <a:spcPts val="800"/>
              </a:spcAft>
            </a:pPr>
            <a:r>
              <a:rPr lang="zh-CN" altLang="en-US" sz="280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撒母耳记下</a:t>
            </a:r>
            <a:r>
              <a:rPr lang="en-US" altLang="zh-CN" sz="280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2:18</a:t>
            </a:r>
            <a:r>
              <a:rPr lang="zh-CN" altLang="en-US" sz="280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在那里有洗鲁雅的三个儿子：约押，亚比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筛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（</a:t>
            </a:r>
            <a:r>
              <a:rPr lang="en-US" altLang="zh-CN" sz="2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shāi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）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，亚撒黑。亚撒黑脚快如野鹿一般。</a:t>
            </a:r>
            <a:endParaRPr lang="zh-CN" altLang="zh-CN" sz="28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  <a:p>
            <a:pPr marL="457200">
              <a:lnSpc>
                <a:spcPct val="150000"/>
              </a:lnSpc>
              <a:spcAft>
                <a:spcPts val="800"/>
              </a:spcAft>
            </a:pPr>
            <a:endParaRPr lang="zh-CN" altLang="zh-CN" sz="2800" dirty="0">
              <a:solidFill>
                <a:srgbClr val="5A5A5A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937533" y="4587151"/>
            <a:ext cx="3273468" cy="488573"/>
          </a:xfrm>
          <a:prstGeom prst="rect">
            <a:avLst/>
          </a:prstGeom>
          <a:solidFill>
            <a:schemeClr val="bg1"/>
          </a:solidFill>
          <a:effectLst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>
              <a:lnSpc>
                <a:spcPct val="150000"/>
              </a:lnSpc>
              <a:spcAft>
                <a:spcPts val="800"/>
              </a:spcAft>
            </a:pPr>
            <a:r>
              <a:rPr lang="zh-CN" altLang="zh-CN" sz="20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备注：圣经中出现</a:t>
            </a:r>
            <a:r>
              <a:rPr lang="en-US" altLang="zh-CN" sz="20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54</a:t>
            </a:r>
            <a:r>
              <a:rPr lang="zh-CN" altLang="zh-CN" sz="20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处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5206570" y="826224"/>
            <a:ext cx="8894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202812" y="2597848"/>
            <a:ext cx="2481585" cy="248158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" name="文本框 4"/>
          <p:cNvSpPr txBox="1"/>
          <p:nvPr/>
        </p:nvSpPr>
        <p:spPr>
          <a:xfrm>
            <a:off x="5581015" y="2496185"/>
            <a:ext cx="1433195" cy="196596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en-US" altLang="zh-CN" sz="13800" dirty="0">
                <a:solidFill>
                  <a:srgbClr val="FF0000"/>
                </a:solidFill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sz="307000" dirty="0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494996" y="1458778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>
                <a:solidFill>
                  <a:srgbClr val="333333"/>
                </a:solidFill>
                <a:latin typeface="微软雅黑" panose="020B0503020204020204" charset="-122"/>
                <a:cs typeface="Times New Roman" panose="02020603050405020304" pitchFamily="18" charset="0"/>
              </a:rPr>
              <a:t> </a:t>
            </a:r>
            <a:endParaRPr lang="zh-CN" altLang="en-US" sz="4400" b="1" dirty="0"/>
          </a:p>
        </p:txBody>
      </p:sp>
      <p:sp>
        <p:nvSpPr>
          <p:cNvPr id="6" name="文本框 5"/>
          <p:cNvSpPr txBox="1"/>
          <p:nvPr/>
        </p:nvSpPr>
        <p:spPr>
          <a:xfrm>
            <a:off x="2752695" y="1843499"/>
            <a:ext cx="1931607" cy="398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2000" dirty="0">
                <a:solidFill>
                  <a:srgbClr val="000000"/>
                </a:solidFill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sz="2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2930525" y="1716404"/>
            <a:ext cx="1576070" cy="143383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zh-CN" altLang="zh-CN" sz="4800" dirty="0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zūn</a:t>
            </a:r>
          </a:p>
        </p:txBody>
      </p:sp>
      <p:sp>
        <p:nvSpPr>
          <p:cNvPr id="21" name="文本框 20"/>
          <p:cNvSpPr txBox="1"/>
          <p:nvPr/>
        </p:nvSpPr>
        <p:spPr>
          <a:xfrm>
            <a:off x="1239520" y="5513070"/>
            <a:ext cx="11405235" cy="3683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zh-CN" altLang="en-US" dirty="0">
              <a:solidFill>
                <a:srgbClr val="0070C0"/>
              </a:solidFill>
            </a:endParaRPr>
          </a:p>
        </p:txBody>
      </p:sp>
      <p:sp>
        <p:nvSpPr>
          <p:cNvPr id="100" name="文本框 99"/>
          <p:cNvSpPr txBox="1"/>
          <p:nvPr/>
        </p:nvSpPr>
        <p:spPr>
          <a:xfrm rot="10800000" flipH="1" flipV="1">
            <a:off x="2390775" y="2496185"/>
            <a:ext cx="826135" cy="14408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/>
          <a:p>
            <a:pPr indent="0"/>
            <a:r>
              <a:rPr lang="zh-CN" sz="16600" b="0" dirty="0">
                <a:latin typeface="楷体" panose="02010609060101010101" pitchFamily="49" charset="-122"/>
                <a:ea typeface="楷体" panose="02010609060101010101" pitchFamily="49" charset="-122"/>
              </a:rPr>
              <a:t>鐏</a:t>
            </a:r>
            <a:endParaRPr lang="zh-CN" altLang="en-US" sz="16600" b="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395095" y="5186045"/>
            <a:ext cx="7008495" cy="10147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indent="238125">
              <a:lnSpc>
                <a:spcPct val="150000"/>
              </a:lnSpc>
            </a:pPr>
            <a:r>
              <a:rPr lang="zh-CN" altLang="en-US" sz="20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释义：</a:t>
            </a:r>
            <a:r>
              <a:rPr lang="en-US" altLang="zh-CN" sz="20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1.</a:t>
            </a:r>
            <a:r>
              <a:rPr lang="zh-CN" altLang="en-US" sz="20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旧式兵器,在长柄的一端装有尖锐的金属头,  如红缨枪、标枪。 </a:t>
            </a:r>
            <a:r>
              <a:rPr lang="en-US" altLang="zh-CN" sz="20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2.</a:t>
            </a:r>
            <a:r>
              <a:rPr lang="zh-CN" altLang="en-US" sz="20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口径在2厘米以下,发射枪弹的...</a:t>
            </a:r>
          </a:p>
        </p:txBody>
      </p:sp>
      <p:pic>
        <p:nvPicPr>
          <p:cNvPr id="11" name="图片 10" descr="图片包含 室内, 桌子, 对, 刀&#10;&#10;描述已自动生成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3985" y="2157730"/>
            <a:ext cx="4373880" cy="29216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0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任意多边形: 形状 8"/>
          <p:cNvSpPr/>
          <p:nvPr/>
        </p:nvSpPr>
        <p:spPr>
          <a:xfrm>
            <a:off x="1578429" y="2101401"/>
            <a:ext cx="9035143" cy="2884927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indent="-45720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</p:txBody>
      </p:sp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 </a:t>
            </a:r>
            <a:endParaRPr lang="zh-CN" altLang="en-US" sz="4400" b="1" dirty="0"/>
          </a:p>
        </p:txBody>
      </p:sp>
      <p:sp>
        <p:nvSpPr>
          <p:cNvPr id="8" name="文本框 7"/>
          <p:cNvSpPr txBox="1"/>
          <p:nvPr/>
        </p:nvSpPr>
        <p:spPr>
          <a:xfrm>
            <a:off x="1817915" y="2189855"/>
            <a:ext cx="8556171" cy="25766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38125">
              <a:lnSpc>
                <a:spcPct val="150000"/>
              </a:lnSpc>
            </a:pP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撒</a:t>
            </a:r>
            <a:r>
              <a:rPr lang="zh-CN" altLang="en-US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母耳记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下2：23</a:t>
            </a:r>
            <a:r>
              <a:rPr lang="en-US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亚撒黑仍不肯转开，故此押尼珥就用枪</a:t>
            </a:r>
            <a:r>
              <a:rPr lang="zh-CN" altLang="zh-CN" sz="2800" dirty="0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鐏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zh-CN" altLang="zh-CN" sz="2800" dirty="0">
                <a:solidFill>
                  <a:srgbClr val="000000"/>
                </a:solidFill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zūn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）刺入他的肚腹，甚至枪从背后透出。亚撒黑就在那里仆倒而死。众人赶到亚撒黑仆倒而死的地方，就都站住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。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6460789" y="5310132"/>
            <a:ext cx="6097656" cy="3936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38125">
              <a:lnSpc>
                <a:spcPts val="2625"/>
              </a:lnSpc>
            </a:pP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备注：</a:t>
            </a:r>
            <a:r>
              <a:rPr lang="zh-CN" altLang="en-US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圣经中出现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 1 </a:t>
            </a: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处</a:t>
            </a:r>
            <a:endParaRPr lang="zh-CN" altLang="zh-CN" sz="2000" dirty="0">
              <a:effectLst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5022572" y="897524"/>
            <a:ext cx="1801467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枪鐏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42501" y="1022544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8581" y="2161527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8" name="文本框 7"/>
          <p:cNvSpPr txBox="1"/>
          <p:nvPr/>
        </p:nvSpPr>
        <p:spPr>
          <a:xfrm>
            <a:off x="5485130" y="5467985"/>
            <a:ext cx="6550025" cy="4279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152400">
              <a:lnSpc>
                <a:spcPts val="2625"/>
              </a:lnSpc>
            </a:pPr>
            <a:r>
              <a:rPr lang="zh-CN" altLang="zh-CN" sz="2400" dirty="0">
                <a:solidFill>
                  <a:schemeClr val="accent5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</a:p>
        </p:txBody>
      </p:sp>
      <p:sp>
        <p:nvSpPr>
          <p:cNvPr id="15" name="文本框 14"/>
          <p:cNvSpPr txBox="1"/>
          <p:nvPr/>
        </p:nvSpPr>
        <p:spPr>
          <a:xfrm flipH="1">
            <a:off x="2864520" y="1341553"/>
            <a:ext cx="2184400" cy="100901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zh-CN" altLang="en-US" sz="4800" dirty="0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wènɡ</a:t>
            </a:r>
          </a:p>
        </p:txBody>
      </p:sp>
      <p:sp>
        <p:nvSpPr>
          <p:cNvPr id="100" name="文本框 99"/>
          <p:cNvSpPr txBox="1"/>
          <p:nvPr/>
        </p:nvSpPr>
        <p:spPr>
          <a:xfrm flipH="1">
            <a:off x="2611091" y="1951216"/>
            <a:ext cx="810895" cy="10795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/>
          <a:p>
            <a:pPr indent="0"/>
            <a:r>
              <a:rPr lang="zh-CN" sz="16600" b="0" dirty="0">
                <a:solidFill>
                  <a:srgbClr val="33333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瓮</a:t>
            </a:r>
            <a:endParaRPr lang="zh-CN" altLang="en-US" sz="16600" b="0" dirty="0">
              <a:solidFill>
                <a:srgbClr val="333333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744551" y="5188089"/>
            <a:ext cx="77230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释义</a:t>
            </a:r>
            <a:r>
              <a:rPr lang="en-US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1.</a:t>
            </a:r>
            <a:r>
              <a:rPr lang="zh-CN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盛东西的陶器。腹部较大。</a:t>
            </a:r>
            <a:r>
              <a:rPr lang="en-US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2.</a:t>
            </a:r>
            <a:r>
              <a:rPr lang="zh-CN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重浊的声气。</a:t>
            </a:r>
            <a:endParaRPr lang="en-US" altLang="zh-CN" sz="20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3.</a:t>
            </a:r>
            <a:r>
              <a:rPr lang="zh-CN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围绕在城门外的小城用于防御</a:t>
            </a:r>
            <a:r>
              <a:rPr lang="zh-CN" altLang="en-US" sz="2000" dirty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r>
              <a:rPr lang="en-US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4.</a:t>
            </a:r>
            <a:r>
              <a:rPr lang="zh-CN" altLang="en-US" sz="2000" dirty="0">
                <a:latin typeface="楷体" panose="02010609060101010101" pitchFamily="49" charset="-122"/>
                <a:ea typeface="楷体" panose="02010609060101010101" pitchFamily="49" charset="-122"/>
              </a:rPr>
              <a:t>姓氏</a:t>
            </a:r>
            <a:endParaRPr lang="zh-CN" altLang="zh-CN" sz="2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6" name="图片 5" descr="蓝色的花瓶&#10;&#10;描述已自动生成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615" b="9066"/>
          <a:stretch>
            <a:fillRect/>
          </a:stretch>
        </p:blipFill>
        <p:spPr>
          <a:xfrm>
            <a:off x="6592489" y="1341553"/>
            <a:ext cx="3653800" cy="35799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00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: 形状 10"/>
          <p:cNvSpPr/>
          <p:nvPr/>
        </p:nvSpPr>
        <p:spPr>
          <a:xfrm>
            <a:off x="1614377" y="2150323"/>
            <a:ext cx="8963245" cy="2576666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</p:txBody>
      </p:sp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28604" y="1111617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010992" y="1001439"/>
            <a:ext cx="2172335" cy="923925"/>
          </a:xfrm>
          <a:prstGeom prst="rect">
            <a:avLst/>
          </a:prstGeom>
          <a:noFill/>
          <a:effectLst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瓮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2133867" y="2150323"/>
            <a:ext cx="7895691" cy="25766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304800">
              <a:lnSpc>
                <a:spcPct val="150000"/>
              </a:lnSpc>
            </a:pP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撒</a:t>
            </a:r>
            <a:r>
              <a:rPr lang="zh-CN" altLang="en-US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母耳记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下</a:t>
            </a:r>
            <a:r>
              <a:rPr lang="zh-CN" altLang="en-US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3：27押尼珥回到希伯仑，约押领他到城门的</a:t>
            </a:r>
            <a:r>
              <a:rPr lang="zh-CN" altLang="zh-CN" sz="2800" dirty="0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瓮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zh-CN" altLang="zh-CN" sz="2800" dirty="0">
                <a:effectLst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wènɡ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）洞，假作要与他说机密话，就在那里刺透他的肚腹，他便死了。这是报杀他兄弟亚撒黑的仇。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3401715" y="5085569"/>
            <a:ext cx="638023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dirty="0">
                <a:solidFill>
                  <a:srgbClr val="00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                                                       </a:t>
            </a: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备注：圣经中</a:t>
            </a:r>
            <a:r>
              <a:rPr lang="zh-CN" altLang="en-US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出现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 2 </a:t>
            </a:r>
            <a:r>
              <a:rPr lang="zh-CN" altLang="en-US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处</a:t>
            </a:r>
            <a:endParaRPr lang="zh-CN" altLang="en-US" dirty="0">
              <a:solidFill>
                <a:srgbClr val="00000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0988" y="2290438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latin typeface="微软雅黑" panose="020B0503020204020204" charset="-122"/>
                <a:cs typeface="Times New Roman" panose="02020603050405020304" pitchFamily="18" charset="0"/>
              </a:rPr>
              <a:t>  </a:t>
            </a:r>
            <a:endParaRPr lang="zh-CN" altLang="en-US" sz="4400" b="1" dirty="0"/>
          </a:p>
        </p:txBody>
      </p:sp>
      <p:sp>
        <p:nvSpPr>
          <p:cNvPr id="6" name="文本框 5"/>
          <p:cNvSpPr txBox="1"/>
          <p:nvPr/>
        </p:nvSpPr>
        <p:spPr>
          <a:xfrm>
            <a:off x="3666593" y="1412591"/>
            <a:ext cx="1596390" cy="30035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zh-CN" altLang="en-US" sz="48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gèn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3010804" y="2068985"/>
            <a:ext cx="3462020" cy="14224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/>
          <a:p>
            <a:pPr indent="0"/>
            <a:r>
              <a:rPr lang="zh-CN" sz="16600" b="0" dirty="0">
                <a:solidFill>
                  <a:srgbClr val="33333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艮</a:t>
            </a:r>
            <a:endParaRPr lang="zh-CN" altLang="en-US" sz="16600" b="0" dirty="0">
              <a:solidFill>
                <a:srgbClr val="333333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3909" y="2290445"/>
            <a:ext cx="2639695" cy="24765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8" name="文本框 7"/>
          <p:cNvSpPr txBox="1"/>
          <p:nvPr/>
        </p:nvSpPr>
        <p:spPr>
          <a:xfrm>
            <a:off x="7063995" y="2068985"/>
            <a:ext cx="1721835" cy="2040888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sz="16600" dirty="0">
                <a:solidFill>
                  <a:srgbClr val="333333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艮</a:t>
            </a:r>
            <a:endParaRPr lang="zh-CN" altLang="en-US" sz="16600" dirty="0">
              <a:solidFill>
                <a:srgbClr val="333333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7587259" y="1412591"/>
            <a:ext cx="406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 dirty="0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gěn</a:t>
            </a:r>
            <a:r>
              <a:rPr lang="zh-CN" altLang="en-US" sz="4400" dirty="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3010804" y="5050025"/>
            <a:ext cx="30969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2000" dirty="0">
                <a:latin typeface="楷体" panose="02010609060101010101" pitchFamily="49" charset="-122"/>
                <a:ea typeface="楷体" panose="02010609060101010101" pitchFamily="49" charset="-122"/>
              </a:rPr>
              <a:t>释义：八卦中做方向，指东北方向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6520543" y="5050025"/>
            <a:ext cx="44304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  <a:sym typeface="+mn-ea"/>
              </a:rPr>
              <a:t>释义：指食物不易咬动或嚼烂，也形容为人处事不干脆、不利索、过于认真、没有弹性。</a:t>
            </a:r>
            <a:endParaRPr kumimoji="1" lang="zh-CN" altLang="en-US" sz="2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0" grpId="0"/>
      <p:bldP spid="8" grpId="0"/>
      <p:bldP spid="9" grpId="0"/>
      <p:bldP spid="5" grpId="0"/>
      <p:bldP spid="7" grpId="0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751016" y="1057588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231087" y="958363"/>
            <a:ext cx="2410310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kumimoji="0" altLang="zh-CN" sz="3600" b="0" i="0" u="none" strike="noStrike" cap="none" spc="0" normalizeH="0" baseline="0" dirty="0" err="1">
                <a:latin typeface="楷体" panose="02010609060101010101" pitchFamily="49" charset="-122"/>
                <a:ea typeface="楷体" panose="02010609060101010101" pitchFamily="49" charset="-122"/>
              </a:rPr>
              <a:t>艮</a:t>
            </a:r>
            <a:r>
              <a:rPr lang="en-US" altLang="zh-CN" sz="3600" dirty="0" err="1">
                <a:latin typeface="Arial" panose="020B0604020202020204" pitchFamily="34" charset="0"/>
                <a:cs typeface="Arial" panose="020B0604020202020204" pitchFamily="34" charset="0"/>
              </a:rPr>
              <a:t>gèn</a:t>
            </a:r>
            <a:r>
              <a:rPr lang="zh-CN" altLang="zh-CN" sz="3600" dirty="0"/>
              <a:t> </a:t>
            </a:r>
            <a:endParaRPr kumimoji="0" lang="zh-CN" altLang="zh-CN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任意多边形: 形状 10"/>
          <p:cNvSpPr/>
          <p:nvPr/>
        </p:nvSpPr>
        <p:spPr>
          <a:xfrm>
            <a:off x="1733107" y="2174844"/>
            <a:ext cx="8963245" cy="2397156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</p:txBody>
      </p:sp>
      <p:sp>
        <p:nvSpPr>
          <p:cNvPr id="26" name="文本框 4"/>
          <p:cNvSpPr txBox="1"/>
          <p:nvPr/>
        </p:nvSpPr>
        <p:spPr>
          <a:xfrm>
            <a:off x="2176457" y="2408253"/>
            <a:ext cx="8282436" cy="1930337"/>
          </a:xfrm>
          <a:prstGeom prst="rect">
            <a:avLst/>
          </a:prstGeom>
          <a:noFill/>
          <a:effectLst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dirty="0" err="1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撒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母耳记</a:t>
            </a:r>
            <a:r>
              <a:rPr lang="en-US" altLang="zh-CN" sz="2800" dirty="0" err="1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下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6：6 </a:t>
            </a:r>
            <a:r>
              <a:rPr lang="en-US" altLang="zh-CN" sz="2800" dirty="0" err="1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到了拿</a:t>
            </a:r>
            <a:r>
              <a:rPr lang="en-US" altLang="zh-CN" sz="2800" dirty="0" err="1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艮</a:t>
            </a:r>
            <a:r>
              <a:rPr lang="en-US" altLang="zh-CN" sz="2800" dirty="0" err="1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en-US" altLang="zh-CN" sz="2800" dirty="0" err="1">
                <a:latin typeface="Arial" panose="020B0604020202020204" pitchFamily="34" charset="0"/>
                <a:cs typeface="Arial" panose="020B0604020202020204" pitchFamily="34" charset="0"/>
              </a:rPr>
              <a:t>gèn</a:t>
            </a:r>
            <a:r>
              <a:rPr lang="en-US" altLang="zh-CN" sz="2800" dirty="0" err="1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）的禾场，因为牛失前蹄（或作“惊跳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”），乌撒就伸手扶住　神的约柜。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6596743" y="4920343"/>
            <a:ext cx="28629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zh-CN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备注：</a:t>
            </a:r>
            <a:r>
              <a:rPr lang="zh-CN" altLang="en-US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圣经中出现</a:t>
            </a:r>
            <a:r>
              <a:rPr lang="en-US" altLang="zh-CN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 2 </a:t>
            </a:r>
            <a:r>
              <a:rPr lang="zh-CN" altLang="zh-CN" sz="20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处</a:t>
            </a:r>
            <a:endParaRPr kumimoji="1" lang="zh-CN" altLang="en-US" sz="2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7746" y="2186942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文本框 1"/>
          <p:cNvSpPr txBox="1"/>
          <p:nvPr/>
        </p:nvSpPr>
        <p:spPr>
          <a:xfrm>
            <a:off x="4984567" y="2002923"/>
            <a:ext cx="1298575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靖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5633854" y="1342297"/>
            <a:ext cx="21463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zh-CN" sz="4800" dirty="0">
                <a:latin typeface="Arial" panose="020B0604020202020204" pitchFamily="34" charset="0"/>
                <a:cs typeface="Arial" panose="020B0604020202020204" pitchFamily="34" charset="0"/>
              </a:rPr>
              <a:t>jìng</a:t>
            </a:r>
            <a:r>
              <a:rPr lang="zh-CN" altLang="zh-CN" sz="4800" dirty="0"/>
              <a:t> </a:t>
            </a:r>
            <a:r>
              <a:rPr lang="zh-CN" altLang="en-US" dirty="0"/>
              <a:t> 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4491044" y="5310427"/>
            <a:ext cx="65782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释义：表示平定、使安定。又指恭敬、和善、细小、安静。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椭圆 12"/>
          <p:cNvSpPr/>
          <p:nvPr/>
        </p:nvSpPr>
        <p:spPr>
          <a:xfrm>
            <a:off x="2080057" y="2191920"/>
            <a:ext cx="8031885" cy="2759909"/>
          </a:xfrm>
          <a:prstGeom prst="ellipse">
            <a:avLst/>
          </a:prstGeom>
          <a:solidFill>
            <a:srgbClr val="BDE2F1"/>
          </a:solidFill>
          <a:ln>
            <a:solidFill>
              <a:srgbClr val="B9DAE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833051" y="950326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19" name="文本框 18"/>
          <p:cNvSpPr txBox="1"/>
          <p:nvPr/>
        </p:nvSpPr>
        <p:spPr>
          <a:xfrm>
            <a:off x="5313122" y="844498"/>
            <a:ext cx="15657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靖</a:t>
            </a:r>
          </a:p>
        </p:txBody>
      </p:sp>
      <p:sp>
        <p:nvSpPr>
          <p:cNvPr id="20" name="文本框 19"/>
          <p:cNvSpPr txBox="1"/>
          <p:nvPr/>
        </p:nvSpPr>
        <p:spPr>
          <a:xfrm>
            <a:off x="2933177" y="2608294"/>
            <a:ext cx="6325644" cy="19303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>
              <a:lnSpc>
                <a:spcPct val="150000"/>
              </a:lnSpc>
            </a:pP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撒母耳记下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7:1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 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 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王住在自己宫中，耶和华使他安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靖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（</a:t>
            </a:r>
            <a:r>
              <a:rPr lang="en-US" altLang="zh-CN" sz="2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jìng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）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，不被四围的仇敌扰乱。</a:t>
            </a:r>
            <a:endParaRPr lang="zh-CN" altLang="zh-CN" sz="28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6588805" y="5311036"/>
            <a:ext cx="3156444" cy="481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备注：圣经中出现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6</a:t>
            </a: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处</a:t>
            </a:r>
            <a:endParaRPr lang="zh-CN" altLang="zh-CN" sz="20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7746" y="2186942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文本框 1"/>
          <p:cNvSpPr txBox="1"/>
          <p:nvPr/>
        </p:nvSpPr>
        <p:spPr>
          <a:xfrm>
            <a:off x="5011863" y="2016571"/>
            <a:ext cx="1298575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朔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5379420" y="1352559"/>
            <a:ext cx="214630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 dirty="0">
                <a:latin typeface="Arial" panose="020B0604020202020204" pitchFamily="34" charset="0"/>
                <a:cs typeface="Arial" panose="020B0604020202020204" pitchFamily="34" charset="0"/>
              </a:rPr>
              <a:t>shuò</a:t>
            </a:r>
            <a:r>
              <a:rPr lang="zh-CN" altLang="en-US" dirty="0"/>
              <a:t> 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4857748" y="5089942"/>
            <a:ext cx="67599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latin typeface="楷体" panose="02010609060101010101" pitchFamily="49" charset="-122"/>
                <a:ea typeface="楷体" panose="02010609060101010101" pitchFamily="49" charset="-122"/>
              </a:rPr>
              <a:t>释义：1.每月的农历初一。</a:t>
            </a:r>
          </a:p>
          <a:p>
            <a:r>
              <a:rPr lang="zh-CN" altLang="en-US" sz="2000" dirty="0">
                <a:latin typeface="楷体" panose="02010609060101010101" pitchFamily="49" charset="-122"/>
                <a:ea typeface="楷体" panose="02010609060101010101" pitchFamily="49" charset="-122"/>
              </a:rPr>
              <a:t>      2.犹太人把新月出现的那一天称为月朔。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椭圆 12"/>
          <p:cNvSpPr/>
          <p:nvPr/>
        </p:nvSpPr>
        <p:spPr>
          <a:xfrm>
            <a:off x="2080057" y="2191920"/>
            <a:ext cx="8031885" cy="2759909"/>
          </a:xfrm>
          <a:prstGeom prst="ellipse">
            <a:avLst/>
          </a:prstGeom>
          <a:solidFill>
            <a:srgbClr val="BDE2F1"/>
          </a:solidFill>
          <a:ln>
            <a:solidFill>
              <a:srgbClr val="B9DAE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42980" y="955998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19" name="文本框 18"/>
          <p:cNvSpPr txBox="1"/>
          <p:nvPr/>
        </p:nvSpPr>
        <p:spPr>
          <a:xfrm>
            <a:off x="5023051" y="872867"/>
            <a:ext cx="15657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朔</a:t>
            </a:r>
          </a:p>
        </p:txBody>
      </p:sp>
      <p:sp>
        <p:nvSpPr>
          <p:cNvPr id="21" name="文本框 20"/>
          <p:cNvSpPr txBox="1"/>
          <p:nvPr/>
        </p:nvSpPr>
        <p:spPr>
          <a:xfrm>
            <a:off x="6588805" y="5311036"/>
            <a:ext cx="3156444" cy="481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备注：圣经中出现5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9</a:t>
            </a: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处</a:t>
            </a:r>
            <a:endParaRPr lang="zh-CN" altLang="zh-CN" sz="20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482140" y="2524455"/>
            <a:ext cx="7009352" cy="19583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>
              <a:lnSpc>
                <a:spcPct val="150000"/>
              </a:lnSpc>
            </a:pPr>
            <a:r>
              <a:rPr lang="zh-CN" altLang="en-US" sz="280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撒母耳记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下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10:16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 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 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哈大底谢差遣人，将大河那边的亚兰人调来。他们到了希兰，哈大底谢的将军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朔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（</a:t>
            </a:r>
            <a:r>
              <a:rPr lang="en-US" altLang="zh-CN" sz="2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shuò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）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法率领他们。</a:t>
            </a:r>
            <a:endParaRPr lang="zh-CN" altLang="zh-CN" sz="28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0988" y="2290438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latin typeface="微软雅黑" panose="020B0503020204020204" charset="-122"/>
                <a:cs typeface="Times New Roman" panose="02020603050405020304" pitchFamily="18" charset="0"/>
              </a:rPr>
              <a:t>  </a:t>
            </a:r>
            <a:endParaRPr lang="zh-CN" altLang="en-US" sz="4400" b="1" dirty="0"/>
          </a:p>
        </p:txBody>
      </p:sp>
      <p:sp>
        <p:nvSpPr>
          <p:cNvPr id="6" name="文本框 5"/>
          <p:cNvSpPr txBox="1"/>
          <p:nvPr/>
        </p:nvSpPr>
        <p:spPr>
          <a:xfrm>
            <a:off x="3666593" y="1412591"/>
            <a:ext cx="1596390" cy="30035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en-US" altLang="zh-CN" sz="4800" dirty="0" err="1">
                <a:latin typeface="Arial" panose="020B0604020202020204" pitchFamily="34" charset="0"/>
                <a:cs typeface="Arial" panose="020B0604020202020204" pitchFamily="34" charset="0"/>
              </a:rPr>
              <a:t>xiá</a:t>
            </a:r>
            <a:r>
              <a:rPr lang="zh-CN" altLang="zh-CN" sz="4800" dirty="0"/>
              <a:t> </a:t>
            </a:r>
            <a:endParaRPr lang="zh-CN" altLang="en-US" sz="48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2969860" y="2068985"/>
            <a:ext cx="3462020" cy="14224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/>
          <a:p>
            <a:pPr indent="0"/>
            <a:r>
              <a:rPr lang="zh-CN" altLang="en-US" sz="16600" b="0" dirty="0">
                <a:solidFill>
                  <a:srgbClr val="33333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瑕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3909" y="2290445"/>
            <a:ext cx="2639695" cy="24765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8" name="文本框 7"/>
          <p:cNvSpPr txBox="1"/>
          <p:nvPr/>
        </p:nvSpPr>
        <p:spPr>
          <a:xfrm>
            <a:off x="7023051" y="2068985"/>
            <a:ext cx="1721835" cy="2040888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16600" dirty="0">
                <a:solidFill>
                  <a:srgbClr val="333333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疵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7778180" y="536519"/>
            <a:ext cx="1458063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 err="1">
                <a:latin typeface="Arial" panose="020B0604020202020204" pitchFamily="34" charset="0"/>
                <a:cs typeface="Arial" panose="020B0604020202020204" pitchFamily="34" charset="0"/>
              </a:rPr>
              <a:t>cī</a:t>
            </a:r>
            <a:r>
              <a:rPr lang="zh-CN" altLang="zh-CN" sz="1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zh-CN" altLang="en-US" sz="9600" dirty="0"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2060979" y="5288396"/>
            <a:ext cx="807004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/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释义：本指玉的疵病，喻微小的缺点，后泛指一切缺点；指毛病，比喻人的过失或事物的缺点。</a:t>
            </a:r>
            <a:endParaRPr lang="zh-CN" altLang="zh-CN" sz="20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0" grpId="0"/>
      <p:bldP spid="8" grpId="0"/>
      <p:bldP spid="9" grpId="0"/>
      <p:bldP spid="7" grpId="0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椭圆 12"/>
          <p:cNvSpPr/>
          <p:nvPr/>
        </p:nvSpPr>
        <p:spPr>
          <a:xfrm>
            <a:off x="2080057" y="2191920"/>
            <a:ext cx="8031885" cy="2759909"/>
          </a:xfrm>
          <a:prstGeom prst="ellipse">
            <a:avLst/>
          </a:prstGeom>
          <a:solidFill>
            <a:srgbClr val="BDE2F1"/>
          </a:solidFill>
          <a:ln>
            <a:solidFill>
              <a:srgbClr val="B9DAE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42980" y="955998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19" name="文本框 18"/>
          <p:cNvSpPr txBox="1"/>
          <p:nvPr/>
        </p:nvSpPr>
        <p:spPr>
          <a:xfrm>
            <a:off x="5023051" y="872867"/>
            <a:ext cx="15657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瑕疵</a:t>
            </a:r>
          </a:p>
        </p:txBody>
      </p:sp>
      <p:sp>
        <p:nvSpPr>
          <p:cNvPr id="20" name="文本框 19"/>
          <p:cNvSpPr txBox="1"/>
          <p:nvPr/>
        </p:nvSpPr>
        <p:spPr>
          <a:xfrm>
            <a:off x="3056350" y="2606706"/>
            <a:ext cx="6325644" cy="25766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撒母耳记下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14:25 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 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以色列全地之中，无人像押沙龙那样俊美，得人的称赞，从脚底到头顶毫无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瑕疵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（</a:t>
            </a:r>
            <a:r>
              <a:rPr lang="en-US" altLang="zh-CN" sz="2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xiá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280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cī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）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。</a:t>
            </a:r>
            <a:endParaRPr lang="zh-CN" altLang="zh-CN" sz="28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endParaRPr lang="zh-CN" altLang="zh-CN" sz="28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6588805" y="5311036"/>
            <a:ext cx="3156444" cy="481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备注：圣经中出现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12</a:t>
            </a:r>
            <a:r>
              <a:rPr lang="zh-CN" altLang="zh-CN" sz="20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处</a:t>
            </a:r>
            <a:endParaRPr lang="zh-CN" altLang="zh-CN" sz="20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7746" y="2186942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文本框 1"/>
          <p:cNvSpPr txBox="1"/>
          <p:nvPr/>
        </p:nvSpPr>
        <p:spPr>
          <a:xfrm>
            <a:off x="5011863" y="2016571"/>
            <a:ext cx="1298575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赘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5379420" y="1352559"/>
            <a:ext cx="21463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 err="1">
                <a:latin typeface="Arial" panose="020B0604020202020204" pitchFamily="34" charset="0"/>
                <a:cs typeface="Arial" panose="020B0604020202020204" pitchFamily="34" charset="0"/>
              </a:rPr>
              <a:t>zhuì</a:t>
            </a:r>
            <a:r>
              <a:rPr lang="zh-CN" altLang="zh-CN" sz="4800" dirty="0"/>
              <a:t> </a:t>
            </a:r>
            <a:r>
              <a:rPr lang="zh-CN" altLang="en-US" dirty="0"/>
              <a:t> 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2122755" y="5345943"/>
            <a:ext cx="79464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释义：</a:t>
            </a:r>
            <a:r>
              <a:rPr lang="en-US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1.</a:t>
            </a:r>
            <a:r>
              <a:rPr lang="zh-CN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抵押。</a:t>
            </a:r>
            <a:r>
              <a:rPr lang="en-US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2.</a:t>
            </a:r>
            <a:r>
              <a:rPr lang="zh-CN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入赘；招女婿。</a:t>
            </a:r>
            <a:r>
              <a:rPr lang="en-US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3.</a:t>
            </a:r>
            <a:r>
              <a:rPr lang="zh-CN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多余的；无用的。</a:t>
            </a:r>
            <a:r>
              <a:rPr lang="en-US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4.</a:t>
            </a:r>
            <a:r>
              <a:rPr lang="zh-CN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使受累赘。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: 形状 6"/>
          <p:cNvSpPr/>
          <p:nvPr/>
        </p:nvSpPr>
        <p:spPr>
          <a:xfrm>
            <a:off x="1672034" y="2044478"/>
            <a:ext cx="8847931" cy="3266558"/>
          </a:xfrm>
          <a:custGeom>
            <a:avLst/>
            <a:gdLst>
              <a:gd name="connsiteX0" fmla="*/ 6046568 w 6198968"/>
              <a:gd name="connsiteY0" fmla="*/ 0 h 3526605"/>
              <a:gd name="connsiteX1" fmla="*/ 6046568 w 6198968"/>
              <a:gd name="connsiteY1" fmla="*/ 0 h 3526605"/>
              <a:gd name="connsiteX2" fmla="*/ 5928035 w 6198968"/>
              <a:gd name="connsiteY2" fmla="*/ 101600 h 3526605"/>
              <a:gd name="connsiteX3" fmla="*/ 5860302 w 6198968"/>
              <a:gd name="connsiteY3" fmla="*/ 152400 h 3526605"/>
              <a:gd name="connsiteX4" fmla="*/ 5792568 w 6198968"/>
              <a:gd name="connsiteY4" fmla="*/ 220133 h 3526605"/>
              <a:gd name="connsiteX5" fmla="*/ 5741768 w 6198968"/>
              <a:gd name="connsiteY5" fmla="*/ 321733 h 3526605"/>
              <a:gd name="connsiteX6" fmla="*/ 5690968 w 6198968"/>
              <a:gd name="connsiteY6" fmla="*/ 355600 h 3526605"/>
              <a:gd name="connsiteX7" fmla="*/ 5589368 w 6198968"/>
              <a:gd name="connsiteY7" fmla="*/ 491066 h 3526605"/>
              <a:gd name="connsiteX8" fmla="*/ 5504702 w 6198968"/>
              <a:gd name="connsiteY8" fmla="*/ 575733 h 3526605"/>
              <a:gd name="connsiteX9" fmla="*/ 5420035 w 6198968"/>
              <a:gd name="connsiteY9" fmla="*/ 677333 h 3526605"/>
              <a:gd name="connsiteX10" fmla="*/ 5403102 w 6198968"/>
              <a:gd name="connsiteY10" fmla="*/ 728133 h 3526605"/>
              <a:gd name="connsiteX11" fmla="*/ 5301502 w 6198968"/>
              <a:gd name="connsiteY11" fmla="*/ 812800 h 3526605"/>
              <a:gd name="connsiteX12" fmla="*/ 5216835 w 6198968"/>
              <a:gd name="connsiteY12" fmla="*/ 897466 h 3526605"/>
              <a:gd name="connsiteX13" fmla="*/ 5182968 w 6198968"/>
              <a:gd name="connsiteY13" fmla="*/ 948266 h 3526605"/>
              <a:gd name="connsiteX14" fmla="*/ 5132168 w 6198968"/>
              <a:gd name="connsiteY14" fmla="*/ 999066 h 3526605"/>
              <a:gd name="connsiteX15" fmla="*/ 5098302 w 6198968"/>
              <a:gd name="connsiteY15" fmla="*/ 1066800 h 3526605"/>
              <a:gd name="connsiteX16" fmla="*/ 5047502 w 6198968"/>
              <a:gd name="connsiteY16" fmla="*/ 1134533 h 3526605"/>
              <a:gd name="connsiteX17" fmla="*/ 4996702 w 6198968"/>
              <a:gd name="connsiteY17" fmla="*/ 1219200 h 3526605"/>
              <a:gd name="connsiteX18" fmla="*/ 4776568 w 6198968"/>
              <a:gd name="connsiteY18" fmla="*/ 1540933 h 3526605"/>
              <a:gd name="connsiteX19" fmla="*/ 5386168 w 6198968"/>
              <a:gd name="connsiteY19" fmla="*/ 2387600 h 3526605"/>
              <a:gd name="connsiteX20" fmla="*/ 5504702 w 6198968"/>
              <a:gd name="connsiteY20" fmla="*/ 2709333 h 3526605"/>
              <a:gd name="connsiteX21" fmla="*/ 5640168 w 6198968"/>
              <a:gd name="connsiteY21" fmla="*/ 2777066 h 3526605"/>
              <a:gd name="connsiteX22" fmla="*/ 5792568 w 6198968"/>
              <a:gd name="connsiteY22" fmla="*/ 2895600 h 3526605"/>
              <a:gd name="connsiteX23" fmla="*/ 5894168 w 6198968"/>
              <a:gd name="connsiteY23" fmla="*/ 2929466 h 3526605"/>
              <a:gd name="connsiteX24" fmla="*/ 5928035 w 6198968"/>
              <a:gd name="connsiteY24" fmla="*/ 2980266 h 3526605"/>
              <a:gd name="connsiteX25" fmla="*/ 5978835 w 6198968"/>
              <a:gd name="connsiteY25" fmla="*/ 3014133 h 3526605"/>
              <a:gd name="connsiteX26" fmla="*/ 6012702 w 6198968"/>
              <a:gd name="connsiteY26" fmla="*/ 3115733 h 3526605"/>
              <a:gd name="connsiteX27" fmla="*/ 6029635 w 6198968"/>
              <a:gd name="connsiteY27" fmla="*/ 3166533 h 3526605"/>
              <a:gd name="connsiteX28" fmla="*/ 6114302 w 6198968"/>
              <a:gd name="connsiteY28" fmla="*/ 3251200 h 3526605"/>
              <a:gd name="connsiteX29" fmla="*/ 6165102 w 6198968"/>
              <a:gd name="connsiteY29" fmla="*/ 3318933 h 3526605"/>
              <a:gd name="connsiteX30" fmla="*/ 6198968 w 6198968"/>
              <a:gd name="connsiteY30" fmla="*/ 3352800 h 3526605"/>
              <a:gd name="connsiteX31" fmla="*/ 6198968 w 6198968"/>
              <a:gd name="connsiteY31" fmla="*/ 3352800 h 3526605"/>
              <a:gd name="connsiteX32" fmla="*/ 5199902 w 6198968"/>
              <a:gd name="connsiteY32" fmla="*/ 3420533 h 3526605"/>
              <a:gd name="connsiteX33" fmla="*/ 4827368 w 6198968"/>
              <a:gd name="connsiteY33" fmla="*/ 3454400 h 3526605"/>
              <a:gd name="connsiteX34" fmla="*/ 4404035 w 6198968"/>
              <a:gd name="connsiteY34" fmla="*/ 3471333 h 3526605"/>
              <a:gd name="connsiteX35" fmla="*/ 3675902 w 6198968"/>
              <a:gd name="connsiteY35" fmla="*/ 3488266 h 3526605"/>
              <a:gd name="connsiteX36" fmla="*/ 3303368 w 6198968"/>
              <a:gd name="connsiteY36" fmla="*/ 3471333 h 3526605"/>
              <a:gd name="connsiteX37" fmla="*/ 1593102 w 6198968"/>
              <a:gd name="connsiteY37" fmla="*/ 3522133 h 3526605"/>
              <a:gd name="connsiteX38" fmla="*/ 949635 w 6198968"/>
              <a:gd name="connsiteY38" fmla="*/ 3505200 h 3526605"/>
              <a:gd name="connsiteX39" fmla="*/ 814168 w 6198968"/>
              <a:gd name="connsiteY39" fmla="*/ 3471333 h 3526605"/>
              <a:gd name="connsiteX40" fmla="*/ 746435 w 6198968"/>
              <a:gd name="connsiteY40" fmla="*/ 3454400 h 3526605"/>
              <a:gd name="connsiteX41" fmla="*/ 695635 w 6198968"/>
              <a:gd name="connsiteY41" fmla="*/ 3437466 h 3526605"/>
              <a:gd name="connsiteX42" fmla="*/ 492435 w 6198968"/>
              <a:gd name="connsiteY42" fmla="*/ 3420533 h 3526605"/>
              <a:gd name="connsiteX43" fmla="*/ 272302 w 6198968"/>
              <a:gd name="connsiteY43" fmla="*/ 3403600 h 3526605"/>
              <a:gd name="connsiteX44" fmla="*/ 221502 w 6198968"/>
              <a:gd name="connsiteY44" fmla="*/ 3335866 h 3526605"/>
              <a:gd name="connsiteX45" fmla="*/ 187635 w 6198968"/>
              <a:gd name="connsiteY45" fmla="*/ 3183466 h 3526605"/>
              <a:gd name="connsiteX46" fmla="*/ 153768 w 6198968"/>
              <a:gd name="connsiteY46" fmla="*/ 3132666 h 3526605"/>
              <a:gd name="connsiteX47" fmla="*/ 102968 w 6198968"/>
              <a:gd name="connsiteY47" fmla="*/ 3031066 h 3526605"/>
              <a:gd name="connsiteX48" fmla="*/ 86035 w 6198968"/>
              <a:gd name="connsiteY48" fmla="*/ 2963333 h 3526605"/>
              <a:gd name="connsiteX49" fmla="*/ 52168 w 6198968"/>
              <a:gd name="connsiteY49" fmla="*/ 2895600 h 3526605"/>
              <a:gd name="connsiteX50" fmla="*/ 35235 w 6198968"/>
              <a:gd name="connsiteY50" fmla="*/ 2844800 h 3526605"/>
              <a:gd name="connsiteX51" fmla="*/ 18302 w 6198968"/>
              <a:gd name="connsiteY51" fmla="*/ 2709333 h 3526605"/>
              <a:gd name="connsiteX52" fmla="*/ 1368 w 6198968"/>
              <a:gd name="connsiteY52" fmla="*/ 2641600 h 3526605"/>
              <a:gd name="connsiteX53" fmla="*/ 69102 w 6198968"/>
              <a:gd name="connsiteY53" fmla="*/ 2540000 h 3526605"/>
              <a:gd name="connsiteX54" fmla="*/ 136835 w 6198968"/>
              <a:gd name="connsiteY54" fmla="*/ 2455333 h 3526605"/>
              <a:gd name="connsiteX55" fmla="*/ 170702 w 6198968"/>
              <a:gd name="connsiteY55" fmla="*/ 2404533 h 3526605"/>
              <a:gd name="connsiteX56" fmla="*/ 255368 w 6198968"/>
              <a:gd name="connsiteY56" fmla="*/ 2286000 h 3526605"/>
              <a:gd name="connsiteX57" fmla="*/ 272302 w 6198968"/>
              <a:gd name="connsiteY57" fmla="*/ 2235200 h 3526605"/>
              <a:gd name="connsiteX58" fmla="*/ 306168 w 6198968"/>
              <a:gd name="connsiteY58" fmla="*/ 2167466 h 3526605"/>
              <a:gd name="connsiteX59" fmla="*/ 306168 w 6198968"/>
              <a:gd name="connsiteY59" fmla="*/ 1947333 h 3526605"/>
              <a:gd name="connsiteX60" fmla="*/ 289235 w 6198968"/>
              <a:gd name="connsiteY60" fmla="*/ 1608666 h 3526605"/>
              <a:gd name="connsiteX61" fmla="*/ 272302 w 6198968"/>
              <a:gd name="connsiteY61" fmla="*/ 1557866 h 3526605"/>
              <a:gd name="connsiteX62" fmla="*/ 204568 w 6198968"/>
              <a:gd name="connsiteY62" fmla="*/ 1320800 h 3526605"/>
              <a:gd name="connsiteX63" fmla="*/ 136835 w 6198968"/>
              <a:gd name="connsiteY63" fmla="*/ 1185333 h 3526605"/>
              <a:gd name="connsiteX64" fmla="*/ 119902 w 6198968"/>
              <a:gd name="connsiteY64" fmla="*/ 1100666 h 3526605"/>
              <a:gd name="connsiteX65" fmla="*/ 102968 w 6198968"/>
              <a:gd name="connsiteY65" fmla="*/ 1032933 h 3526605"/>
              <a:gd name="connsiteX66" fmla="*/ 69102 w 6198968"/>
              <a:gd name="connsiteY66" fmla="*/ 880533 h 3526605"/>
              <a:gd name="connsiteX67" fmla="*/ 86035 w 6198968"/>
              <a:gd name="connsiteY67" fmla="*/ 626533 h 3526605"/>
              <a:gd name="connsiteX68" fmla="*/ 153768 w 6198968"/>
              <a:gd name="connsiteY68" fmla="*/ 592666 h 3526605"/>
              <a:gd name="connsiteX69" fmla="*/ 187635 w 6198968"/>
              <a:gd name="connsiteY69" fmla="*/ 541866 h 3526605"/>
              <a:gd name="connsiteX70" fmla="*/ 221502 w 6198968"/>
              <a:gd name="connsiteY70" fmla="*/ 440266 h 3526605"/>
              <a:gd name="connsiteX71" fmla="*/ 255368 w 6198968"/>
              <a:gd name="connsiteY71" fmla="*/ 389466 h 3526605"/>
              <a:gd name="connsiteX72" fmla="*/ 272302 w 6198968"/>
              <a:gd name="connsiteY72" fmla="*/ 338666 h 3526605"/>
              <a:gd name="connsiteX73" fmla="*/ 340035 w 6198968"/>
              <a:gd name="connsiteY73" fmla="*/ 220133 h 3526605"/>
              <a:gd name="connsiteX74" fmla="*/ 373902 w 6198968"/>
              <a:gd name="connsiteY74" fmla="*/ 118533 h 3526605"/>
              <a:gd name="connsiteX75" fmla="*/ 390835 w 6198968"/>
              <a:gd name="connsiteY75" fmla="*/ 50800 h 3526605"/>
              <a:gd name="connsiteX76" fmla="*/ 458568 w 6198968"/>
              <a:gd name="connsiteY76" fmla="*/ 33866 h 3526605"/>
              <a:gd name="connsiteX77" fmla="*/ 610968 w 6198968"/>
              <a:gd name="connsiteY77" fmla="*/ 33866 h 3526605"/>
              <a:gd name="connsiteX78" fmla="*/ 6046568 w 6198968"/>
              <a:gd name="connsiteY78" fmla="*/ 0 h 35266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6198968" h="3526605">
                <a:moveTo>
                  <a:pt x="6046568" y="0"/>
                </a:moveTo>
                <a:lnTo>
                  <a:pt x="6046568" y="0"/>
                </a:lnTo>
                <a:cubicBezTo>
                  <a:pt x="6007057" y="33867"/>
                  <a:pt x="5968311" y="68647"/>
                  <a:pt x="5928035" y="101600"/>
                </a:cubicBezTo>
                <a:cubicBezTo>
                  <a:pt x="5906192" y="119471"/>
                  <a:pt x="5881541" y="133816"/>
                  <a:pt x="5860302" y="152400"/>
                </a:cubicBezTo>
                <a:cubicBezTo>
                  <a:pt x="5836272" y="173426"/>
                  <a:pt x="5815146" y="197555"/>
                  <a:pt x="5792568" y="220133"/>
                </a:cubicBezTo>
                <a:cubicBezTo>
                  <a:pt x="5778796" y="261451"/>
                  <a:pt x="5774595" y="288906"/>
                  <a:pt x="5741768" y="321733"/>
                </a:cubicBezTo>
                <a:cubicBezTo>
                  <a:pt x="5727377" y="336124"/>
                  <a:pt x="5704582" y="340473"/>
                  <a:pt x="5690968" y="355600"/>
                </a:cubicBezTo>
                <a:cubicBezTo>
                  <a:pt x="5653209" y="397555"/>
                  <a:pt x="5589368" y="491066"/>
                  <a:pt x="5589368" y="491066"/>
                </a:cubicBezTo>
                <a:cubicBezTo>
                  <a:pt x="5549658" y="610200"/>
                  <a:pt x="5609323" y="471112"/>
                  <a:pt x="5504702" y="575733"/>
                </a:cubicBezTo>
                <a:cubicBezTo>
                  <a:pt x="5332829" y="747606"/>
                  <a:pt x="5595765" y="560179"/>
                  <a:pt x="5420035" y="677333"/>
                </a:cubicBezTo>
                <a:cubicBezTo>
                  <a:pt x="5414391" y="694266"/>
                  <a:pt x="5413003" y="713281"/>
                  <a:pt x="5403102" y="728133"/>
                </a:cubicBezTo>
                <a:cubicBezTo>
                  <a:pt x="5377026" y="767247"/>
                  <a:pt x="5338986" y="787810"/>
                  <a:pt x="5301502" y="812800"/>
                </a:cubicBezTo>
                <a:cubicBezTo>
                  <a:pt x="5211190" y="948267"/>
                  <a:pt x="5329725" y="784578"/>
                  <a:pt x="5216835" y="897466"/>
                </a:cubicBezTo>
                <a:cubicBezTo>
                  <a:pt x="5202444" y="911857"/>
                  <a:pt x="5195997" y="932632"/>
                  <a:pt x="5182968" y="948266"/>
                </a:cubicBezTo>
                <a:cubicBezTo>
                  <a:pt x="5167637" y="966663"/>
                  <a:pt x="5149101" y="982133"/>
                  <a:pt x="5132168" y="999066"/>
                </a:cubicBezTo>
                <a:cubicBezTo>
                  <a:pt x="5120879" y="1021644"/>
                  <a:pt x="5111681" y="1045394"/>
                  <a:pt x="5098302" y="1066800"/>
                </a:cubicBezTo>
                <a:cubicBezTo>
                  <a:pt x="5083344" y="1090732"/>
                  <a:pt x="5061504" y="1110029"/>
                  <a:pt x="5047502" y="1134533"/>
                </a:cubicBezTo>
                <a:cubicBezTo>
                  <a:pt x="4988882" y="1237117"/>
                  <a:pt x="5075959" y="1139941"/>
                  <a:pt x="4996702" y="1219200"/>
                </a:cubicBezTo>
                <a:lnTo>
                  <a:pt x="4776568" y="1540933"/>
                </a:lnTo>
                <a:lnTo>
                  <a:pt x="5386168" y="2387600"/>
                </a:lnTo>
                <a:lnTo>
                  <a:pt x="5504702" y="2709333"/>
                </a:lnTo>
                <a:cubicBezTo>
                  <a:pt x="5549857" y="2731911"/>
                  <a:pt x="5597576" y="2749962"/>
                  <a:pt x="5640168" y="2777066"/>
                </a:cubicBezTo>
                <a:cubicBezTo>
                  <a:pt x="5736594" y="2838428"/>
                  <a:pt x="5642412" y="2845549"/>
                  <a:pt x="5792568" y="2895600"/>
                </a:cubicBezTo>
                <a:lnTo>
                  <a:pt x="5894168" y="2929466"/>
                </a:lnTo>
                <a:cubicBezTo>
                  <a:pt x="5905457" y="2946399"/>
                  <a:pt x="5913644" y="2965875"/>
                  <a:pt x="5928035" y="2980266"/>
                </a:cubicBezTo>
                <a:cubicBezTo>
                  <a:pt x="5942426" y="2994657"/>
                  <a:pt x="5968049" y="2996875"/>
                  <a:pt x="5978835" y="3014133"/>
                </a:cubicBezTo>
                <a:cubicBezTo>
                  <a:pt x="5997755" y="3044405"/>
                  <a:pt x="6001413" y="3081866"/>
                  <a:pt x="6012702" y="3115733"/>
                </a:cubicBezTo>
                <a:cubicBezTo>
                  <a:pt x="6018346" y="3132666"/>
                  <a:pt x="6019734" y="3151682"/>
                  <a:pt x="6029635" y="3166533"/>
                </a:cubicBezTo>
                <a:cubicBezTo>
                  <a:pt x="6119947" y="3302000"/>
                  <a:pt x="6001413" y="3138311"/>
                  <a:pt x="6114302" y="3251200"/>
                </a:cubicBezTo>
                <a:cubicBezTo>
                  <a:pt x="6134258" y="3271156"/>
                  <a:pt x="6147035" y="3297252"/>
                  <a:pt x="6165102" y="3318933"/>
                </a:cubicBezTo>
                <a:cubicBezTo>
                  <a:pt x="6175322" y="3331198"/>
                  <a:pt x="6187679" y="3341511"/>
                  <a:pt x="6198968" y="3352800"/>
                </a:cubicBezTo>
                <a:lnTo>
                  <a:pt x="6198968" y="3352800"/>
                </a:lnTo>
                <a:lnTo>
                  <a:pt x="5199902" y="3420533"/>
                </a:lnTo>
                <a:cubicBezTo>
                  <a:pt x="5052577" y="3436902"/>
                  <a:pt x="4985839" y="3446059"/>
                  <a:pt x="4827368" y="3454400"/>
                </a:cubicBezTo>
                <a:cubicBezTo>
                  <a:pt x="4686339" y="3461823"/>
                  <a:pt x="4545146" y="3465689"/>
                  <a:pt x="4404035" y="3471333"/>
                </a:cubicBezTo>
                <a:cubicBezTo>
                  <a:pt x="4106353" y="3570561"/>
                  <a:pt x="4325731" y="3510294"/>
                  <a:pt x="3675902" y="3488266"/>
                </a:cubicBezTo>
                <a:cubicBezTo>
                  <a:pt x="3551667" y="3484055"/>
                  <a:pt x="3427546" y="3476977"/>
                  <a:pt x="3303368" y="3471333"/>
                </a:cubicBezTo>
                <a:cubicBezTo>
                  <a:pt x="1705723" y="3506446"/>
                  <a:pt x="2273654" y="3454079"/>
                  <a:pt x="1593102" y="3522133"/>
                </a:cubicBezTo>
                <a:cubicBezTo>
                  <a:pt x="1378613" y="3516489"/>
                  <a:pt x="1163967" y="3515169"/>
                  <a:pt x="949635" y="3505200"/>
                </a:cubicBezTo>
                <a:cubicBezTo>
                  <a:pt x="887957" y="3502331"/>
                  <a:pt x="867160" y="3486473"/>
                  <a:pt x="814168" y="3471333"/>
                </a:cubicBezTo>
                <a:cubicBezTo>
                  <a:pt x="791791" y="3464940"/>
                  <a:pt x="768812" y="3460794"/>
                  <a:pt x="746435" y="3454400"/>
                </a:cubicBezTo>
                <a:cubicBezTo>
                  <a:pt x="729272" y="3449496"/>
                  <a:pt x="713328" y="3439825"/>
                  <a:pt x="695635" y="3437466"/>
                </a:cubicBezTo>
                <a:cubicBezTo>
                  <a:pt x="628263" y="3428483"/>
                  <a:pt x="560066" y="3427296"/>
                  <a:pt x="492435" y="3420533"/>
                </a:cubicBezTo>
                <a:cubicBezTo>
                  <a:pt x="288096" y="3400100"/>
                  <a:pt x="427820" y="3403600"/>
                  <a:pt x="272302" y="3403600"/>
                </a:cubicBezTo>
                <a:lnTo>
                  <a:pt x="221502" y="3335866"/>
                </a:lnTo>
                <a:cubicBezTo>
                  <a:pt x="210213" y="3285066"/>
                  <a:pt x="204091" y="3232835"/>
                  <a:pt x="187635" y="3183466"/>
                </a:cubicBezTo>
                <a:cubicBezTo>
                  <a:pt x="181199" y="3164159"/>
                  <a:pt x="162869" y="3150869"/>
                  <a:pt x="153768" y="3132666"/>
                </a:cubicBezTo>
                <a:cubicBezTo>
                  <a:pt x="83661" y="2992452"/>
                  <a:pt x="200026" y="3176652"/>
                  <a:pt x="102968" y="3031066"/>
                </a:cubicBezTo>
                <a:cubicBezTo>
                  <a:pt x="97324" y="3008488"/>
                  <a:pt x="94207" y="2985124"/>
                  <a:pt x="86035" y="2963333"/>
                </a:cubicBezTo>
                <a:cubicBezTo>
                  <a:pt x="77172" y="2939698"/>
                  <a:pt x="62112" y="2918802"/>
                  <a:pt x="52168" y="2895600"/>
                </a:cubicBezTo>
                <a:cubicBezTo>
                  <a:pt x="45137" y="2879194"/>
                  <a:pt x="40879" y="2861733"/>
                  <a:pt x="35235" y="2844800"/>
                </a:cubicBezTo>
                <a:cubicBezTo>
                  <a:pt x="29591" y="2799644"/>
                  <a:pt x="25783" y="2754221"/>
                  <a:pt x="18302" y="2709333"/>
                </a:cubicBezTo>
                <a:cubicBezTo>
                  <a:pt x="14476" y="2686377"/>
                  <a:pt x="-5319" y="2663891"/>
                  <a:pt x="1368" y="2641600"/>
                </a:cubicBezTo>
                <a:cubicBezTo>
                  <a:pt x="13064" y="2602614"/>
                  <a:pt x="69102" y="2540000"/>
                  <a:pt x="69102" y="2540000"/>
                </a:cubicBezTo>
                <a:cubicBezTo>
                  <a:pt x="102067" y="2441104"/>
                  <a:pt x="60242" y="2531926"/>
                  <a:pt x="136835" y="2455333"/>
                </a:cubicBezTo>
                <a:cubicBezTo>
                  <a:pt x="151226" y="2440942"/>
                  <a:pt x="158873" y="2421094"/>
                  <a:pt x="170702" y="2404533"/>
                </a:cubicBezTo>
                <a:cubicBezTo>
                  <a:pt x="183490" y="2386629"/>
                  <a:pt x="242063" y="2312610"/>
                  <a:pt x="255368" y="2286000"/>
                </a:cubicBezTo>
                <a:cubicBezTo>
                  <a:pt x="263350" y="2270035"/>
                  <a:pt x="265271" y="2251606"/>
                  <a:pt x="272302" y="2235200"/>
                </a:cubicBezTo>
                <a:cubicBezTo>
                  <a:pt x="282246" y="2211998"/>
                  <a:pt x="294879" y="2190044"/>
                  <a:pt x="306168" y="2167466"/>
                </a:cubicBezTo>
                <a:cubicBezTo>
                  <a:pt x="336122" y="2017701"/>
                  <a:pt x="320197" y="2143733"/>
                  <a:pt x="306168" y="1947333"/>
                </a:cubicBezTo>
                <a:cubicBezTo>
                  <a:pt x="298115" y="1834590"/>
                  <a:pt x="299027" y="1721271"/>
                  <a:pt x="289235" y="1608666"/>
                </a:cubicBezTo>
                <a:cubicBezTo>
                  <a:pt x="287689" y="1590884"/>
                  <a:pt x="276998" y="1575086"/>
                  <a:pt x="272302" y="1557866"/>
                </a:cubicBezTo>
                <a:cubicBezTo>
                  <a:pt x="259280" y="1510120"/>
                  <a:pt x="230526" y="1372715"/>
                  <a:pt x="204568" y="1320800"/>
                </a:cubicBezTo>
                <a:lnTo>
                  <a:pt x="136835" y="1185333"/>
                </a:lnTo>
                <a:cubicBezTo>
                  <a:pt x="131191" y="1157111"/>
                  <a:pt x="126146" y="1128762"/>
                  <a:pt x="119902" y="1100666"/>
                </a:cubicBezTo>
                <a:cubicBezTo>
                  <a:pt x="114853" y="1077948"/>
                  <a:pt x="107532" y="1055754"/>
                  <a:pt x="102968" y="1032933"/>
                </a:cubicBezTo>
                <a:cubicBezTo>
                  <a:pt x="73165" y="883918"/>
                  <a:pt x="102058" y="979402"/>
                  <a:pt x="69102" y="880533"/>
                </a:cubicBezTo>
                <a:cubicBezTo>
                  <a:pt x="74746" y="795866"/>
                  <a:pt x="62092" y="707940"/>
                  <a:pt x="86035" y="626533"/>
                </a:cubicBezTo>
                <a:cubicBezTo>
                  <a:pt x="93158" y="602316"/>
                  <a:pt x="134376" y="608826"/>
                  <a:pt x="153768" y="592666"/>
                </a:cubicBezTo>
                <a:cubicBezTo>
                  <a:pt x="169402" y="579637"/>
                  <a:pt x="176346" y="558799"/>
                  <a:pt x="187635" y="541866"/>
                </a:cubicBezTo>
                <a:cubicBezTo>
                  <a:pt x="198924" y="507999"/>
                  <a:pt x="201700" y="469969"/>
                  <a:pt x="221502" y="440266"/>
                </a:cubicBezTo>
                <a:cubicBezTo>
                  <a:pt x="232791" y="423333"/>
                  <a:pt x="246267" y="407669"/>
                  <a:pt x="255368" y="389466"/>
                </a:cubicBezTo>
                <a:cubicBezTo>
                  <a:pt x="263350" y="373501"/>
                  <a:pt x="265271" y="355072"/>
                  <a:pt x="272302" y="338666"/>
                </a:cubicBezTo>
                <a:cubicBezTo>
                  <a:pt x="298084" y="278507"/>
                  <a:pt x="306021" y="271154"/>
                  <a:pt x="340035" y="220133"/>
                </a:cubicBezTo>
                <a:lnTo>
                  <a:pt x="373902" y="118533"/>
                </a:lnTo>
                <a:cubicBezTo>
                  <a:pt x="392620" y="62379"/>
                  <a:pt x="390835" y="85582"/>
                  <a:pt x="390835" y="50800"/>
                </a:cubicBezTo>
                <a:lnTo>
                  <a:pt x="458568" y="33866"/>
                </a:lnTo>
                <a:lnTo>
                  <a:pt x="610968" y="33866"/>
                </a:lnTo>
                <a:lnTo>
                  <a:pt x="6046568" y="0"/>
                </a:lnTo>
                <a:close/>
              </a:path>
            </a:pathLst>
          </a:custGeom>
          <a:solidFill>
            <a:srgbClr val="B9DA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457200">
              <a:lnSpc>
                <a:spcPct val="150000"/>
              </a:lnSpc>
            </a:pPr>
            <a:endParaRPr lang="zh-CN" altLang="zh-CN" sz="1800" dirty="0">
              <a:solidFill>
                <a:srgbClr val="5A5A5A"/>
              </a:solidFill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42980" y="955998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19" name="文本框 18"/>
          <p:cNvSpPr txBox="1"/>
          <p:nvPr/>
        </p:nvSpPr>
        <p:spPr>
          <a:xfrm>
            <a:off x="5023051" y="872867"/>
            <a:ext cx="15657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赘</a:t>
            </a:r>
          </a:p>
        </p:txBody>
      </p:sp>
      <p:sp>
        <p:nvSpPr>
          <p:cNvPr id="20" name="文本框 19"/>
          <p:cNvSpPr txBox="1"/>
          <p:nvPr/>
        </p:nvSpPr>
        <p:spPr>
          <a:xfrm>
            <a:off x="2305079" y="2127607"/>
            <a:ext cx="6325644" cy="3222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撒母耳记下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19:35 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仆人现在八十岁了，还能尝出饮食的滋味，辨别美恶吗？还能听男女歌唱的声音吗？仆人何必累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赘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（</a:t>
            </a:r>
            <a:r>
              <a:rPr lang="en-US" altLang="zh-CN" sz="2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zhuì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）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我主我王呢？</a:t>
            </a:r>
            <a:endParaRPr lang="zh-CN" altLang="zh-CN" sz="18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endParaRPr lang="zh-CN" altLang="zh-CN" sz="28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937533" y="4587151"/>
            <a:ext cx="3273468" cy="488573"/>
          </a:xfrm>
          <a:prstGeom prst="rect">
            <a:avLst/>
          </a:prstGeom>
          <a:solidFill>
            <a:schemeClr val="bg1"/>
          </a:solidFill>
          <a:effectLst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>
              <a:lnSpc>
                <a:spcPct val="150000"/>
              </a:lnSpc>
              <a:spcAft>
                <a:spcPts val="800"/>
              </a:spcAft>
            </a:pPr>
            <a:r>
              <a:rPr lang="zh-CN" altLang="zh-CN" sz="20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备注：圣经中出现</a:t>
            </a:r>
            <a:r>
              <a:rPr lang="en-US" altLang="zh-CN" sz="20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r>
              <a:rPr lang="zh-CN" altLang="zh-CN" sz="20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处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/>
          <p:cNvSpPr txBox="1"/>
          <p:nvPr/>
        </p:nvSpPr>
        <p:spPr>
          <a:xfrm>
            <a:off x="4049467" y="2910840"/>
            <a:ext cx="5582614" cy="132207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8000" noProof="0" dirty="0">
                <a:ln>
                  <a:noFill/>
                </a:ln>
                <a:solidFill>
                  <a:srgbClr val="E7E6E6">
                    <a:lumMod val="1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谢谢聆听</a:t>
            </a:r>
            <a:r>
              <a:rPr lang="en-US" altLang="zh-CN" sz="8000" noProof="0" dirty="0">
                <a:ln>
                  <a:noFill/>
                </a:ln>
                <a:solidFill>
                  <a:srgbClr val="E7E6E6">
                    <a:lumMod val="1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endParaRPr kumimoji="0" lang="zh-CN" altLang="en-US" sz="8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Ink Free" panose="03080402000500000000" pitchFamily="2" charset="0"/>
              <a:ea typeface="方正仿宋简体" pitchFamily="2" charset="-122"/>
              <a:cs typeface="+mn-cs"/>
            </a:endParaRP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PP_MARK_KEY" val="eace982c-b8d3-4b12-ab50-e8b81223a9a2"/>
  <p:tag name="COMMONDATA" val="eyJjb3VudCI6MzAsImhkaWQiOiI2MTM5YzA5MGM5OTNjMmM4ZWM2ZjllN2E3YTM2YWM2MiIsInVzZXJDb3VudCI6MX0=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900.011023622047,&quot;width&quot;:3900.011023622047}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900.011023622047,&quot;width&quot;:3900.011023622047}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900.011023622047,&quot;width&quot;:3900.011023622047}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900.011023622047,&quot;width&quot;:3900.011023622047}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900.011023622047,&quot;width&quot;:3900.011023622047}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900.011023622047,&quot;width&quot;:3900.011023622047}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900.011023622047,&quot;width&quot;:3900.011023622047}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900.011023622047,&quot;width&quot;:3900.011023622047}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900.011023622047,&quot;width&quot;:3900.011023622047}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900.011023622047,&quot;width&quot;:3900.011023622047}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900.011023622047,&quot;width&quot;:3900.011023622047}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900.011023622047,&quot;width&quot;:3900.011023622047}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900.011023622047,&quot;width&quot;:3900.011023622047}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900.011023622047,&quot;width&quot;:3900.011023622047}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900.011023622047,&quot;width&quot;:3900.011023622047}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900.011023622047,&quot;width&quot;:3900.011023622047}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900.011023622047,&quot;width&quot;:3900.011023622047}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900.011023622047,&quot;width&quot;:3900.011023622047}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900.011023622047,&quot;width&quot;:3900.011023622047}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3093</Words>
  <Application>Microsoft Office PowerPoint</Application>
  <PresentationFormat>宽屏</PresentationFormat>
  <Paragraphs>292</Paragraphs>
  <Slides>73</Slides>
  <Notes>11</Notes>
  <HiddenSlides>0</HiddenSlides>
  <MMClips>1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73</vt:i4>
      </vt:variant>
    </vt:vector>
  </HeadingPairs>
  <TitlesOfParts>
    <vt:vector size="85" baseType="lpstr">
      <vt:lpstr>楷体</vt:lpstr>
      <vt:lpstr>Abadi</vt:lpstr>
      <vt:lpstr>Times New Roman</vt:lpstr>
      <vt:lpstr>等线 Light</vt:lpstr>
      <vt:lpstr>Calibri</vt:lpstr>
      <vt:lpstr>宋体</vt:lpstr>
      <vt:lpstr>Arial Regular</vt:lpstr>
      <vt:lpstr>等线</vt:lpstr>
      <vt:lpstr>Arial</vt:lpstr>
      <vt:lpstr>Ink Free</vt:lpstr>
      <vt:lpstr>微软雅黑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上帝之爱</dc:creator>
  <cp:lastModifiedBy>LemonTree</cp:lastModifiedBy>
  <cp:revision>71</cp:revision>
  <dcterms:created xsi:type="dcterms:W3CDTF">1900-01-01T00:00:00Z</dcterms:created>
  <dcterms:modified xsi:type="dcterms:W3CDTF">2023-07-25T02:28:37Z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2052-11.1.0.14309</vt:lpwstr>
  </property>
  <property fmtid="{D5CDD505-2E9C-101B-9397-08002B2CF9AE}" pid="3" name="KSOTemplateUUID">
    <vt:lpwstr>v1.0_mb_zIkOxWWnBxWyfdipcED7sg==</vt:lpwstr>
  </property>
  <property fmtid="{D5CDD505-2E9C-101B-9397-08002B2CF9AE}" pid="4" name="ICV">
    <vt:lpwstr>36C7AD7FCA6A41E6BB590C42187B800D_12</vt:lpwstr>
  </property>
</Properties>
</file>