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  <p:sldId id="259" r:id="rId5"/>
    <p:sldId id="260" r:id="rId6"/>
    <p:sldId id="273" r:id="rId7"/>
    <p:sldId id="274" r:id="rId8"/>
    <p:sldId id="262" r:id="rId9"/>
    <p:sldId id="263" r:id="rId10"/>
    <p:sldId id="306" r:id="rId11"/>
    <p:sldId id="275" r:id="rId12"/>
    <p:sldId id="265" r:id="rId13"/>
    <p:sldId id="277" r:id="rId14"/>
    <p:sldId id="279" r:id="rId15"/>
    <p:sldId id="281" r:id="rId16"/>
    <p:sldId id="280" r:id="rId17"/>
    <p:sldId id="305" r:id="rId18"/>
    <p:sldId id="282" r:id="rId19"/>
    <p:sldId id="303" r:id="rId20"/>
    <p:sldId id="304" r:id="rId21"/>
    <p:sldId id="285" r:id="rId22"/>
    <p:sldId id="286" r:id="rId23"/>
    <p:sldId id="329" r:id="rId24"/>
    <p:sldId id="290" r:id="rId25"/>
    <p:sldId id="292" r:id="rId26"/>
    <p:sldId id="302" r:id="rId27"/>
    <p:sldId id="293" r:id="rId28"/>
    <p:sldId id="294" r:id="rId29"/>
    <p:sldId id="295" r:id="rId30"/>
    <p:sldId id="297" r:id="rId31"/>
    <p:sldId id="298" r:id="rId32"/>
    <p:sldId id="299" r:id="rId33"/>
    <p:sldId id="300" r:id="rId34"/>
    <p:sldId id="301" r:id="rId35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8"/>
        <p:guide pos="38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56.xml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zh-CN" dirty="0"/>
              <a:t>[ </a:t>
            </a:r>
            <a:r>
              <a:rPr lang="en-GB" altLang="zh-CN" dirty="0" err="1">
                <a:effectLst/>
                <a:latin typeface="CELingDongHeiSBold"/>
              </a:rPr>
              <a:t>dū</a:t>
            </a:r>
            <a:r>
              <a:rPr lang="en-GB" altLang="zh-CN" dirty="0"/>
              <a:t> ]</a:t>
            </a:r>
            <a:r>
              <a:rPr lang="en-GB" altLang="zh-CN" dirty="0">
                <a:effectLst/>
              </a:rPr>
              <a:t>1.</a:t>
            </a:r>
            <a:r>
              <a:rPr lang="zh-CN" altLang="en-US" dirty="0">
                <a:effectLst/>
              </a:rPr>
              <a:t>首都</a:t>
            </a:r>
            <a:r>
              <a:rPr lang="zh-CN" altLang="en-US" dirty="0">
                <a:solidFill>
                  <a:srgbClr val="888888"/>
                </a:solidFill>
                <a:effectLst/>
              </a:rPr>
              <a:t>：建～。</a:t>
            </a:r>
            <a:endParaRPr lang="zh-CN" altLang="en-US" dirty="0">
              <a:effectLst/>
            </a:endParaRPr>
          </a:p>
          <a:p>
            <a:r>
              <a:rPr lang="en-US" altLang="zh-CN" dirty="0">
                <a:effectLst/>
              </a:rPr>
              <a:t>2.</a:t>
            </a:r>
            <a:r>
              <a:rPr lang="zh-CN" altLang="en-US" dirty="0">
                <a:effectLst/>
              </a:rPr>
              <a:t>大城市，也指以盛产某种东西而闻名的城市</a:t>
            </a:r>
            <a:r>
              <a:rPr lang="zh-CN" altLang="en-US" dirty="0">
                <a:solidFill>
                  <a:srgbClr val="888888"/>
                </a:solidFill>
                <a:effectLst/>
              </a:rPr>
              <a:t>：～市。通～大邑。瓷～。煤～。</a:t>
            </a:r>
            <a:endParaRPr lang="zh-CN" altLang="en-US" dirty="0">
              <a:effectLst/>
            </a:endParaRPr>
          </a:p>
          <a:p>
            <a:r>
              <a:rPr lang="en-US" altLang="zh-CN" dirty="0">
                <a:effectLst/>
              </a:rPr>
              <a:t>3.</a:t>
            </a:r>
            <a:r>
              <a:rPr lang="zh-CN" altLang="en-US" dirty="0">
                <a:effectLst/>
              </a:rPr>
              <a:t>旧时某些地区县与乡之间的一级行政区划。</a:t>
            </a:r>
            <a:endParaRPr lang="zh-CN" altLang="en-US" dirty="0">
              <a:effectLst/>
            </a:endParaRPr>
          </a:p>
          <a:p>
            <a:r>
              <a:rPr lang="en-US" altLang="zh-CN" dirty="0">
                <a:effectLst/>
              </a:rPr>
              <a:t>4.</a:t>
            </a:r>
            <a:r>
              <a:rPr lang="zh-CN" altLang="en-US" dirty="0">
                <a:effectLst/>
              </a:rPr>
              <a:t>姓。</a:t>
            </a:r>
            <a:endParaRPr lang="zh-CN" altLang="en-US" dirty="0">
              <a:effectLst/>
            </a:endParaRPr>
          </a:p>
          <a:p>
            <a:r>
              <a:rPr lang="en-GB" altLang="zh-CN" dirty="0"/>
              <a:t>[ </a:t>
            </a:r>
            <a:r>
              <a:rPr lang="en-GB" altLang="zh-CN" dirty="0" err="1">
                <a:effectLst/>
                <a:latin typeface="CELingDongHeiSBold"/>
              </a:rPr>
              <a:t>dōu</a:t>
            </a:r>
            <a:r>
              <a:rPr lang="en-GB" altLang="zh-CN" dirty="0"/>
              <a:t> ]</a:t>
            </a:r>
            <a:r>
              <a:rPr lang="en-GB" altLang="zh-CN" dirty="0">
                <a:effectLst/>
              </a:rPr>
              <a:t>1.</a:t>
            </a:r>
            <a:r>
              <a:rPr lang="zh-CN" altLang="en-US" dirty="0">
                <a:effectLst/>
              </a:rPr>
              <a:t>表示总括，除疑问句外，所总括的成分放在“都”前</a:t>
            </a:r>
            <a:r>
              <a:rPr lang="zh-CN" altLang="en-US" dirty="0">
                <a:solidFill>
                  <a:srgbClr val="888888"/>
                </a:solidFill>
                <a:effectLst/>
              </a:rPr>
              <a:t>：全家～搞文艺工作。他无论干什么～很带劲儿。</a:t>
            </a:r>
            <a:endParaRPr lang="zh-CN" altLang="en-US" dirty="0">
              <a:effectLst/>
            </a:endParaRPr>
          </a:p>
          <a:p>
            <a:r>
              <a:rPr lang="en-US" altLang="zh-CN" dirty="0">
                <a:effectLst/>
              </a:rPr>
              <a:t>2.</a:t>
            </a:r>
            <a:r>
              <a:rPr lang="zh-CN" altLang="en-US" dirty="0">
                <a:effectLst/>
              </a:rPr>
              <a:t>跟“是”字合用，说明理由</a:t>
            </a:r>
            <a:r>
              <a:rPr lang="zh-CN" altLang="en-US" dirty="0">
                <a:solidFill>
                  <a:srgbClr val="888888"/>
                </a:solidFill>
                <a:effectLst/>
              </a:rPr>
              <a:t>：～是你磨蹭，要不我也不会迟到。～是昨天这场雨，害得我们耽误了一天工。</a:t>
            </a:r>
            <a:endParaRPr lang="zh-CN" altLang="en-US" dirty="0">
              <a:effectLst/>
            </a:endParaRPr>
          </a:p>
          <a:p>
            <a:r>
              <a:rPr lang="en-US" altLang="zh-CN" dirty="0">
                <a:effectLst/>
              </a:rPr>
              <a:t>3.</a:t>
            </a:r>
            <a:r>
              <a:rPr lang="zh-CN" altLang="en-US" dirty="0">
                <a:effectLst/>
              </a:rPr>
              <a:t>表示“甚至”</a:t>
            </a:r>
            <a:r>
              <a:rPr lang="zh-CN" altLang="en-US" dirty="0">
                <a:solidFill>
                  <a:srgbClr val="888888"/>
                </a:solidFill>
                <a:effectLst/>
              </a:rPr>
              <a:t>：你待我比亲姐姐～好。今天一点儿～不冷。一动～不动。</a:t>
            </a:r>
            <a:endParaRPr lang="zh-CN" altLang="en-US" dirty="0">
              <a:effectLst/>
            </a:endParaRPr>
          </a:p>
          <a:p>
            <a:r>
              <a:rPr lang="en-US" altLang="zh-CN" dirty="0">
                <a:effectLst/>
              </a:rPr>
              <a:t>4.</a:t>
            </a:r>
            <a:r>
              <a:rPr lang="zh-CN" altLang="en-US" dirty="0">
                <a:effectLst/>
              </a:rPr>
              <a:t>表示“已经”</a:t>
            </a:r>
            <a:r>
              <a:rPr lang="zh-CN" altLang="en-US" dirty="0">
                <a:solidFill>
                  <a:srgbClr val="888888"/>
                </a:solidFill>
                <a:effectLst/>
              </a:rPr>
              <a:t>：饭～凉了，快吃吧。</a:t>
            </a:r>
            <a:endParaRPr lang="zh-CN" altLang="en-US" dirty="0">
              <a:effectLst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松科雪松属植物 </a:t>
            </a:r>
            <a:r>
              <a:rPr lang="en-US" altLang="zh-CN"/>
              <a:t>   </a:t>
            </a:r>
            <a:r>
              <a:rPr lang="zh-CN" altLang="en-US"/>
              <a:t>歌斐木，松科雪松属植物。又名神树、雪松、香柏、圣木等。乔木，高达50米，胸径达3米；树皮深灰色，裂成不规则的鳞状块片。生长枝淡灰黄色，密生短绒毛，微有白粉，二、三年生枝呈灰色、淡褐灰色或深灰色。鳞背密生短绒毛；苞鳞短小；种子近三角状，种翅宽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松科雪松属植物 </a:t>
            </a:r>
            <a:r>
              <a:rPr lang="en-US" altLang="zh-CN"/>
              <a:t>   </a:t>
            </a:r>
            <a:r>
              <a:rPr lang="zh-CN" altLang="en-US"/>
              <a:t>歌斐木，松科雪松属植物。又名神树、雪松、香柏、圣木等。乔木，高达50米，胸径达3米；树皮深灰色，裂成不规则的鳞状块片。生长枝淡灰黄色，密生短绒毛，微有白粉，二、三年生枝呈灰色、淡褐灰色或深灰色。鳞背密生短绒毛；苞鳞短小；种子近三角状，种翅宽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image" Target="../media/image5.png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8.xml"/><Relationship Id="rId2" Type="http://schemas.openxmlformats.org/officeDocument/2006/relationships/image" Target="../media/image5.png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2.xml"/><Relationship Id="rId2" Type="http://schemas.openxmlformats.org/officeDocument/2006/relationships/image" Target="../media/image5.png"/><Relationship Id="rId1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5.xml"/><Relationship Id="rId2" Type="http://schemas.openxmlformats.org/officeDocument/2006/relationships/image" Target="../media/image5.png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9.xml"/><Relationship Id="rId2" Type="http://schemas.openxmlformats.org/officeDocument/2006/relationships/image" Target="../media/image5.png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0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.png"/><Relationship Id="rId1" Type="http://schemas.openxmlformats.org/officeDocument/2006/relationships/tags" Target="../tags/tag4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1.xml"/><Relationship Id="rId2" Type="http://schemas.openxmlformats.org/officeDocument/2006/relationships/image" Target="../media/image5.png"/><Relationship Id="rId1" Type="http://schemas.openxmlformats.org/officeDocument/2006/relationships/tags" Target="../tags/tag50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3.xml"/><Relationship Id="rId2" Type="http://schemas.openxmlformats.org/officeDocument/2006/relationships/image" Target="../media/image5.png"/><Relationship Id="rId1" Type="http://schemas.openxmlformats.org/officeDocument/2006/relationships/tags" Target="../tags/tag5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5.xml"/><Relationship Id="rId2" Type="http://schemas.openxmlformats.org/officeDocument/2006/relationships/image" Target="../media/image5.png"/><Relationship Id="rId1" Type="http://schemas.openxmlformats.org/officeDocument/2006/relationships/tags" Target="../tags/tag5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5.png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2792896" y="2687767"/>
            <a:ext cx="7772400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圣经中的多音字</a:t>
            </a:r>
            <a:endParaRPr lang="zh-CN" altLang="en-US" sz="7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19" y="21260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24" y="21260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532407" y="1294983"/>
            <a:ext cx="1612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fù</a:t>
            </a:r>
            <a:endParaRPr lang="en-US" altLang="zh-C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71174" y="4947326"/>
            <a:ext cx="3020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释义：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在水里游  洑水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50820" y="1946164"/>
            <a:ext cx="2056765" cy="26468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洑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73162" y="1279759"/>
            <a:ext cx="89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fú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77245" y="1919072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洑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38164" y="4967605"/>
            <a:ext cx="4035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释义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1.旋涡。 </a:t>
            </a:r>
            <a:endParaRPr lang="en-US" altLang="zh-CN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2.水在地面下流。</a:t>
            </a:r>
            <a:endParaRPr lang="en-US" altLang="zh-CN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3.姓。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7580" y="762000"/>
            <a:ext cx="10232390" cy="5316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</a:t>
            </a:r>
            <a:r>
              <a:rPr lang="en-US" altLang="zh-CN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洑</a:t>
            </a:r>
            <a:r>
              <a:rPr lang="zh-CN" altLang="en-US" sz="36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fù</a:t>
            </a:r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6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endParaRPr lang="zh-CN" altLang="en-US" sz="24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使徒行传</a:t>
            </a:r>
            <a:r>
              <a:rPr lang="zh-CN" altLang="en-US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》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27:42-43 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兵丁的意思要把囚犯杀了，恐怕有</a:t>
            </a:r>
            <a:r>
              <a:rPr lang="en-US" altLang="zh-CN" sz="24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洑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fù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en-US" altLang="zh-CN" sz="24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水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脱逃的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。但百夫长要救保罗，不准他们任意而行，就吩咐会</a:t>
            </a:r>
            <a:r>
              <a:rPr lang="en-US" altLang="zh-CN" sz="24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洑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fù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水的，跳下水去先上岸，</a:t>
            </a:r>
            <a:endParaRPr lang="en-US" altLang="zh-CN" sz="24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endParaRPr sz="2400">
              <a:ea typeface="楷体" panose="02010609060101010101" pitchFamily="49" charset="-122"/>
            </a:endParaRPr>
          </a:p>
          <a:p>
            <a:r>
              <a:rPr lang="zh-CN" sz="2400">
                <a:ea typeface="楷体" panose="02010609060101010101" pitchFamily="49" charset="-122"/>
                <a:sym typeface="+mn-ea"/>
              </a:rPr>
              <a:t>《</a:t>
            </a:r>
            <a:r>
              <a:rPr sz="2400">
                <a:ea typeface="楷体" panose="02010609060101010101" pitchFamily="49" charset="-122"/>
                <a:sym typeface="+mn-ea"/>
              </a:rPr>
              <a:t>以赛亚书</a:t>
            </a:r>
            <a:r>
              <a:rPr lang="zh-CN" sz="2400">
                <a:ea typeface="楷体" panose="02010609060101010101" pitchFamily="49" charset="-122"/>
                <a:sym typeface="+mn-ea"/>
              </a:rPr>
              <a:t>》</a:t>
            </a:r>
            <a:r>
              <a:rPr sz="2400">
                <a:ea typeface="楷体" panose="02010609060101010101" pitchFamily="49" charset="-122"/>
                <a:sym typeface="+mn-ea"/>
              </a:rPr>
              <a:t> 25:11 </a:t>
            </a:r>
            <a:r>
              <a:rPr lang="en-US" sz="2400">
                <a:ea typeface="楷体" panose="02010609060101010101" pitchFamily="49" charset="-122"/>
                <a:sym typeface="+mn-ea"/>
              </a:rPr>
              <a:t> </a:t>
            </a:r>
            <a:r>
              <a:rPr sz="2400">
                <a:ea typeface="楷体" panose="02010609060101010101" pitchFamily="49" charset="-122"/>
                <a:sym typeface="+mn-ea"/>
              </a:rPr>
              <a:t>他必在其中伸开手，好像</a:t>
            </a:r>
            <a:r>
              <a:rPr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洑</a:t>
            </a:r>
            <a:r>
              <a:rPr lang="zh-CN"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fù</a:t>
            </a:r>
            <a:r>
              <a:rPr lang="zh-CN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）</a:t>
            </a:r>
            <a:r>
              <a:rPr sz="2400">
                <a:ea typeface="楷体" panose="02010609060101010101" pitchFamily="49" charset="-122"/>
                <a:sym typeface="+mn-ea"/>
              </a:rPr>
              <a:t>水的伸开手</a:t>
            </a:r>
            <a:r>
              <a:rPr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洑</a:t>
            </a:r>
            <a:r>
              <a:rPr lang="zh-CN"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fù</a:t>
            </a:r>
            <a:r>
              <a:rPr lang="zh-CN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）</a:t>
            </a:r>
            <a:r>
              <a:rPr sz="2400">
                <a:ea typeface="楷体" panose="02010609060101010101" pitchFamily="49" charset="-122"/>
                <a:sym typeface="+mn-ea"/>
              </a:rPr>
              <a:t>水一样；但耶和华必使他的骄傲和他手所行的诡计一并败落。</a:t>
            </a:r>
            <a:endParaRPr sz="2400">
              <a:ea typeface="楷体" panose="02010609060101010101" pitchFamily="49" charset="-122"/>
              <a:sym typeface="+mn-ea"/>
            </a:endParaRPr>
          </a:p>
          <a:p>
            <a:endParaRPr sz="2400">
              <a:ea typeface="楷体" panose="02010609060101010101" pitchFamily="49" charset="-122"/>
              <a:sym typeface="+mn-ea"/>
            </a:endParaRPr>
          </a:p>
          <a:p>
            <a:r>
              <a:rPr lang="zh-CN" sz="2400">
                <a:ea typeface="楷体" panose="02010609060101010101" pitchFamily="49" charset="-122"/>
                <a:sym typeface="+mn-ea"/>
              </a:rPr>
              <a:t>《以西</a:t>
            </a:r>
            <a:r>
              <a:rPr sz="2400">
                <a:ea typeface="楷体" panose="02010609060101010101" pitchFamily="49" charset="-122"/>
                <a:sym typeface="+mn-ea"/>
              </a:rPr>
              <a:t>结</a:t>
            </a:r>
            <a:r>
              <a:rPr lang="zh-CN" sz="2400">
                <a:ea typeface="楷体" panose="02010609060101010101" pitchFamily="49" charset="-122"/>
                <a:sym typeface="+mn-ea"/>
              </a:rPr>
              <a:t>书》</a:t>
            </a:r>
            <a:r>
              <a:rPr sz="2400">
                <a:ea typeface="楷体" panose="02010609060101010101" pitchFamily="49" charset="-122"/>
                <a:sym typeface="+mn-ea"/>
              </a:rPr>
              <a:t>47:5</a:t>
            </a:r>
            <a:r>
              <a:rPr lang="en-US" sz="2400">
                <a:ea typeface="楷体" panose="02010609060101010101" pitchFamily="49" charset="-122"/>
                <a:sym typeface="+mn-ea"/>
              </a:rPr>
              <a:t>  </a:t>
            </a:r>
            <a:r>
              <a:rPr sz="2400">
                <a:ea typeface="楷体" panose="02010609060101010101" pitchFamily="49" charset="-122"/>
                <a:sym typeface="+mn-ea"/>
              </a:rPr>
              <a:t>又量了一千肘，水便成了河，使我不能趟过；因为水势涨起，成为可</a:t>
            </a:r>
            <a:r>
              <a:rPr lang="en-US" altLang="zh-CN" sz="24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洑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fù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r>
              <a:rPr sz="2400">
                <a:ea typeface="楷体" panose="02010609060101010101" pitchFamily="49" charset="-122"/>
                <a:sym typeface="+mn-ea"/>
              </a:rPr>
              <a:t>的水，不可趟的河。</a:t>
            </a:r>
            <a:endParaRPr sz="2400">
              <a:ea typeface="楷体" panose="02010609060101010101" pitchFamily="49" charset="-122"/>
              <a:sym typeface="+mn-ea"/>
            </a:endParaRPr>
          </a:p>
          <a:p>
            <a:endParaRPr sz="2400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61855" y="79095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5897880" y="5158105"/>
            <a:ext cx="4945380" cy="67818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p>
            <a:pPr indent="304800"/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圣经中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处，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都读洑（fù）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85" y="272112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914085" y="2661615"/>
            <a:ext cx="1858002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转</a:t>
            </a:r>
            <a:endParaRPr lang="zh-CN" altLang="zh-CN" sz="166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37" y="272112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160310" y="2630427"/>
            <a:ext cx="1980244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转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2335" y="1941830"/>
            <a:ext cx="196024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charset="-122"/>
              </a:rPr>
              <a:t>zhuǎn</a:t>
            </a:r>
            <a:endParaRPr lang="en-US" altLang="zh-CN" sz="48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61305" y="1891030"/>
            <a:ext cx="193992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宋体" panose="02010600030101010101" pitchFamily="2" charset="-122"/>
                <a:cs typeface="Arial Regular" panose="020B0604020202020204" charset="0"/>
                <a:sym typeface="+mn-ea"/>
              </a:rPr>
              <a:t>zhuàn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82" y="272112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339562" y="2630428"/>
            <a:ext cx="1980244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转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72145" y="1891030"/>
            <a:ext cx="214947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charset="-122"/>
              </a:rPr>
              <a:t>zhuǎi </a:t>
            </a:r>
            <a:endParaRPr lang="en-US" altLang="zh-CN" sz="48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等线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1" grpId="0"/>
      <p:bldP spid="11" grpId="1"/>
      <p:bldP spid="7" grpId="0"/>
      <p:bldP spid="7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87755" y="2136140"/>
            <a:ext cx="3540125" cy="35286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①改换方向、位置、形势、情况等 ～身。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 把一方的物品、信件、意见等传到另一方 ～达。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姓。</a:t>
            </a:r>
            <a:endParaRPr lang="zh-CN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3094" y="1102507"/>
            <a:ext cx="1833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600" dirty="0" err="1">
                <a:effectLst/>
                <a:sym typeface="+mn-ea"/>
              </a:rPr>
              <a:t>转zhuǎn</a:t>
            </a:r>
            <a:endParaRPr sz="3600" dirty="0" err="1">
              <a:effectLst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439129" y="1102507"/>
            <a:ext cx="16846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600" dirty="0" err="1">
                <a:effectLst/>
                <a:sym typeface="+mn-ea"/>
              </a:rPr>
              <a:t>转zhuǎi</a:t>
            </a:r>
            <a:endParaRPr sz="3600" dirty="0" err="1">
              <a:effectLst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58175" y="2174240"/>
            <a:ext cx="3484880" cy="2585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</a:t>
            </a:r>
            <a:r>
              <a:rPr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转文 </a:t>
            </a:r>
            <a:endParaRPr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他平时好～两句。</a:t>
            </a:r>
            <a:endParaRPr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说大白话就行，用不着～。</a:t>
            </a:r>
            <a:endParaRPr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ts val="2400"/>
              </a:lnSpc>
            </a:pP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4648733" y="1845945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7953908" y="199136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485109" y="1068852"/>
            <a:ext cx="1833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600">
                <a:effectLst/>
                <a:sym typeface="+mn-ea"/>
              </a:rPr>
              <a:t>转zhuàn</a:t>
            </a:r>
            <a:endParaRPr sz="3600">
              <a:effectLst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4902200" y="2136140"/>
            <a:ext cx="2980690" cy="2585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①绕着某物移动；打转 ～圈子。</a:t>
            </a:r>
            <a:endParaRPr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②绕一圈儿叫绕一转。</a:t>
            </a:r>
            <a:endParaRPr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ts val="2400"/>
              </a:lnSpc>
            </a:pPr>
            <a:endParaRPr lang="zh-CN" altLang="zh-CN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44880" y="710565"/>
            <a:ext cx="10245090" cy="5368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</a:t>
            </a:r>
            <a:r>
              <a:rPr lang="zh-CN" altLang="en-US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转</a:t>
            </a:r>
            <a:r>
              <a:rPr lang="zh-CN" sz="36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sz="3600">
                <a:solidFill>
                  <a:srgbClr val="FF0000"/>
                </a:solidFill>
                <a:effectLst/>
                <a:sym typeface="+mn-ea"/>
              </a:rPr>
              <a:t>zhuàn</a:t>
            </a:r>
            <a:r>
              <a:rPr lang="zh-CN" sz="3600">
                <a:solidFill>
                  <a:srgbClr val="FF0000"/>
                </a:solidFill>
                <a:effectLst/>
                <a:sym typeface="+mn-ea"/>
              </a:rPr>
              <a:t>）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zh-CN" sz="2800">
                <a:ea typeface="楷体" panose="02010609060101010101" pitchFamily="49" charset="-122"/>
                <a:sym typeface="+mn-ea"/>
              </a:rPr>
              <a:t>《</a:t>
            </a:r>
            <a:r>
              <a:rPr sz="2800">
                <a:ea typeface="楷体" panose="02010609060101010101" pitchFamily="49" charset="-122"/>
                <a:sym typeface="+mn-ea"/>
              </a:rPr>
              <a:t>雅</a:t>
            </a:r>
            <a:r>
              <a:rPr lang="zh-CN" sz="2800">
                <a:ea typeface="楷体" panose="02010609060101010101" pitchFamily="49" charset="-122"/>
                <a:sym typeface="+mn-ea"/>
              </a:rPr>
              <a:t>各书》</a:t>
            </a:r>
            <a:r>
              <a:rPr sz="2800">
                <a:ea typeface="楷体" panose="02010609060101010101" pitchFamily="49" charset="-122"/>
                <a:sym typeface="+mn-ea"/>
              </a:rPr>
              <a:t>1:17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各样美善的恩赐和各样全备的赏赐都是从上头来的，从众光之父那里降下来的；在他并没有改变，也没有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转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sz="2800">
                <a:solidFill>
                  <a:srgbClr val="FF0000"/>
                </a:solidFill>
                <a:effectLst/>
                <a:sym typeface="+mn-ea"/>
              </a:rPr>
              <a:t>zhuàn</a:t>
            </a:r>
            <a:r>
              <a:rPr lang="zh-CN" sz="2800">
                <a:solidFill>
                  <a:srgbClr val="FF0000"/>
                </a:solidFill>
                <a:effectLst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动的影儿。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endParaRPr sz="2800">
              <a:ea typeface="楷体" panose="02010609060101010101" pitchFamily="49" charset="-122"/>
              <a:sym typeface="+mn-ea"/>
            </a:endParaRPr>
          </a:p>
          <a:p>
            <a:r>
              <a:rPr lang="zh-CN" sz="2800">
                <a:ea typeface="楷体" panose="02010609060101010101" pitchFamily="49" charset="-122"/>
                <a:sym typeface="+mn-ea"/>
              </a:rPr>
              <a:t>《</a:t>
            </a:r>
            <a:r>
              <a:rPr sz="2800">
                <a:ea typeface="楷体" panose="02010609060101010101" pitchFamily="49" charset="-122"/>
                <a:sym typeface="+mn-ea"/>
              </a:rPr>
              <a:t>雅</a:t>
            </a:r>
            <a:r>
              <a:rPr lang="zh-CN" sz="2800">
                <a:ea typeface="楷体" panose="02010609060101010101" pitchFamily="49" charset="-122"/>
                <a:sym typeface="+mn-ea"/>
              </a:rPr>
              <a:t>各书》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3:4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看哪，船只虽然甚大，又被大风催逼，只用小小的舵，就随着掌舵的意思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转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sz="2800">
                <a:solidFill>
                  <a:srgbClr val="FF0000"/>
                </a:solidFill>
                <a:effectLst/>
                <a:sym typeface="+mn-ea"/>
              </a:rPr>
              <a:t>zhuàn</a:t>
            </a:r>
            <a:r>
              <a:rPr lang="zh-CN" sz="2800">
                <a:solidFill>
                  <a:srgbClr val="FF0000"/>
                </a:solidFill>
                <a:effectLst/>
                <a:sym typeface="+mn-ea"/>
              </a:rPr>
              <a:t>）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动。</a:t>
            </a:r>
            <a:endParaRPr 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箴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言书》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26:14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门在枢纽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转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sz="2800">
                <a:solidFill>
                  <a:srgbClr val="FF0000"/>
                </a:solidFill>
                <a:effectLst/>
                <a:sym typeface="+mn-ea"/>
              </a:rPr>
              <a:t>zhuàn</a:t>
            </a:r>
            <a:r>
              <a:rPr lang="zh-CN" sz="2800">
                <a:solidFill>
                  <a:srgbClr val="FF0000"/>
                </a:solidFill>
                <a:effectLst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动，懒惰人在床上也是如此。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96095" y="78396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5897880" y="5400675"/>
            <a:ext cx="4945380" cy="67818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p>
            <a:pPr indent="304800"/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圣经中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处转</a:t>
            </a:r>
            <a:r>
              <a:rPr lang="zh-CN" sz="2000">
                <a:ea typeface="楷体" panose="02010609060101010101" pitchFamily="49" charset="-122"/>
                <a:sym typeface="+mn-ea"/>
              </a:rPr>
              <a:t>（</a:t>
            </a:r>
            <a:r>
              <a:rPr sz="2000">
                <a:effectLst/>
                <a:sym typeface="+mn-ea"/>
              </a:rPr>
              <a:t>zhuàn</a:t>
            </a:r>
            <a:r>
              <a:rPr lang="zh-CN" sz="2000">
                <a:effectLst/>
                <a:sym typeface="+mn-ea"/>
              </a:rPr>
              <a:t>）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00760" y="710565"/>
            <a:ext cx="10337165" cy="5368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</a:t>
            </a:r>
            <a:r>
              <a:rPr lang="zh-CN" altLang="en-US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转</a:t>
            </a:r>
            <a:r>
              <a:rPr lang="zh-CN" sz="36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sz="3600" dirty="0" err="1">
                <a:solidFill>
                  <a:srgbClr val="FF0000"/>
                </a:solidFill>
                <a:effectLst/>
                <a:sym typeface="+mn-ea"/>
              </a:rPr>
              <a:t>zhuǎn</a:t>
            </a:r>
            <a:r>
              <a:rPr lang="zh-CN" sz="3600" dirty="0" err="1">
                <a:solidFill>
                  <a:srgbClr val="FF0000"/>
                </a:solidFill>
                <a:effectLst/>
                <a:sym typeface="+mn-ea"/>
              </a:rPr>
              <a:t>）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埃及记》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10:19  耶和华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转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sz="2800" dirty="0" err="1">
                <a:solidFill>
                  <a:srgbClr val="FF0000"/>
                </a:solidFill>
                <a:effectLst/>
                <a:sym typeface="+mn-ea"/>
              </a:rPr>
              <a:t>zhuǎn</a:t>
            </a:r>
            <a:r>
              <a:rPr lang="zh-CN" sz="2800" dirty="0" err="1">
                <a:solidFill>
                  <a:srgbClr val="FF0000"/>
                </a:solidFill>
                <a:effectLst/>
                <a:sym typeface="+mn-ea"/>
              </a:rPr>
              <a:t>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了极大的西风，把蝗虫刮起，吹入红海，在埃及的四境连一个也没有留下。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</a:pPr>
            <a:endParaRPr 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《约伯记》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37:12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这云，是借他的指引游行旋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转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sz="2800" dirty="0" err="1">
                <a:solidFill>
                  <a:srgbClr val="FF0000"/>
                </a:solidFill>
                <a:effectLst/>
                <a:sym typeface="+mn-ea"/>
              </a:rPr>
              <a:t>zhuǎn</a:t>
            </a:r>
            <a:r>
              <a:rPr lang="zh-CN" sz="2800" dirty="0" err="1">
                <a:solidFill>
                  <a:srgbClr val="FF0000"/>
                </a:solidFill>
                <a:effectLst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，得以在全地面上行他一切所吩咐的。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</a:pP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</a:t>
            </a:r>
            <a:r>
              <a:rPr sz="2800">
                <a:ea typeface="楷体" panose="02010609060101010101" pitchFamily="49" charset="-122"/>
                <a:sym typeface="+mn-ea"/>
              </a:rPr>
              <a:t>历代志下</a:t>
            </a:r>
            <a:r>
              <a:rPr lang="zh-CN" sz="2800">
                <a:ea typeface="楷体" panose="02010609060101010101" pitchFamily="49" charset="-122"/>
                <a:sym typeface="+mn-ea"/>
              </a:rPr>
              <a:t>》</a:t>
            </a:r>
            <a:r>
              <a:rPr sz="2800">
                <a:ea typeface="楷体" panose="02010609060101010101" pitchFamily="49" charset="-122"/>
                <a:sym typeface="+mn-ea"/>
              </a:rPr>
              <a:t> 30:9</a:t>
            </a:r>
            <a:r>
              <a:rPr lang="en-US" sz="2800">
                <a:ea typeface="楷体" panose="02010609060101010101" pitchFamily="49" charset="-122"/>
                <a:sym typeface="+mn-ea"/>
              </a:rPr>
              <a:t> </a:t>
            </a:r>
            <a:r>
              <a:rPr sz="2800">
                <a:ea typeface="楷体" panose="02010609060101010101" pitchFamily="49" charset="-122"/>
                <a:sym typeface="+mn-ea"/>
              </a:rPr>
              <a:t> 你们若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转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sz="2800" dirty="0" err="1">
                <a:solidFill>
                  <a:srgbClr val="FF0000"/>
                </a:solidFill>
                <a:effectLst/>
                <a:sym typeface="+mn-ea"/>
              </a:rPr>
              <a:t>zhuǎn</a:t>
            </a:r>
            <a:r>
              <a:rPr lang="zh-CN" sz="2800" dirty="0" err="1">
                <a:solidFill>
                  <a:srgbClr val="FF0000"/>
                </a:solidFill>
                <a:effectLst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向耶和华，你们的弟兄和儿女必在掳掠他们的人面前蒙怜恤，得以归回这地，因为耶和华－你们的　神有恩典、施怜悯。你们若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转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sz="2800" dirty="0" err="1">
                <a:solidFill>
                  <a:srgbClr val="FF0000"/>
                </a:solidFill>
                <a:effectLst/>
                <a:sym typeface="+mn-ea"/>
              </a:rPr>
              <a:t>zhuǎn</a:t>
            </a:r>
            <a:r>
              <a:rPr lang="zh-CN" sz="2800" dirty="0" err="1">
                <a:solidFill>
                  <a:srgbClr val="FF0000"/>
                </a:solidFill>
                <a:effectLst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向他，他必不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转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sz="2800" dirty="0" err="1">
                <a:solidFill>
                  <a:srgbClr val="FF0000"/>
                </a:solidFill>
                <a:effectLst/>
                <a:sym typeface="+mn-ea"/>
              </a:rPr>
              <a:t>zhuǎn</a:t>
            </a:r>
            <a:r>
              <a:rPr lang="zh-CN" sz="2800" dirty="0" err="1">
                <a:effectLst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脸不顾你们。”</a:t>
            </a:r>
            <a:endParaRPr sz="2800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77680" y="78396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19" y="21260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24" y="21260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532407" y="1294983"/>
            <a:ext cx="161262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endParaRPr lang="en-US" altLang="zh-C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50820" y="1946164"/>
            <a:ext cx="2056765" cy="2646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散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7445" y="1279525"/>
            <a:ext cx="1272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sǎn 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77245" y="1919072"/>
            <a:ext cx="229108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散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0" y="4797425"/>
            <a:ext cx="528701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释义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1.无约束；不密集；松开 ～漫。 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2.零碎的；不集中的 ～装。</a:t>
            </a:r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3.中成药剂型之一。由一种或数种药材粉碎成细粉混合而成的干燥药粉，按医疗用途分内服散和外用散 七厘～。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761339" y="4871085"/>
            <a:ext cx="40354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释义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1.由聚集而分离 解～。 </a:t>
            </a:r>
            <a:endParaRPr lang="en-US" altLang="zh-CN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2.分发；分给 ～传单。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3.排遣；排除 ～心。～闷。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5055" y="822325"/>
            <a:ext cx="10243820" cy="5256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      </a:t>
            </a:r>
            <a:r>
              <a:rPr lang="zh-CN" altLang="en-US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散</a:t>
            </a:r>
            <a:r>
              <a:rPr lang="zh-CN" sz="36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sàn</a:t>
            </a:r>
            <a:r>
              <a:rPr lang="zh-CN" altLang="en-US" sz="36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）</a:t>
            </a:r>
            <a:endParaRPr lang="zh-CN" altLang="en-US" sz="360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  <a:p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r>
              <a:rPr lang="zh-CN" sz="2800">
                <a:ea typeface="楷体" panose="02010609060101010101" pitchFamily="49" charset="-122"/>
                <a:sym typeface="+mn-ea"/>
              </a:rPr>
              <a:t>《约翰福音》</a:t>
            </a:r>
            <a:r>
              <a:rPr lang="en-US" altLang="zh-CN" sz="2800">
                <a:ea typeface="楷体" panose="02010609060101010101" pitchFamily="49" charset="-122"/>
                <a:sym typeface="+mn-ea"/>
              </a:rPr>
              <a:t>12</a:t>
            </a:r>
            <a:r>
              <a:rPr lang="zh-CN" altLang="en-US" sz="2800">
                <a:ea typeface="楷体" panose="02010609060101010101" pitchFamily="49" charset="-122"/>
                <a:sym typeface="+mn-ea"/>
              </a:rPr>
              <a:t>：</a:t>
            </a:r>
            <a:r>
              <a:rPr lang="en-US" altLang="zh-CN" sz="2800">
                <a:ea typeface="楷体" panose="02010609060101010101" pitchFamily="49" charset="-122"/>
                <a:sym typeface="+mn-ea"/>
              </a:rPr>
              <a:t>13  </a:t>
            </a:r>
            <a:r>
              <a:rPr lang="zh-CN" sz="2800">
                <a:ea typeface="楷体" panose="02010609060101010101" pitchFamily="49" charset="-122"/>
                <a:sym typeface="+mn-ea"/>
              </a:rPr>
              <a:t>就拿着棕树枝出去迎接他，喊着说：和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散（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sàn</a:t>
            </a:r>
            <a:r>
              <a:rPr lang="zh-CN" altLang="en-US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）</a:t>
            </a:r>
            <a:r>
              <a:rPr lang="zh-CN" sz="2800">
                <a:ea typeface="楷体" panose="02010609060101010101" pitchFamily="49" charset="-122"/>
                <a:sym typeface="+mn-ea"/>
              </a:rPr>
              <a:t>那！奉主名</a:t>
            </a:r>
            <a:r>
              <a:rPr lang="zh-CN" sz="2400">
                <a:solidFill>
                  <a:schemeClr val="tx1"/>
                </a:solidFill>
                <a:uFillTx/>
                <a:ea typeface="楷体" panose="02010609060101010101" pitchFamily="49" charset="-122"/>
                <a:sym typeface="+mn-ea"/>
              </a:rPr>
              <a:t>来的</a:t>
            </a:r>
            <a:r>
              <a:rPr lang="zh-CN" sz="2800">
                <a:ea typeface="楷体" panose="02010609060101010101" pitchFamily="49" charset="-122"/>
                <a:sym typeface="+mn-ea"/>
              </a:rPr>
              <a:t>以色列王是应当称颂的！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endParaRPr sz="2800">
              <a:ea typeface="楷体" panose="02010609060101010101" pitchFamily="49" charset="-122"/>
            </a:endParaRPr>
          </a:p>
          <a:p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使徒行传</a:t>
            </a: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》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28</a:t>
            </a: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25 </a:t>
            </a:r>
            <a:r>
              <a:rPr sz="2800">
                <a:ea typeface="楷体" panose="02010609060101010101" pitchFamily="49" charset="-122"/>
                <a:sym typeface="+mn-ea"/>
              </a:rPr>
              <a:t>他们彼此不合，就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散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sàn</a:t>
            </a:r>
            <a:r>
              <a:rPr lang="zh-CN" altLang="en-US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了。未散以先，保罗说了一句话，说：“圣灵借先知以赛亚向你们祖宗所说的话是不错的。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endParaRPr sz="2800">
              <a:ea typeface="楷体" panose="02010609060101010101" pitchFamily="49" charset="-122"/>
              <a:sym typeface="+mn-ea"/>
            </a:endParaRPr>
          </a:p>
          <a:p>
            <a:r>
              <a:rPr lang="zh-CN" sz="2800">
                <a:ea typeface="楷体" panose="02010609060101010101" pitchFamily="49" charset="-122"/>
                <a:sym typeface="+mn-ea"/>
              </a:rPr>
              <a:t>《</a:t>
            </a:r>
            <a:r>
              <a:rPr sz="2800">
                <a:ea typeface="楷体" panose="02010609060101010101" pitchFamily="49" charset="-122"/>
                <a:sym typeface="+mn-ea"/>
              </a:rPr>
              <a:t>士</a:t>
            </a:r>
            <a:r>
              <a:rPr lang="zh-CN" sz="2800">
                <a:ea typeface="楷体" panose="02010609060101010101" pitchFamily="49" charset="-122"/>
                <a:sym typeface="+mn-ea"/>
              </a:rPr>
              <a:t>师记》</a:t>
            </a:r>
            <a:r>
              <a:rPr sz="2800">
                <a:ea typeface="楷体" panose="02010609060101010101" pitchFamily="49" charset="-122"/>
                <a:sym typeface="+mn-ea"/>
              </a:rPr>
              <a:t>8:12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西巴和撒慕拿逃跑，基甸追赶他们，捉住米甸的二王西巴和撒慕拿，惊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散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sàn</a:t>
            </a:r>
            <a:r>
              <a:rPr lang="zh-CN" altLang="en-US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全军。</a:t>
            </a:r>
            <a:endParaRPr sz="2800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5277450" y="89826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63295" y="822325"/>
            <a:ext cx="10300335" cy="5256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  </a:t>
            </a:r>
            <a:r>
              <a:rPr lang="zh-CN" altLang="en-US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散</a:t>
            </a:r>
            <a:r>
              <a:rPr lang="zh-CN" sz="36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sǎn）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世记》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49:7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他们的怒气暴烈可咒，他们的忿恨残忍可诅！我要使他们分居在雅各家里，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散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sǎn）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住在以色列地中。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翰福音》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7:35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犹太人就彼此对问说：“这人要往哪里去，叫我们找不着呢？难道他要往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散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sǎn）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住希利尼中的犹太人那里去教训希利尼人吗？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800">
                <a:ea typeface="楷体" panose="02010609060101010101" pitchFamily="49" charset="-122"/>
                <a:sym typeface="+mn-ea"/>
              </a:rPr>
              <a:t>《</a:t>
            </a:r>
            <a:r>
              <a:rPr sz="2800">
                <a:ea typeface="楷体" panose="02010609060101010101" pitchFamily="49" charset="-122"/>
                <a:sym typeface="+mn-ea"/>
              </a:rPr>
              <a:t>雅</a:t>
            </a:r>
            <a:r>
              <a:rPr lang="zh-CN" sz="2800">
                <a:ea typeface="楷体" panose="02010609060101010101" pitchFamily="49" charset="-122"/>
                <a:sym typeface="+mn-ea"/>
              </a:rPr>
              <a:t>各书》</a:t>
            </a:r>
            <a:r>
              <a:rPr sz="2800">
                <a:ea typeface="楷体" panose="02010609060101010101" pitchFamily="49" charset="-122"/>
                <a:sym typeface="+mn-ea"/>
              </a:rPr>
              <a:t>1:1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作　神和主耶稣基督仆人的雅各，请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散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sǎn）</a:t>
            </a:r>
            <a:r>
              <a:rPr sz="2800">
                <a:ea typeface="楷体" panose="02010609060101010101" pitchFamily="49" charset="-122"/>
                <a:sym typeface="+mn-ea"/>
              </a:rPr>
              <a:t>住十二个支派之人的安。</a:t>
            </a:r>
            <a:endParaRPr sz="2800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71050" y="82206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6318250" y="5400675"/>
            <a:ext cx="4945380" cy="67818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p>
            <a:pPr indent="304800"/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圣经中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</a:t>
            </a:r>
            <a:r>
              <a:rPr sz="2000">
                <a:ea typeface="楷体" panose="02010609060101010101" pitchFamily="49" charset="-122"/>
                <a:sym typeface="+mn-ea"/>
              </a:rPr>
              <a:t>散</a:t>
            </a:r>
            <a:r>
              <a:rPr lang="zh-CN" sz="2000"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sǎn）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19" y="21260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24" y="21260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194587" y="1279743"/>
            <a:ext cx="161262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gěi</a:t>
            </a:r>
            <a:endParaRPr lang="en-US" altLang="zh-C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50820" y="1946164"/>
            <a:ext cx="2056765" cy="2646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给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7445" y="1279525"/>
            <a:ext cx="1272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jǐ  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77245" y="1919072"/>
            <a:ext cx="229108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给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57630" y="4618990"/>
            <a:ext cx="528701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释义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1.交付，送与 ～以。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把动作或态度加到对方 ～他一顿批评。</a:t>
            </a:r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3.替，为 ～大家帮忙。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4.被，表示遭受 房子～火烧掉了。</a:t>
            </a:r>
            <a:endParaRPr lang="en-US" altLang="zh-CN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5.把，将 请你随手～门送上。</a:t>
            </a:r>
            <a:endParaRPr lang="en-US" altLang="zh-CN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6895314" y="4926330"/>
            <a:ext cx="40354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释义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1.供应 供～。</a:t>
            </a:r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endParaRPr lang="en-US" altLang="zh-CN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2.富裕，充足 家～人足。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43731" y="3013501"/>
            <a:ext cx="8165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使徒行传</a:t>
            </a:r>
            <a:r>
              <a:rPr kumimoji="1"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》-《</a:t>
            </a:r>
            <a:r>
              <a:rPr kumimoji="1"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哥林多后书</a:t>
            </a:r>
            <a:r>
              <a:rPr kumimoji="1"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kumimoji="1"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3145" y="730885"/>
            <a:ext cx="10249535" cy="5438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</a:t>
            </a:r>
            <a:r>
              <a:rPr lang="zh-CN" altLang="en-US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给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gěi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《使徒行传》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13:19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既灭了迦南地七族的人，就把那地分</a:t>
            </a:r>
            <a:r>
              <a:rPr 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给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gěi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他们为业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</a:t>
            </a:r>
            <a:r>
              <a:rPr lang="zh-CN" sz="2800">
                <a:ea typeface="楷体" panose="02010609060101010101" pitchFamily="49" charset="-122"/>
                <a:sym typeface="+mn-ea"/>
              </a:rPr>
              <a:t>使徒行传</a:t>
            </a:r>
            <a:r>
              <a:rPr lang="zh-CN" sz="2800">
                <a:ea typeface="楷体" panose="02010609060101010101" pitchFamily="49" charset="-122"/>
                <a:sym typeface="+mn-ea"/>
              </a:rPr>
              <a:t>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11:17</a:t>
            </a:r>
            <a:r>
              <a:rPr lang="en-US" altLang="zh-CN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神既然</a:t>
            </a:r>
            <a:r>
              <a:rPr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给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gěi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他们恩赐，像在我们信主耶稣基督的时候给了我们一样，我是谁，能拦阻　神呢？”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</a:t>
            </a:r>
            <a:r>
              <a:rPr lang="zh-CN" sz="2800">
                <a:ea typeface="楷体" panose="02010609060101010101" pitchFamily="49" charset="-122"/>
                <a:sym typeface="+mn-ea"/>
              </a:rPr>
              <a:t>使徒行传</a:t>
            </a:r>
            <a:r>
              <a:rPr lang="zh-CN" sz="2800">
                <a:ea typeface="楷体" panose="02010609060101010101" pitchFamily="49" charset="-122"/>
                <a:sym typeface="+mn-ea"/>
              </a:rPr>
              <a:t>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15:8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sz="2800">
                <a:sym typeface="+mn-ea"/>
              </a:rPr>
              <a:t>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知道人心的　神也为他们作了见证，赐圣灵给他们，正如</a:t>
            </a:r>
            <a:r>
              <a:rPr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给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gěi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我们一样；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endParaRPr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《使徒行传》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20:27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因为　神的旨意，我并没有一样避讳不传</a:t>
            </a:r>
            <a:r>
              <a:rPr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给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gěi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你们的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5009480" y="77571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3145" y="730885"/>
            <a:ext cx="10249535" cy="5347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</a:t>
            </a:r>
            <a:r>
              <a:rPr lang="zh-CN" altLang="en-US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给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（jǐ ）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《哥</a:t>
            </a:r>
            <a:r>
              <a:rPr sz="2800">
                <a:ea typeface="楷体" panose="02010609060101010101" pitchFamily="49" charset="-122"/>
                <a:sym typeface="+mn-ea"/>
              </a:rPr>
              <a:t>林</a:t>
            </a:r>
            <a:r>
              <a:rPr lang="zh-CN" sz="2800">
                <a:ea typeface="楷体" panose="02010609060101010101" pitchFamily="49" charset="-122"/>
                <a:sym typeface="+mn-ea"/>
              </a:rPr>
              <a:t>多</a:t>
            </a:r>
            <a:r>
              <a:rPr sz="2800">
                <a:ea typeface="楷体" panose="02010609060101010101" pitchFamily="49" charset="-122"/>
                <a:sym typeface="+mn-ea"/>
              </a:rPr>
              <a:t>后</a:t>
            </a:r>
            <a:r>
              <a:rPr lang="zh-CN" sz="2800">
                <a:ea typeface="楷体" panose="02010609060101010101" pitchFamily="49" charset="-122"/>
                <a:sym typeface="+mn-ea"/>
              </a:rPr>
              <a:t>书》</a:t>
            </a:r>
            <a:r>
              <a:rPr sz="2800">
                <a:ea typeface="楷体" panose="02010609060101010101" pitchFamily="49" charset="-122"/>
                <a:sym typeface="+mn-ea"/>
              </a:rPr>
              <a:t>9:1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论到</a:t>
            </a:r>
            <a:r>
              <a:rPr sz="280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供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给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（jǐ ）</a:t>
            </a:r>
            <a:r>
              <a:rPr sz="2800">
                <a:ea typeface="楷体" panose="02010609060101010101" pitchFamily="49" charset="-122"/>
                <a:sym typeface="+mn-ea"/>
              </a:rPr>
              <a:t>圣徒的事，我不必写信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给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gěi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你们。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《哥</a:t>
            </a:r>
            <a:r>
              <a:rPr sz="2800">
                <a:ea typeface="楷体" panose="02010609060101010101" pitchFamily="49" charset="-122"/>
                <a:sym typeface="+mn-ea"/>
              </a:rPr>
              <a:t>林</a:t>
            </a:r>
            <a:r>
              <a:rPr lang="zh-CN" sz="2800">
                <a:ea typeface="楷体" panose="02010609060101010101" pitchFamily="49" charset="-122"/>
                <a:sym typeface="+mn-ea"/>
              </a:rPr>
              <a:t>多</a:t>
            </a:r>
            <a:r>
              <a:rPr sz="2800">
                <a:ea typeface="楷体" panose="02010609060101010101" pitchFamily="49" charset="-122"/>
                <a:sym typeface="+mn-ea"/>
              </a:rPr>
              <a:t>后</a:t>
            </a:r>
            <a:r>
              <a:rPr lang="zh-CN" sz="2800">
                <a:ea typeface="楷体" panose="02010609060101010101" pitchFamily="49" charset="-122"/>
                <a:sym typeface="+mn-ea"/>
              </a:rPr>
              <a:t>书》</a:t>
            </a:r>
            <a:r>
              <a:rPr sz="2800">
                <a:ea typeface="楷体" panose="02010609060101010101" pitchFamily="49" charset="-122"/>
                <a:sym typeface="+mn-ea"/>
              </a:rPr>
              <a:t>9:13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他们从这供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给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（jǐ ）</a:t>
            </a:r>
            <a:r>
              <a:rPr sz="2800">
                <a:ea typeface="楷体" panose="02010609060101010101" pitchFamily="49" charset="-122"/>
                <a:sym typeface="+mn-ea"/>
              </a:rPr>
              <a:t>的事上得了凭据，知道你们承认基督顺服他的福音，多多的捐钱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给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gěi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他们和众人，便将荣耀归与　神。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</a:t>
            </a:r>
            <a:r>
              <a:rPr sz="2800">
                <a:ea typeface="楷体" panose="02010609060101010101" pitchFamily="49" charset="-122"/>
                <a:sym typeface="+mn-ea"/>
              </a:rPr>
              <a:t>尼</a:t>
            </a:r>
            <a:r>
              <a:rPr lang="zh-CN" sz="2800">
                <a:ea typeface="楷体" panose="02010609060101010101" pitchFamily="49" charset="-122"/>
                <a:sym typeface="+mn-ea"/>
              </a:rPr>
              <a:t>希米记》</a:t>
            </a:r>
            <a:r>
              <a:rPr sz="2800">
                <a:ea typeface="楷体" panose="02010609060101010101" pitchFamily="49" charset="-122"/>
                <a:sym typeface="+mn-ea"/>
              </a:rPr>
              <a:t>11:23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王为歌唱的出命令，每日供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给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（jǐ ）</a:t>
            </a:r>
            <a:r>
              <a:rPr sz="2800">
                <a:ea typeface="楷体" panose="02010609060101010101" pitchFamily="49" charset="-122"/>
                <a:sym typeface="+mn-ea"/>
              </a:rPr>
              <a:t>他们必有一定之粮。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《使徒行传》</a:t>
            </a:r>
            <a:r>
              <a:rPr sz="2800">
                <a:ea typeface="楷体" panose="02010609060101010101" pitchFamily="49" charset="-122"/>
                <a:sym typeface="+mn-ea"/>
              </a:rPr>
              <a:t>20:34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我这两只手常供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给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（jǐ ）</a:t>
            </a:r>
            <a:r>
              <a:rPr sz="2800">
                <a:ea typeface="楷体" panose="02010609060101010101" pitchFamily="49" charset="-122"/>
                <a:sym typeface="+mn-ea"/>
              </a:rPr>
              <a:t>我和同人的需用，这是你们自己知道的。</a:t>
            </a:r>
            <a:endParaRPr sz="2800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5024085" y="80492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6101715" y="5594985"/>
            <a:ext cx="4945380" cy="67818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p>
            <a:pPr indent="304800"/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圣经中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33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</a:t>
            </a:r>
            <a:r>
              <a:rPr sz="2000">
                <a:ea typeface="楷体" panose="02010609060101010101" pitchFamily="49" charset="-122"/>
                <a:sym typeface="+mn-ea"/>
              </a:rPr>
              <a:t>给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（jǐ ）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19" y="21260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24" y="21260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194587" y="1196558"/>
            <a:ext cx="161262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pú  </a:t>
            </a:r>
            <a:endParaRPr lang="en-US" altLang="zh-C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50820" y="1946164"/>
            <a:ext cx="2056765" cy="2646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仆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7445" y="1279525"/>
            <a:ext cx="1272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pū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77245" y="1919072"/>
            <a:ext cx="229108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仆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57630" y="4618990"/>
            <a:ext cx="52870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释义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1.旧时受人雇佣、在生活上供役使的人 ～人。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谦辞。旧时男子称自己。</a:t>
            </a:r>
            <a:endParaRPr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6895314" y="5080635"/>
            <a:ext cx="4035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释义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</a:t>
            </a:r>
            <a:r>
              <a:rPr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向前跌倒 前～后继。</a:t>
            </a:r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00760" y="751205"/>
            <a:ext cx="10206990" cy="5419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</a:t>
            </a:r>
            <a:r>
              <a:rPr lang="zh-CN" altLang="en-US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仆</a:t>
            </a:r>
            <a:r>
              <a:rPr lang="zh-CN" sz="36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pū）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endParaRPr lang="en-US" altLang="zh-CN" sz="28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使徒行传</a:t>
            </a: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》</a:t>
            </a:r>
            <a:r>
              <a:rPr sz="2800">
                <a:ea typeface="楷体" panose="02010609060101010101" pitchFamily="49" charset="-122"/>
                <a:sym typeface="+mn-ea"/>
              </a:rPr>
              <a:t>26:14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我们都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仆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pū）</a:t>
            </a:r>
            <a:r>
              <a:rPr sz="2800">
                <a:ea typeface="楷体" panose="02010609060101010101" pitchFamily="49" charset="-122"/>
                <a:sym typeface="+mn-ea"/>
              </a:rPr>
              <a:t>倒在地，我就听见有声音用希伯来话向我说：‘扫罗，扫罗！为什么逼迫我？你用脚踢刺是难的！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endParaRPr sz="2800">
              <a:ea typeface="楷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</a:t>
            </a:r>
            <a:r>
              <a:rPr sz="2800">
                <a:ea typeface="楷体" panose="02010609060101010101" pitchFamily="49" charset="-122"/>
                <a:sym typeface="+mn-ea"/>
              </a:rPr>
              <a:t>但</a:t>
            </a:r>
            <a:r>
              <a:rPr lang="zh-CN" sz="2800">
                <a:ea typeface="楷体" panose="02010609060101010101" pitchFamily="49" charset="-122"/>
                <a:sym typeface="+mn-ea"/>
              </a:rPr>
              <a:t>以理书》</a:t>
            </a:r>
            <a:r>
              <a:rPr sz="2800">
                <a:ea typeface="楷体" panose="02010609060101010101" pitchFamily="49" charset="-122"/>
                <a:sym typeface="+mn-ea"/>
              </a:rPr>
              <a:t>11:19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他就必转向本地的保障，却要绊跌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仆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pū）</a:t>
            </a:r>
            <a:r>
              <a:rPr sz="2800">
                <a:ea typeface="楷体" panose="02010609060101010101" pitchFamily="49" charset="-122"/>
                <a:sym typeface="+mn-ea"/>
              </a:rPr>
              <a:t>倒，归于无有。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</a:t>
            </a:r>
            <a:r>
              <a:rPr sz="2800">
                <a:ea typeface="楷体" panose="02010609060101010101" pitchFamily="49" charset="-122"/>
                <a:sym typeface="+mn-ea"/>
              </a:rPr>
              <a:t>耶</a:t>
            </a:r>
            <a:r>
              <a:rPr lang="zh-CN" sz="2800">
                <a:ea typeface="楷体" panose="02010609060101010101" pitchFamily="49" charset="-122"/>
                <a:sym typeface="+mn-ea"/>
              </a:rPr>
              <a:t>利米书》</a:t>
            </a:r>
            <a:r>
              <a:rPr sz="2800">
                <a:ea typeface="楷体" panose="02010609060101010101" pitchFamily="49" charset="-122"/>
                <a:sym typeface="+mn-ea"/>
              </a:rPr>
              <a:t>8:12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他们行可憎的事知道惭愧吗？不然，他们毫不惭愧，也不知羞耻。因此他们必在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仆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pū）</a:t>
            </a:r>
            <a:r>
              <a:rPr sz="2800">
                <a:ea typeface="楷体" panose="02010609060101010101" pitchFamily="49" charset="-122"/>
                <a:sym typeface="+mn-ea"/>
              </a:rPr>
              <a:t>倒的人中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仆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pū）</a:t>
            </a:r>
            <a:r>
              <a:rPr sz="2800">
                <a:ea typeface="楷体" panose="02010609060101010101" pitchFamily="49" charset="-122"/>
                <a:sym typeface="+mn-ea"/>
              </a:rPr>
              <a:t>倒；我向他们讨罪的时候，他们必致跌倒。’这是耶和华说的</a:t>
            </a:r>
            <a:r>
              <a:rPr lang="zh-CN" sz="2800">
                <a:ea typeface="楷体" panose="02010609060101010101" pitchFamily="49" charset="-122"/>
                <a:sym typeface="+mn-ea"/>
              </a:rPr>
              <a:t>。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endParaRPr sz="2800">
              <a:ea typeface="楷体" panose="02010609060101010101" pitchFamily="49" charset="-122"/>
              <a:sym typeface="+mn-ea"/>
            </a:endParaRPr>
          </a:p>
          <a:p>
            <a:endParaRPr sz="2800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798660" y="80619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6262370" y="5492750"/>
            <a:ext cx="4945380" cy="67818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p>
            <a:pPr indent="304800"/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圣经中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70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处仆（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pū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81710" y="804545"/>
            <a:ext cx="10374630" cy="5274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</a:t>
            </a:r>
            <a:r>
              <a:rPr lang="zh-CN" altLang="en-US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仆</a:t>
            </a:r>
            <a:r>
              <a:rPr lang="zh-CN" sz="36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pú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endParaRPr lang="en-US" altLang="zh-CN" sz="28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《以西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书》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44:11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然而他们必在我的圣地当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仆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pú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役，照管殿门，在殿中供职；必为民宰杀燔祭牲和平安祭牲，必站在民前伺候他们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800">
              <a:ea typeface="楷体" panose="02010609060101010101" pitchFamily="49" charset="-122"/>
            </a:endParaRPr>
          </a:p>
          <a:p>
            <a:r>
              <a:rPr lang="zh-CN" sz="2800">
                <a:ea typeface="楷体" panose="02010609060101010101" pitchFamily="49" charset="-122"/>
                <a:sym typeface="+mn-ea"/>
              </a:rPr>
              <a:t>《</a:t>
            </a:r>
            <a:r>
              <a:rPr sz="2800">
                <a:ea typeface="楷体" panose="02010609060101010101" pitchFamily="49" charset="-122"/>
                <a:sym typeface="+mn-ea"/>
              </a:rPr>
              <a:t>罗</a:t>
            </a:r>
            <a:r>
              <a:rPr lang="zh-CN" sz="2800">
                <a:ea typeface="楷体" panose="02010609060101010101" pitchFamily="49" charset="-122"/>
                <a:sym typeface="+mn-ea"/>
              </a:rPr>
              <a:t>马书》</a:t>
            </a:r>
            <a:r>
              <a:rPr sz="2800">
                <a:ea typeface="楷体" panose="02010609060101010101" pitchFamily="49" charset="-122"/>
                <a:sym typeface="+mn-ea"/>
              </a:rPr>
              <a:t>6:17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感谢　神！因为你们从前虽然作罪的奴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仆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pú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，现今却从心里顺服了所传给你们道理的模范。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endParaRPr sz="2800">
              <a:ea typeface="楷体" panose="02010609060101010101" pitchFamily="49" charset="-122"/>
              <a:sym typeface="+mn-ea"/>
            </a:endParaRPr>
          </a:p>
          <a:p>
            <a:r>
              <a:rPr lang="zh-CN" sz="2800">
                <a:ea typeface="楷体" panose="02010609060101010101" pitchFamily="49" charset="-122"/>
                <a:sym typeface="+mn-ea"/>
              </a:rPr>
              <a:t>《</a:t>
            </a:r>
            <a:r>
              <a:rPr sz="2800">
                <a:ea typeface="楷体" panose="02010609060101010101" pitchFamily="49" charset="-122"/>
                <a:sym typeface="+mn-ea"/>
              </a:rPr>
              <a:t>耶</a:t>
            </a:r>
            <a:r>
              <a:rPr lang="zh-CN" sz="2800">
                <a:ea typeface="楷体" panose="02010609060101010101" pitchFamily="49" charset="-122"/>
                <a:sym typeface="+mn-ea"/>
              </a:rPr>
              <a:t>利米书》</a:t>
            </a:r>
            <a:r>
              <a:rPr sz="2800">
                <a:ea typeface="楷体" panose="02010609060101010101" pitchFamily="49" charset="-122"/>
                <a:sym typeface="+mn-ea"/>
              </a:rPr>
              <a:t>22:4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你们若认真行这事，就必有坐大卫宝座的君王和他的臣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仆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pú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、百姓，或坐车或骑马，从这城的各门进入。</a:t>
            </a:r>
            <a:endParaRPr sz="2800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69145" y="86080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19" y="21260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24" y="21260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2876550" y="1196340"/>
            <a:ext cx="205994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shěng   </a:t>
            </a:r>
            <a:endParaRPr lang="en-US" altLang="zh-C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50820" y="1946164"/>
            <a:ext cx="2056765" cy="2646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省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7445" y="1279525"/>
            <a:ext cx="1771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xǐng 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77245" y="1919072"/>
            <a:ext cx="229108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省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57630" y="4756785"/>
            <a:ext cx="528701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释义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1.行政区划单位。在中国是地方最大的一级行政区域，直属中央。省下设若干市、县。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指省会 进～开会。3. 减免；节约。～钱。4. 简略 ～称。～写。5. 古官署名 尚书～。中书～。</a:t>
            </a:r>
            <a:endParaRPr lang="en-US" altLang="zh-CN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6895314" y="4787900"/>
            <a:ext cx="40354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释义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：</a:t>
            </a:r>
            <a:r>
              <a:rPr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检查自己的思想行为 反～。</a:t>
            </a:r>
            <a:endParaRPr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觉悟；明白 ～悟。昏迷不～。</a:t>
            </a:r>
            <a:endParaRPr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 探望；问候（多指对长辈、亲属） ～亲。</a:t>
            </a:r>
            <a:r>
              <a:rPr lang="en-US" altLang="zh-CN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82980" y="681990"/>
            <a:ext cx="10362565" cy="5396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</a:t>
            </a:r>
            <a:r>
              <a:rPr lang="zh-CN" altLang="en-US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省</a:t>
            </a:r>
            <a:r>
              <a:rPr lang="zh-CN" sz="36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xǐng）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《诗篇》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10  现在，你们君王应当</a:t>
            </a:r>
            <a:r>
              <a:rPr lang="en-US" altLang="zh-CN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省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xǐng）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悟；你们世上的审判官该受管教！</a:t>
            </a:r>
            <a:endParaRPr lang="en-US" altLang="zh-CN" sz="28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80000"/>
              </a:lnSpc>
            </a:pPr>
            <a:endParaRPr lang="en-US" altLang="zh-CN" sz="28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马可福音</a:t>
            </a: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》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8:17  耶稣看出来，就说：“你们为什么因为没有饼就议论呢？你们还不</a:t>
            </a:r>
            <a:r>
              <a:rPr lang="en-US" altLang="zh-CN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省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xǐng）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悟，还不明白吗？你们的心还是愚顽吗？ </a:t>
            </a:r>
            <a:endParaRPr lang="en-US" altLang="zh-CN" sz="28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80000"/>
              </a:lnSpc>
            </a:pP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《哥</a:t>
            </a:r>
            <a:r>
              <a:rPr sz="2800">
                <a:ea typeface="楷体" panose="02010609060101010101" pitchFamily="49" charset="-122"/>
                <a:sym typeface="+mn-ea"/>
              </a:rPr>
              <a:t>林</a:t>
            </a:r>
            <a:r>
              <a:rPr lang="zh-CN" sz="2800">
                <a:ea typeface="楷体" panose="02010609060101010101" pitchFamily="49" charset="-122"/>
                <a:sym typeface="+mn-ea"/>
              </a:rPr>
              <a:t>多</a:t>
            </a:r>
            <a:r>
              <a:rPr sz="2800">
                <a:ea typeface="楷体" panose="02010609060101010101" pitchFamily="49" charset="-122"/>
                <a:sym typeface="+mn-ea"/>
              </a:rPr>
              <a:t>前</a:t>
            </a:r>
            <a:r>
              <a:rPr lang="zh-CN" sz="2800">
                <a:ea typeface="楷体" panose="02010609060101010101" pitchFamily="49" charset="-122"/>
                <a:sym typeface="+mn-ea"/>
              </a:rPr>
              <a:t>书》</a:t>
            </a:r>
            <a:r>
              <a:rPr sz="2800">
                <a:ea typeface="楷体" panose="02010609060101010101" pitchFamily="49" charset="-122"/>
                <a:sym typeface="+mn-ea"/>
              </a:rPr>
              <a:t>11:28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 </a:t>
            </a:r>
            <a:r>
              <a:rPr sz="2800">
                <a:ea typeface="楷体" panose="02010609060101010101" pitchFamily="49" charset="-122"/>
                <a:sym typeface="+mn-ea"/>
              </a:rPr>
              <a:t>人应当自己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省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xǐng）</a:t>
            </a:r>
            <a:r>
              <a:rPr sz="2800">
                <a:ea typeface="楷体" panose="02010609060101010101" pitchFamily="49" charset="-122"/>
                <a:sym typeface="+mn-ea"/>
              </a:rPr>
              <a:t>察，然后吃这饼、喝这杯。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《哥</a:t>
            </a:r>
            <a:r>
              <a:rPr sz="2800">
                <a:ea typeface="楷体" panose="02010609060101010101" pitchFamily="49" charset="-122"/>
                <a:sym typeface="+mn-ea"/>
              </a:rPr>
              <a:t>林</a:t>
            </a:r>
            <a:r>
              <a:rPr lang="zh-CN" sz="2800">
                <a:ea typeface="楷体" panose="02010609060101010101" pitchFamily="49" charset="-122"/>
                <a:sym typeface="+mn-ea"/>
              </a:rPr>
              <a:t>多后书》</a:t>
            </a:r>
            <a:r>
              <a:rPr lang="en-US" altLang="zh-CN" sz="2800">
                <a:ea typeface="楷体" panose="02010609060101010101" pitchFamily="49" charset="-122"/>
                <a:sym typeface="+mn-ea"/>
              </a:rPr>
              <a:t>13</a:t>
            </a:r>
            <a:r>
              <a:rPr lang="zh-CN" altLang="en-US" sz="2800">
                <a:ea typeface="楷体" panose="02010609060101010101" pitchFamily="49" charset="-122"/>
                <a:sym typeface="+mn-ea"/>
              </a:rPr>
              <a:t>：</a:t>
            </a:r>
            <a:r>
              <a:rPr lang="en-US" altLang="zh-CN" sz="2800">
                <a:ea typeface="楷体" panose="02010609060101010101" pitchFamily="49" charset="-122"/>
                <a:sym typeface="+mn-ea"/>
              </a:rPr>
              <a:t>5   </a:t>
            </a:r>
            <a:r>
              <a:rPr sz="2800">
                <a:ea typeface="楷体" panose="02010609060101010101" pitchFamily="49" charset="-122"/>
                <a:sym typeface="+mn-ea"/>
              </a:rPr>
              <a:t>你们总要自己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省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xǐng）</a:t>
            </a:r>
            <a:r>
              <a:rPr sz="2800">
                <a:ea typeface="楷体" panose="02010609060101010101" pitchFamily="49" charset="-122"/>
                <a:sym typeface="+mn-ea"/>
              </a:rPr>
              <a:t>察有信心没有。也要自己试验。岂不知你们若不是可弃绝的，就有耶稣基督在你们心里吗。</a:t>
            </a:r>
            <a:endParaRPr sz="2800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32010" y="76110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5897880" y="5549900"/>
            <a:ext cx="4945380" cy="67818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p>
            <a:pPr indent="304800"/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圣经中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</a:t>
            </a:r>
            <a:r>
              <a:rPr sz="2000">
                <a:ea typeface="楷体" panose="02010609060101010101" pitchFamily="49" charset="-122"/>
                <a:sym typeface="+mn-ea"/>
              </a:rPr>
              <a:t>省</a:t>
            </a:r>
            <a:r>
              <a:rPr lang="zh-CN" sz="2000"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xǐng）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24280" y="775970"/>
            <a:ext cx="9955530" cy="5237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</a:t>
            </a:r>
            <a:r>
              <a:rPr lang="zh-CN" altLang="en-US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省</a:t>
            </a:r>
            <a:r>
              <a:rPr lang="zh-CN" altLang="en-US" sz="36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shěng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《马太福音》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11</a:t>
            </a: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30  </a:t>
            </a: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因为我的轭是容易的、我的担子是轻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省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shěng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的。</a:t>
            </a:r>
            <a:endParaRPr lang="zh-CN" altLang="en-US" sz="28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8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使徒行传</a:t>
            </a:r>
            <a:r>
              <a:rPr lang="zh-CN" altLang="en-US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23:34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  </a:t>
            </a:r>
            <a:r>
              <a:rPr sz="2800">
                <a:ea typeface="楷体" panose="02010609060101010101" pitchFamily="49" charset="-122"/>
                <a:sym typeface="+mn-ea"/>
              </a:rPr>
              <a:t>巡抚看了文书，问保罗是哪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省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shěng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的人。既晓得他是基利家人，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《哈</a:t>
            </a:r>
            <a:r>
              <a:rPr sz="2800">
                <a:ea typeface="楷体" panose="02010609060101010101" pitchFamily="49" charset="-122"/>
                <a:sym typeface="+mn-ea"/>
              </a:rPr>
              <a:t>该</a:t>
            </a:r>
            <a:r>
              <a:rPr lang="zh-CN" sz="2800">
                <a:ea typeface="楷体" panose="02010609060101010101" pitchFamily="49" charset="-122"/>
                <a:sym typeface="+mn-ea"/>
              </a:rPr>
              <a:t>书》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2:21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“你要告诉犹大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省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shěng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长所罗巴伯说，我必震动天地；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endParaRPr sz="28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sz="2800">
                <a:ea typeface="楷体" panose="02010609060101010101" pitchFamily="49" charset="-122"/>
                <a:sym typeface="+mn-ea"/>
              </a:rPr>
              <a:t>《哥</a:t>
            </a:r>
            <a:r>
              <a:rPr sz="2800">
                <a:ea typeface="楷体" panose="02010609060101010101" pitchFamily="49" charset="-122"/>
                <a:sym typeface="+mn-ea"/>
              </a:rPr>
              <a:t>林</a:t>
            </a:r>
            <a:r>
              <a:rPr lang="zh-CN" sz="2800">
                <a:ea typeface="楷体" panose="02010609060101010101" pitchFamily="49" charset="-122"/>
                <a:sym typeface="+mn-ea"/>
              </a:rPr>
              <a:t>多后书》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8:13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我原不是要别人轻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省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shěng 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，你们受累，</a:t>
            </a:r>
            <a:endParaRPr sz="2800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750400" y="83413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85" y="272112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914085" y="2661615"/>
            <a:ext cx="1858002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累</a:t>
            </a:r>
            <a:endParaRPr lang="zh-CN" altLang="zh-CN" sz="166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37" y="272112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160310" y="2630427"/>
            <a:ext cx="1980244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累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2335" y="1941830"/>
            <a:ext cx="196024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charset="-122"/>
              </a:rPr>
              <a:t>lèi </a:t>
            </a:r>
            <a:endParaRPr lang="en-US" altLang="zh-CN" sz="48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61305" y="1891030"/>
            <a:ext cx="193992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宋体" panose="02010600030101010101" pitchFamily="2" charset="-122"/>
                <a:cs typeface="Arial Regular" panose="020B0604020202020204" charset="0"/>
                <a:sym typeface="+mn-ea"/>
              </a:rPr>
              <a:t>lěi 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82" y="272112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339562" y="2630428"/>
            <a:ext cx="1980244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累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72145" y="1891030"/>
            <a:ext cx="214947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charset="-122"/>
              </a:rPr>
              <a:t>léi</a:t>
            </a:r>
            <a:endParaRPr lang="en-US" altLang="zh-CN" sz="48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等线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1" grpId="0"/>
      <p:bldP spid="11" grpId="1"/>
      <p:bldP spid="7" grpId="0"/>
      <p:bldP spid="7" grpId="1"/>
      <p:bldP spid="10" grpId="0"/>
      <p:bldP spid="1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09980" y="2136140"/>
            <a:ext cx="3033395" cy="35286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疲乏，过劳 劳～。～乏。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使疲劳 病刚好，别再～着。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endParaRPr lang="zh-CN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53239" y="1102507"/>
            <a:ext cx="13462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600" dirty="0" err="1">
                <a:effectLst/>
                <a:sym typeface="+mn-ea"/>
              </a:rPr>
              <a:t>累[lèi]</a:t>
            </a:r>
            <a:endParaRPr sz="3600" dirty="0" err="1">
              <a:effectLst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439129" y="1102507"/>
            <a:ext cx="13462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600" dirty="0" err="1">
                <a:effectLst/>
                <a:sym typeface="+mn-ea"/>
              </a:rPr>
              <a:t>累[léi]</a:t>
            </a:r>
            <a:endParaRPr sz="3600" dirty="0" err="1">
              <a:effectLst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938770" y="1991360"/>
            <a:ext cx="3185795" cy="3968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</a:t>
            </a:r>
            <a:r>
              <a:rPr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a.连续成串，如“果实～～”；b.颓丧的样子，如“～～若丧家之犬”。</a:t>
            </a:r>
            <a:endParaRPr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～赘〕a.多余，不简洁</a:t>
            </a:r>
            <a:r>
              <a:rPr 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r>
              <a:rPr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b.使人感到多余或麻烦的事物。</a:t>
            </a:r>
            <a:endParaRPr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ts val="2400"/>
              </a:lnSpc>
            </a:pP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4269638" y="1845945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7783728" y="199136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353664" y="1068852"/>
            <a:ext cx="13462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600">
                <a:effectLst/>
                <a:sym typeface="+mn-ea"/>
              </a:rPr>
              <a:t>累[lěi]</a:t>
            </a:r>
            <a:endParaRPr sz="3600">
              <a:effectLst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4536440" y="2136140"/>
            <a:ext cx="2980690" cy="2585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</a:t>
            </a:r>
            <a:r>
              <a:rPr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连续，重叠，堆积 ～计。</a:t>
            </a:r>
            <a:endParaRPr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照原数目多少而递增 ～进税。</a:t>
            </a:r>
            <a:endParaRPr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 连及，连带 ～及。</a:t>
            </a:r>
            <a:endParaRPr 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11" y="219074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638915" y="-910848"/>
            <a:ext cx="252222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99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 </a:t>
            </a:r>
            <a:r>
              <a:rPr lang="zh-CN" altLang="zh-CN" sz="199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zh-CN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吓</a:t>
            </a:r>
            <a:endParaRPr lang="zh-CN" altLang="zh-CN" sz="199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9039" y="1362441"/>
            <a:ext cx="1877103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lang="zh-CN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1885" y="5285740"/>
            <a:ext cx="4064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释义： 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新宋体" panose="02010609030101010101" charset="-122"/>
              </a:rPr>
              <a:t>1.恐吓；恫吓。 2.表示不满。3.用武力或其它强势力来吓唬。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  <a:cs typeface="新宋体" panose="02010609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28" y="218810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0" name="文本框 99"/>
          <p:cNvSpPr txBox="1"/>
          <p:nvPr/>
        </p:nvSpPr>
        <p:spPr>
          <a:xfrm>
            <a:off x="7269483" y="2102919"/>
            <a:ext cx="5080000" cy="264687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16600" b="0" dirty="0">
                <a:latin typeface="楷体" panose="02010609060101010101" pitchFamily="49" charset="-122"/>
                <a:ea typeface="楷体" panose="02010609060101010101" pitchFamily="49" charset="-122"/>
              </a:rPr>
              <a:t>吓</a:t>
            </a:r>
            <a:endParaRPr lang="zh-CN" altLang="en-US" sz="16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53910" y="1368704"/>
            <a:ext cx="97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xià</a:t>
            </a:r>
            <a:endParaRPr lang="zh-CN" altLang="en-US" sz="48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56237" y="545501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释义：</a:t>
            </a:r>
            <a:r>
              <a:rPr lang="zh-CN" altLang="en-US" sz="2000" dirty="0">
                <a:solidFill>
                  <a:srgbClr val="20BA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害怕</a:t>
            </a:r>
            <a:endParaRPr lang="zh-CN" altLang="en-US" sz="2000" dirty="0">
              <a:solidFill>
                <a:srgbClr val="20BAF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00" grpId="0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12825" y="735965"/>
            <a:ext cx="10346055" cy="5342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ea typeface="楷体" panose="02010609060101010101" pitchFamily="49" charset="-122"/>
              </a:rPr>
              <a:t>                                                                    </a:t>
            </a:r>
            <a:r>
              <a:rPr lang="en-US" altLang="zh-CN" sz="240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  </a:t>
            </a:r>
            <a:r>
              <a:rPr lang="zh-CN" altLang="en-US" sz="2400" dirty="0" err="1"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累</a:t>
            </a:r>
            <a:r>
              <a:rPr lang="zh-CN" sz="2400">
                <a:solidFill>
                  <a:srgbClr val="FF0000"/>
                </a:solidFill>
                <a:uFillTx/>
                <a:ea typeface="楷体" panose="02010609060101010101" pitchFamily="49" charset="-122"/>
                <a:sym typeface="+mn-ea"/>
              </a:rPr>
              <a:t>（</a:t>
            </a:r>
            <a:r>
              <a:rPr altLang="zh-CN" sz="2400" dirty="0">
                <a:solidFill>
                  <a:srgbClr val="FF0000"/>
                </a:solidFill>
                <a:effectLst/>
                <a:uFillTx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lěi</a:t>
            </a:r>
            <a:r>
              <a:rPr lang="zh-CN" sz="2400" dirty="0">
                <a:solidFill>
                  <a:srgbClr val="FF0000"/>
                </a:solidFill>
                <a:effectLst/>
                <a:uFillTx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）</a:t>
            </a:r>
            <a:endParaRPr lang="en-US" altLang="zh-CN" sz="2000" dirty="0"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endParaRPr lang="en-US" altLang="zh-C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《以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赛</a:t>
            </a:r>
            <a:r>
              <a:rPr lang="zh-CN" altLang="en-US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亚书》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60:15  你虽然被撇弃、被厌恶，甚至无人经过，我却使你变为永远的荣华，成为</a:t>
            </a:r>
            <a:r>
              <a:rPr lang="en-US" altLang="zh-CN" sz="24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累</a:t>
            </a:r>
            <a:r>
              <a:rPr lang="zh-CN"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lěi</a:t>
            </a:r>
            <a:r>
              <a:rPr 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）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代的喜乐。</a:t>
            </a:r>
            <a:endParaRPr lang="en-US" altLang="zh-CN" sz="24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80000"/>
              </a:lnSpc>
            </a:pPr>
            <a:endParaRPr lang="en-US" altLang="zh-CN" sz="24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《雅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歌</a:t>
            </a:r>
            <a:r>
              <a:rPr lang="zh-CN" altLang="en-US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》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5:11  他的头像至精的金子；他的头发厚密</a:t>
            </a:r>
            <a:r>
              <a:rPr lang="en-US" altLang="zh-CN" sz="24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累</a:t>
            </a:r>
            <a:r>
              <a:rPr lang="zh-CN"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lěi</a:t>
            </a:r>
            <a:r>
              <a:rPr 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）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垂，黑如乌鸦。</a:t>
            </a:r>
            <a:endParaRPr lang="en-US" altLang="zh-CN" sz="24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80000"/>
              </a:lnSpc>
            </a:pPr>
            <a:endParaRPr lang="en-US" altLang="zh-CN" sz="24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路</a:t>
            </a:r>
            <a:r>
              <a:rPr lang="zh-CN" altLang="en-US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加福音》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21:34  你们要谨慎，恐怕因贪食、醉酒，并今生的思虑</a:t>
            </a:r>
            <a:r>
              <a:rPr lang="en-US" altLang="zh-CN" sz="24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累</a:t>
            </a:r>
            <a:r>
              <a:rPr lang="zh-CN"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lěi</a:t>
            </a:r>
            <a:r>
              <a:rPr 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）</a:t>
            </a:r>
            <a:r>
              <a:rPr lang="en-US" altLang="zh-CN" sz="24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住你们的心，那日子就如同网罗忽然临到你们， </a:t>
            </a:r>
            <a:endParaRPr lang="en-US" altLang="zh-CN" sz="24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80000"/>
              </a:lnSpc>
            </a:pPr>
            <a:endParaRPr sz="24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sz="2400">
                <a:ea typeface="楷体" panose="02010609060101010101" pitchFamily="49" charset="-122"/>
                <a:sym typeface="+mn-ea"/>
              </a:rPr>
              <a:t>《</a:t>
            </a:r>
            <a:r>
              <a:rPr sz="2400">
                <a:ea typeface="楷体" panose="02010609060101010101" pitchFamily="49" charset="-122"/>
                <a:sym typeface="+mn-ea"/>
              </a:rPr>
              <a:t>路</a:t>
            </a:r>
            <a:r>
              <a:rPr lang="zh-CN" sz="2400">
                <a:ea typeface="楷体" panose="02010609060101010101" pitchFamily="49" charset="-122"/>
                <a:sym typeface="+mn-ea"/>
              </a:rPr>
              <a:t>加福音》</a:t>
            </a:r>
            <a:r>
              <a:rPr sz="2400">
                <a:ea typeface="楷体" panose="02010609060101010101" pitchFamily="49" charset="-122"/>
                <a:sym typeface="+mn-ea"/>
              </a:rPr>
              <a:t>8:2</a:t>
            </a:r>
            <a:r>
              <a:rPr lang="en-US" sz="2400">
                <a:ea typeface="楷体" panose="02010609060101010101" pitchFamily="49" charset="-122"/>
                <a:sym typeface="+mn-ea"/>
              </a:rPr>
              <a:t>   </a:t>
            </a:r>
            <a:r>
              <a:rPr sz="2400">
                <a:ea typeface="楷体" panose="02010609060101010101" pitchFamily="49" charset="-122"/>
                <a:sym typeface="+mn-ea"/>
              </a:rPr>
              <a:t>还有被恶鬼所附、被疾病所</a:t>
            </a:r>
            <a:r>
              <a:rPr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累</a:t>
            </a:r>
            <a:r>
              <a:rPr lang="zh-CN"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lěi</a:t>
            </a:r>
            <a:r>
              <a:rPr 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）</a:t>
            </a:r>
            <a:r>
              <a:rPr sz="2400">
                <a:ea typeface="楷体" panose="02010609060101010101" pitchFamily="49" charset="-122"/>
                <a:sym typeface="+mn-ea"/>
              </a:rPr>
              <a:t>、已经治好的几个妇女，内中有称为抹大拉的马利亚，曾有七个鬼从她身上赶出来；</a:t>
            </a:r>
            <a:endParaRPr sz="24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endParaRPr lang="zh-CN" sz="24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sz="2400">
                <a:ea typeface="楷体" panose="02010609060101010101" pitchFamily="49" charset="-122"/>
                <a:sym typeface="+mn-ea"/>
              </a:rPr>
              <a:t>《哥</a:t>
            </a:r>
            <a:r>
              <a:rPr sz="2400">
                <a:ea typeface="楷体" panose="02010609060101010101" pitchFamily="49" charset="-122"/>
                <a:sym typeface="+mn-ea"/>
              </a:rPr>
              <a:t>林</a:t>
            </a:r>
            <a:r>
              <a:rPr lang="zh-CN" sz="2400">
                <a:ea typeface="楷体" panose="02010609060101010101" pitchFamily="49" charset="-122"/>
                <a:sym typeface="+mn-ea"/>
              </a:rPr>
              <a:t>多后书》</a:t>
            </a:r>
            <a:r>
              <a:rPr sz="2400">
                <a:ea typeface="楷体" panose="02010609060101010101" pitchFamily="49" charset="-122"/>
                <a:sym typeface="+mn-ea"/>
              </a:rPr>
              <a:t>12:16</a:t>
            </a:r>
            <a:r>
              <a:rPr lang="en-US" sz="2400">
                <a:ea typeface="楷体" panose="02010609060101010101" pitchFamily="49" charset="-122"/>
                <a:sym typeface="+mn-ea"/>
              </a:rPr>
              <a:t>   </a:t>
            </a:r>
            <a:r>
              <a:rPr sz="2400">
                <a:ea typeface="楷体" panose="02010609060101010101" pitchFamily="49" charset="-122"/>
                <a:sym typeface="+mn-ea"/>
              </a:rPr>
              <a:t>罢了，我自己并没有</a:t>
            </a:r>
            <a:r>
              <a:rPr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累</a:t>
            </a:r>
            <a:r>
              <a:rPr lang="zh-CN"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lěi</a:t>
            </a:r>
            <a:r>
              <a:rPr 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）</a:t>
            </a:r>
            <a:r>
              <a:rPr sz="2400">
                <a:ea typeface="楷体" panose="02010609060101010101" pitchFamily="49" charset="-122"/>
                <a:sym typeface="+mn-ea"/>
              </a:rPr>
              <a:t>着你们，你们却有人说，我是诡诈，用心计牢笼你们。</a:t>
            </a:r>
            <a:endParaRPr sz="24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endParaRPr sz="2400"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sz="2400">
                <a:ea typeface="楷体" panose="02010609060101010101" pitchFamily="49" charset="-122"/>
                <a:sym typeface="+mn-ea"/>
              </a:rPr>
              <a:t>《希伯</a:t>
            </a:r>
            <a:r>
              <a:rPr sz="2400">
                <a:ea typeface="楷体" panose="02010609060101010101" pitchFamily="49" charset="-122"/>
                <a:sym typeface="+mn-ea"/>
              </a:rPr>
              <a:t>来</a:t>
            </a:r>
            <a:r>
              <a:rPr lang="zh-CN" sz="2400">
                <a:ea typeface="楷体" panose="02010609060101010101" pitchFamily="49" charset="-122"/>
                <a:sym typeface="+mn-ea"/>
              </a:rPr>
              <a:t>书》</a:t>
            </a:r>
            <a:r>
              <a:rPr sz="2400">
                <a:ea typeface="楷体" panose="02010609060101010101" pitchFamily="49" charset="-122"/>
                <a:sym typeface="+mn-ea"/>
              </a:rPr>
              <a:t>12:1</a:t>
            </a:r>
            <a:r>
              <a:rPr lang="en-US" sz="2400">
                <a:ea typeface="楷体" panose="02010609060101010101" pitchFamily="49" charset="-122"/>
                <a:sym typeface="+mn-ea"/>
              </a:rPr>
              <a:t>   </a:t>
            </a:r>
            <a:r>
              <a:rPr sz="2400">
                <a:ea typeface="楷体" panose="02010609060101010101" pitchFamily="49" charset="-122"/>
                <a:sym typeface="+mn-ea"/>
              </a:rPr>
              <a:t>我们既有这许多的见证人，如同云彩围着我们，就当放下各样的重担，脱去容易缠</a:t>
            </a:r>
            <a:r>
              <a:rPr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累</a:t>
            </a:r>
            <a:r>
              <a:rPr lang="zh-CN" sz="24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lěi</a:t>
            </a:r>
            <a:r>
              <a:rPr 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）</a:t>
            </a:r>
            <a:r>
              <a:rPr sz="2400">
                <a:ea typeface="楷体" panose="02010609060101010101" pitchFamily="49" charset="-122"/>
                <a:sym typeface="+mn-ea"/>
              </a:rPr>
              <a:t>我们的罪，存心忍耐，奔那摆在我们前头的路程，</a:t>
            </a:r>
            <a:endParaRPr sz="2400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5192360" y="63029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7355205" y="6179820"/>
            <a:ext cx="4232910" cy="67818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p>
            <a:pPr indent="304800"/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圣经中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15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</a:t>
            </a:r>
            <a:r>
              <a:rPr lang="en-US" altLang="zh-CN" sz="20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累</a:t>
            </a:r>
            <a:r>
              <a:rPr lang="zh-CN" sz="2000">
                <a:ea typeface="楷体" panose="02010609060101010101" pitchFamily="49" charset="-122"/>
                <a:sym typeface="+mn-ea"/>
              </a:rPr>
              <a:t>（</a:t>
            </a:r>
            <a:r>
              <a:rPr altLang="zh-CN" sz="2000" dirty="0"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lěi</a:t>
            </a:r>
            <a:r>
              <a:rPr lang="zh-CN" sz="2000" dirty="0">
                <a:effectLst/>
                <a:latin typeface="Arial Regular" panose="020B0604020202020204" charset="0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）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8860" y="706120"/>
            <a:ext cx="10302875" cy="5372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</a:t>
            </a:r>
            <a:r>
              <a:rPr lang="zh-CN" altLang="en-US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累</a:t>
            </a:r>
            <a:r>
              <a:rPr lang="zh-CN" altLang="en-US" sz="36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lèi</a:t>
            </a:r>
            <a:r>
              <a:rPr lang="zh-CN" alt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）</a:t>
            </a:r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《哥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林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多后书》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8:13   我原不是要别人轻省，你们受</a:t>
            </a:r>
            <a:r>
              <a:rPr lang="en-US" altLang="zh-CN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累</a:t>
            </a:r>
            <a:r>
              <a:rPr lang="zh-CN" altLang="en-US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lèi</a:t>
            </a:r>
            <a:r>
              <a:rPr lang="zh-CN" altLang="en-US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 </a:t>
            </a:r>
            <a:endParaRPr lang="en-US" altLang="zh-CN" sz="28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耶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利米书》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12:5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耶和华说：“你若与步行的人同跑，尚且觉</a:t>
            </a:r>
            <a:r>
              <a:rPr 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累</a:t>
            </a:r>
            <a:r>
              <a:rPr lang="zh-CN" altLang="en-US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lèi</a:t>
            </a:r>
            <a:r>
              <a:rPr lang="zh-CN" altLang="en-US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，怎能与马赛跑呢？你在平安之地，虽然安稳，在约旦河边的丛林要怎样行呢？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传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道书》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2:22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人在日光之下劳碌</a:t>
            </a:r>
            <a:r>
              <a:rPr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累</a:t>
            </a:r>
            <a:r>
              <a:rPr lang="zh-CN" altLang="en-US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lèi</a:t>
            </a:r>
            <a:r>
              <a:rPr lang="zh-CN" altLang="en-US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心，在他一切的劳碌上得着什么呢？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帖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撒罗尼迦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后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书》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3:8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也未尝白吃人的饭，倒是辛苦劳碌，昼夜做工，免得叫你们一人受</a:t>
            </a:r>
            <a:r>
              <a:rPr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累</a:t>
            </a:r>
            <a:r>
              <a:rPr lang="zh-CN" altLang="en-US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lèi</a:t>
            </a:r>
            <a:r>
              <a:rPr lang="zh-CN" altLang="en-US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80905" y="7058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6495415" y="5535295"/>
            <a:ext cx="4945380" cy="67818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p>
            <a:pPr indent="304800"/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圣经中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17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</a:t>
            </a:r>
            <a:r>
              <a:rPr lang="zh-CN" sz="2000">
                <a:ea typeface="楷体" panose="02010609060101010101" pitchFamily="49" charset="-122"/>
                <a:sym typeface="+mn-ea"/>
              </a:rPr>
              <a:t>累</a:t>
            </a:r>
            <a:r>
              <a:rPr lang="zh-CN" altLang="en-US" sz="2000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000" dirty="0" err="1"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lèi</a:t>
            </a:r>
            <a:r>
              <a:rPr lang="zh-CN" altLang="en-US" sz="2000" dirty="0" err="1"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）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5690" y="1193165"/>
            <a:ext cx="10039985" cy="4885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</a:t>
            </a:r>
            <a:r>
              <a:rPr lang="zh-CN" altLang="en-US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累</a:t>
            </a:r>
            <a:r>
              <a:rPr 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6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léi</a:t>
            </a:r>
            <a:r>
              <a:rPr 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sz="3600">
              <a:ea typeface="楷体" panose="02010609060101010101" pitchFamily="49" charset="-122"/>
              <a:sym typeface="+mn-ea"/>
            </a:endParaRPr>
          </a:p>
          <a:p>
            <a:endParaRPr lang="zh-CN" sz="3600">
              <a:ea typeface="楷体" panose="02010609060101010101" pitchFamily="49" charset="-122"/>
              <a:sym typeface="+mn-ea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母耳记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下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19:35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仆人现在八十岁了，还能尝出饮食的滋味，辨别美恶吗？还能听男女歌唱的声音吗？仆人何必</a:t>
            </a:r>
            <a:r>
              <a:rPr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累</a:t>
            </a:r>
            <a:r>
              <a:rPr 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léi</a:t>
            </a:r>
            <a:r>
              <a:rPr 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赘我主我王呢？</a:t>
            </a:r>
            <a:endParaRPr lang="en-US" altLang="zh-CN" sz="2800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母耳记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下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15:33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大卫对他说：“你若与我同去必</a:t>
            </a:r>
            <a:r>
              <a:rPr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累</a:t>
            </a:r>
            <a:r>
              <a:rPr 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 err="1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léi</a:t>
            </a:r>
            <a:r>
              <a:rPr 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赘我。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46615" y="128498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5897880" y="5105400"/>
            <a:ext cx="4945380" cy="67818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p>
            <a:pPr indent="304800"/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圣经中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</a:t>
            </a:r>
            <a:r>
              <a:rPr sz="2000">
                <a:ea typeface="楷体" panose="02010609060101010101" pitchFamily="49" charset="-122"/>
                <a:sym typeface="+mn-ea"/>
              </a:rPr>
              <a:t>累</a:t>
            </a:r>
            <a:r>
              <a:rPr lang="zh-CN" sz="2000"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000" dirty="0" err="1"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léi</a:t>
            </a:r>
            <a:r>
              <a:rPr lang="zh-CN" sz="2000">
                <a:ea typeface="楷体" panose="02010609060101010101" pitchFamily="49" charset="-122"/>
                <a:sym typeface="+mn-ea"/>
              </a:rPr>
              <a:t>）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27735" y="760095"/>
            <a:ext cx="10514965" cy="5231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吓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hè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《使徒行传》9:1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扫罗仍然向主的门徒口吐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威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吓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hè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凶杀的话，去见大祭司，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使徒行传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4:17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惟恐这事越发传扬在民间，我们必须恐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吓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hè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他们，叫他们不再奉这名对人讲论。”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《路得记》2:16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并要从捆里抽出些来，留在地下任她拾取，不可叱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吓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hè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她。”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《彼得前书》2:23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他被骂不还口，受害不说威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吓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hè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的话，只将自己交托那按公义审判人的主。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89465" y="86334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5246652" y="5565678"/>
            <a:ext cx="5976867" cy="67815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p>
            <a:pPr marL="0" lvl="1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备注：圣经中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出现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39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处</a:t>
            </a:r>
            <a:r>
              <a:rPr lang="zh-CN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吓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xià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r>
              <a:rPr lang="zh-CN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吓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hè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87425" y="805180"/>
            <a:ext cx="10366375" cy="5273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吓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xià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《约伯记》 </a:t>
            </a: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6:21 </a:t>
            </a:r>
            <a:r>
              <a:rPr 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现在你们正是这样，看见</a:t>
            </a:r>
            <a:r>
              <a:rPr 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惊</a:t>
            </a:r>
            <a:r>
              <a:rPr 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吓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xià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的事便惧怕。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28:4 看守的人就因他</a:t>
            </a:r>
            <a:r>
              <a:rPr 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吓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xià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得浑身乱战，甚至和死人一样。 </a:t>
            </a:r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《腓利比书》1:28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凡事不怕敌人的惊</a:t>
            </a:r>
            <a:r>
              <a:rPr 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吓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xià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，这是证明他们沉沦，你们得救，都是出于　神。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79000" y="89572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5377462" y="5400578"/>
            <a:ext cx="5976867" cy="67815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p>
            <a:pPr marL="0" lvl="1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备注：圣经中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出现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39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处</a:t>
            </a:r>
            <a:r>
              <a:rPr lang="zh-CN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吓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xià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r>
              <a:rPr lang="zh-CN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吓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hè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19" y="21260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24" y="21260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073116" y="1296074"/>
            <a:ext cx="161262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dū</a:t>
            </a:r>
            <a:endParaRPr lang="en-US" altLang="zh-C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68727" y="1898015"/>
            <a:ext cx="2056765" cy="26468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6600" dirty="0"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04633" y="1296074"/>
            <a:ext cx="12077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dōu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70649" y="1888871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90267" y="2372688"/>
            <a:ext cx="4158914" cy="31615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1.首都：国家最高领导所在地。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2.大城市，</a:t>
            </a:r>
            <a:r>
              <a:rPr lang="zh-CN" altLang="en-US" sz="2400" b="0" i="0" u="none" strike="noStrike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也指以盛产某种东西而闻名的城市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3.旧时某些地区县与乡之间的一级行政区划。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4.姓。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28522" y="105634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都</a:t>
            </a:r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dū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675346" y="110250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dōu</a:t>
            </a:r>
            <a:endParaRPr lang="zh-CN" altLang="en-US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l"/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415295" y="2302836"/>
            <a:ext cx="4315538" cy="295501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1.表示总括，除疑问句外，所总括的成分放在“都”前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2.跟“是”字合用，说明理由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3.表示“甚至”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4.表示“已经”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54000">
              <a:lnSpc>
                <a:spcPts val="2400"/>
              </a:lnSpc>
            </a:pP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5841965" y="1629126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19810" y="636905"/>
            <a:ext cx="10354945" cy="5441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 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都</a:t>
            </a:r>
            <a:r>
              <a:rPr lang="zh-CN" altLang="en-US" sz="32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dū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使徒行传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23:7</a:t>
            </a:r>
            <a:r>
              <a:rPr 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sz="2800">
                <a:ea typeface="楷体" panose="02010609060101010101" pitchFamily="49" charset="-122"/>
                <a:sym typeface="+mn-ea"/>
              </a:rPr>
              <a:t> </a:t>
            </a:r>
            <a:r>
              <a:rPr sz="2800">
                <a:ea typeface="楷体" panose="02010609060101010101" pitchFamily="49" charset="-122"/>
                <a:sym typeface="+mn-ea"/>
              </a:rPr>
              <a:t>说了这话，法利赛人和撒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都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dū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该人就争论起来，会众分为两党。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endParaRPr 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使徒行传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800">
                <a:ea typeface="楷体" panose="02010609060101010101" pitchFamily="49" charset="-122"/>
              </a:rPr>
              <a:t>20:17</a:t>
            </a:r>
            <a:r>
              <a:rPr lang="en-US" sz="2800">
                <a:ea typeface="楷体" panose="02010609060101010101" pitchFamily="49" charset="-122"/>
              </a:rPr>
              <a:t>  </a:t>
            </a:r>
            <a:r>
              <a:rPr sz="2800">
                <a:ea typeface="楷体" panose="02010609060101010101" pitchFamily="49" charset="-122"/>
              </a:rPr>
              <a:t>保罗从米利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都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dū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</a:rPr>
              <a:t>打发人往以弗所去，请教会的长老来。</a:t>
            </a:r>
            <a:endParaRPr sz="2800">
              <a:ea typeface="楷体" panose="02010609060101010101" pitchFamily="49" charset="-122"/>
            </a:endParaRPr>
          </a:p>
          <a:p>
            <a:endParaRPr sz="2800">
              <a:ea typeface="楷体" panose="02010609060101010101" pitchFamily="49" charset="-122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使徒行传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26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32 </a:t>
            </a:r>
            <a:r>
              <a:rPr sz="2800">
                <a:ea typeface="楷体" panose="02010609060101010101" pitchFamily="49" charset="-122"/>
                <a:sym typeface="+mn-ea"/>
              </a:rPr>
              <a:t>亚基帕又对非斯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都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dū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r>
              <a:rPr sz="2800">
                <a:ea typeface="楷体" panose="02010609060101010101" pitchFamily="49" charset="-122"/>
                <a:sym typeface="+mn-ea"/>
              </a:rPr>
              <a:t>说：“这人若没有上告于凯撒，就可以释放了。”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endParaRPr sz="2800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5277450" y="76809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任意多边形: 形状 7"/>
          <p:cNvSpPr/>
          <p:nvPr>
            <p:custDataLst>
              <p:tags r:id="rId3"/>
            </p:custDataLst>
          </p:nvPr>
        </p:nvSpPr>
        <p:spPr>
          <a:xfrm>
            <a:off x="6417310" y="5400675"/>
            <a:ext cx="4295775" cy="67818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p>
            <a:pPr marL="0" lvl="1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备注：圣经中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出现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15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处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都（</a:t>
            </a:r>
            <a:r>
              <a:rPr lang="en-US" altLang="zh-CN" sz="20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dū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19810" y="731520"/>
            <a:ext cx="10354945" cy="5347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                                 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都</a:t>
            </a:r>
            <a:r>
              <a:rPr lang="zh-CN" altLang="en-US" sz="32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dōu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使徒行传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800">
                <a:ea typeface="楷体" panose="02010609060101010101" pitchFamily="49" charset="-122"/>
              </a:rPr>
              <a:t>18:17</a:t>
            </a:r>
            <a:r>
              <a:rPr lang="en-US" sz="2800">
                <a:ea typeface="楷体" panose="02010609060101010101" pitchFamily="49" charset="-122"/>
              </a:rPr>
              <a:t>  </a:t>
            </a:r>
            <a:r>
              <a:rPr sz="2800">
                <a:ea typeface="楷体" panose="02010609060101010101" pitchFamily="49" charset="-122"/>
              </a:rPr>
              <a:t>众人便揪住管会堂的所提尼，在堂前打他。这些事迦流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都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dōu）</a:t>
            </a:r>
            <a:r>
              <a:rPr sz="2800">
                <a:ea typeface="楷体" panose="02010609060101010101" pitchFamily="49" charset="-122"/>
              </a:rPr>
              <a:t>不管。</a:t>
            </a:r>
            <a:endParaRPr sz="2800">
              <a:ea typeface="楷体" panose="02010609060101010101" pitchFamily="49" charset="-122"/>
            </a:endParaRPr>
          </a:p>
          <a:p>
            <a:endParaRPr sz="2800">
              <a:ea typeface="楷体" panose="02010609060101010101" pitchFamily="49" charset="-122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使徒行传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800">
                <a:ea typeface="楷体" panose="02010609060101010101" pitchFamily="49" charset="-122"/>
                <a:sym typeface="+mn-ea"/>
              </a:rPr>
              <a:t>21:12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我们和那本地的人听见这话，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都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dōu）</a:t>
            </a:r>
            <a:r>
              <a:rPr sz="2800">
                <a:ea typeface="楷体" panose="02010609060101010101" pitchFamily="49" charset="-122"/>
                <a:sym typeface="+mn-ea"/>
              </a:rPr>
              <a:t>苦劝保罗不要上耶路撒冷去。</a:t>
            </a:r>
            <a:endParaRPr sz="2800">
              <a:ea typeface="楷体" panose="02010609060101010101" pitchFamily="49" charset="-122"/>
              <a:sym typeface="+mn-ea"/>
            </a:endParaRPr>
          </a:p>
          <a:p>
            <a:endParaRPr sz="2800">
              <a:ea typeface="楷体" panose="02010609060101010101" pitchFamily="49" charset="-122"/>
              <a:sym typeface="+mn-ea"/>
            </a:endParaRPr>
          </a:p>
          <a:p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使徒行传</a:t>
            </a:r>
            <a:r>
              <a:rPr 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800">
                <a:ea typeface="楷体" panose="02010609060101010101" pitchFamily="49" charset="-122"/>
                <a:sym typeface="+mn-ea"/>
              </a:rPr>
              <a:t>23:1</a:t>
            </a:r>
            <a:r>
              <a:rPr lang="en-US" sz="2800">
                <a:ea typeface="楷体" panose="02010609060101010101" pitchFamily="49" charset="-122"/>
                <a:sym typeface="+mn-ea"/>
              </a:rPr>
              <a:t>  </a:t>
            </a:r>
            <a:r>
              <a:rPr sz="2800">
                <a:ea typeface="楷体" panose="02010609060101010101" pitchFamily="49" charset="-122"/>
                <a:sym typeface="+mn-ea"/>
              </a:rPr>
              <a:t>保罗定睛看着公会的人，说：“弟兄们，我在　神面前行事为人</a:t>
            </a:r>
            <a:r>
              <a:rPr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都</a:t>
            </a:r>
            <a:r>
              <a:rPr lang="zh-CN" sz="280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dōu）</a:t>
            </a:r>
            <a:r>
              <a:rPr sz="2800">
                <a:ea typeface="楷体" panose="02010609060101010101" pitchFamily="49" charset="-122"/>
                <a:sym typeface="+mn-ea"/>
              </a:rPr>
              <a:t>是凭着良心，直到今日。”</a:t>
            </a:r>
            <a:endParaRPr sz="2800"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5277450" y="73126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3900.011023622047,&quot;width&quot;:3900.011023622047}"/>
</p:tagLst>
</file>

<file path=ppt/tags/tag14.xml><?xml version="1.0" encoding="utf-8"?>
<p:tagLst xmlns:p="http://schemas.openxmlformats.org/presentationml/2006/main">
  <p:tag name="KSO_WM_UNIT_PLACING_PICTURE_USER_VIEWPORT" val="{&quot;height&quot;:3900.011023622047,&quot;width&quot;:3900.011023622047}"/>
</p:tagLst>
</file>

<file path=ppt/tags/tag15.xml><?xml version="1.0" encoding="utf-8"?>
<p:tagLst xmlns:p="http://schemas.openxmlformats.org/presentationml/2006/main">
  <p:tag name="KSO_WM_BEAUTIFY_FLAG" val=""/>
  <p:tag name="KSO_WM_UNIT_PLACING_PICTURE_USER_VIEWPORT" val="{&quot;height&quot;:3900.011023622047,&quot;width&quot;:3900.011023622047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UNIT_PLACING_PICTURE_USER_VIEWPORT" val="{&quot;height&quot;:3900.011023622047,&quot;width&quot;:3900.011023622047}"/>
</p:tagLst>
</file>

<file path=ppt/tags/tag42.xml><?xml version="1.0" encoding="utf-8"?>
<p:tagLst xmlns:p="http://schemas.openxmlformats.org/presentationml/2006/main">
  <p:tag name="KSO_WM_UNIT_PLACING_PICTURE_USER_VIEWPORT" val="{&quot;height&quot;:3900.011023622047,&quot;width&quot;:3900.011023622047}"/>
</p:tagLst>
</file>

<file path=ppt/tags/tag43.xml><?xml version="1.0" encoding="utf-8"?>
<p:tagLst xmlns:p="http://schemas.openxmlformats.org/presentationml/2006/main">
  <p:tag name="KSO_WM_BEAUTIFY_FLAG" val=""/>
  <p:tag name="KSO_WM_UNIT_PLACING_PICTURE_USER_VIEWPORT" val="{&quot;height&quot;:3900.011023622047,&quot;width&quot;:3900.011023622047}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commondata" val="eyJoZGlkIjoiMWJjZDMwZGUzMDQ4N2ExYjRiMWEwYzFhYmNkMTlkMGM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6005</Words>
  <Application>WPS 演示</Application>
  <PresentationFormat>宽屏</PresentationFormat>
  <Paragraphs>370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Arial</vt:lpstr>
      <vt:lpstr>宋体</vt:lpstr>
      <vt:lpstr>Wingdings</vt:lpstr>
      <vt:lpstr>楷体</vt:lpstr>
      <vt:lpstr>Times New Roman</vt:lpstr>
      <vt:lpstr>新宋体</vt:lpstr>
      <vt:lpstr>微软雅黑</vt:lpstr>
      <vt:lpstr>CELingDongHeiSBold</vt:lpstr>
      <vt:lpstr>Segoe Print</vt:lpstr>
      <vt:lpstr>Arial Unicode MS</vt:lpstr>
      <vt:lpstr>等线 Light</vt:lpstr>
      <vt:lpstr>等线</vt:lpstr>
      <vt:lpstr>Calibri</vt:lpstr>
      <vt:lpstr>Arial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再见昨日的时光</cp:lastModifiedBy>
  <cp:revision>176</cp:revision>
  <dcterms:created xsi:type="dcterms:W3CDTF">2019-06-19T02:08:00Z</dcterms:created>
  <dcterms:modified xsi:type="dcterms:W3CDTF">2024-01-02T22:37:51Z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D550AEE7708A4B9D966C22E170A23FEC_13</vt:lpwstr>
  </property>
</Properties>
</file>