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51" r:id="rId4"/>
    <p:sldId id="344" r:id="rId5"/>
    <p:sldId id="296" r:id="rId6"/>
    <p:sldId id="283" r:id="rId7"/>
    <p:sldId id="352" r:id="rId8"/>
    <p:sldId id="281" r:id="rId9"/>
    <p:sldId id="329" r:id="rId10"/>
    <p:sldId id="288" r:id="rId11"/>
    <p:sldId id="316" r:id="rId12"/>
    <p:sldId id="353" r:id="rId13"/>
    <p:sldId id="328" r:id="rId14"/>
    <p:sldId id="332" r:id="rId15"/>
    <p:sldId id="330" r:id="rId16"/>
    <p:sldId id="282" r:id="rId17"/>
    <p:sldId id="354" r:id="rId18"/>
    <p:sldId id="355" r:id="rId19"/>
    <p:sldId id="515" r:id="rId20"/>
    <p:sldId id="514" r:id="rId21"/>
    <p:sldId id="516" r:id="rId22"/>
    <p:sldId id="517" r:id="rId23"/>
    <p:sldId id="518" r:id="rId24"/>
    <p:sldId id="261" r:id="rId25"/>
  </p:sldIdLst>
  <p:sldSz cx="12192000" cy="6858000"/>
  <p:notesSz cx="6858000" cy="9144000"/>
  <p:embeddedFontLst>
    <p:embeddedFont>
      <p:font typeface="Ink Free" panose="03080402000500000000" pitchFamily="66" charset="0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>
    <p:extLst>
      <p:ext uri="{19B8F6BF-5375-455C-9EA6-DF929625EA0E}">
        <p15:presenceInfo xmlns:p15="http://schemas.microsoft.com/office/powerpoint/2012/main" userId="ec8e6f0e37b9e7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4C8"/>
    <a:srgbClr val="2F7595"/>
    <a:srgbClr val="8FC4DB"/>
    <a:srgbClr val="B9DAE9"/>
    <a:srgbClr val="3E99C2"/>
    <a:srgbClr val="23576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4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15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8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6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992D-21C3-4173-8B68-28EFAA22AB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1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092041" y="2703484"/>
            <a:ext cx="6144107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</a:t>
            </a:r>
            <a:r>
              <a:rPr lang="zh-CN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fēn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itchFamily="2" charset="0"/>
              <a:ea typeface="方正仿宋简体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781ED10-465A-1A64-48D8-516BC284D29A}"/>
              </a:ext>
            </a:extLst>
          </p:cNvPr>
          <p:cNvSpPr txBox="1"/>
          <p:nvPr/>
        </p:nvSpPr>
        <p:spPr>
          <a:xfrm>
            <a:off x="1516911" y="1800447"/>
            <a:ext cx="8328837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1:19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希伯生了两个儿子：一个名叫法勒，因为那时人就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居住；法勒的兄弟名叫约坍。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18:11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大卫王将这些器皿，并从各国夺来的金银，就是从以东、摩押、亚扪、非利士、亚玛力人所夺来的，都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为圣献给耶和华。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817E05-DFE1-B25D-5B94-3C72C7241096}"/>
              </a:ext>
            </a:extLst>
          </p:cNvPr>
          <p:cNvSpPr txBox="1"/>
          <p:nvPr/>
        </p:nvSpPr>
        <p:spPr>
          <a:xfrm>
            <a:off x="6251944" y="5054009"/>
            <a:ext cx="370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共出现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621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fēn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016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075266-3C27-2F2A-1F8B-319D7CADA1B3}"/>
              </a:ext>
            </a:extLst>
          </p:cNvPr>
          <p:cNvSpPr txBox="1"/>
          <p:nvPr/>
        </p:nvSpPr>
        <p:spPr>
          <a:xfrm>
            <a:off x="4877252" y="547189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分 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fèn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34D03F-DFFF-3924-06CB-409ACCF529D9}"/>
              </a:ext>
            </a:extLst>
          </p:cNvPr>
          <p:cNvSpPr txBox="1"/>
          <p:nvPr/>
        </p:nvSpPr>
        <p:spPr>
          <a:xfrm>
            <a:off x="1102241" y="1073018"/>
            <a:ext cx="9987517" cy="554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出埃及记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28:1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“你要从以色列人中，使你的哥哥亚伦和他的儿子拿答、亚比户、以利亚撒、以他玛一同就近你，给我供祭司的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职分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5:1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以色列的长子原是流便；因他污秽了父亲的床，他长子的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就归了约瑟。只是按家谱他不算长子。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以斯帖记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1:19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王若以为美，就降旨写在波斯和玛代人的例中，永不更改，不准瓦实提再到王面前，将她王后的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赐给比她还好的人。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诗篇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119:57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耶和华是我的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；我曾说，我要遵守你的言语。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28:15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金灯台和金灯的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量，银灯台和银灯的分量，轻重各都合宜；  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305165-687A-EF0E-DE33-B7EEA4050570}"/>
              </a:ext>
            </a:extLst>
          </p:cNvPr>
          <p:cNvSpPr txBox="1"/>
          <p:nvPr/>
        </p:nvSpPr>
        <p:spPr>
          <a:xfrm>
            <a:off x="7237229" y="5635256"/>
            <a:ext cx="277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共出现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处</a:t>
            </a:r>
            <a:r>
              <a:rPr lang="en-US" altLang="zh-CN" sz="24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fèn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31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68757" y="2567226"/>
            <a:ext cx="558261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历代志下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34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EA5C75-2C86-562A-BB77-6ADA0FB60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13" y="253480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A3A14F-0549-77E8-78A8-480DA2D32862}"/>
              </a:ext>
            </a:extLst>
          </p:cNvPr>
          <p:cNvSpPr txBox="1"/>
          <p:nvPr/>
        </p:nvSpPr>
        <p:spPr>
          <a:xfrm>
            <a:off x="2689118" y="2313117"/>
            <a:ext cx="185800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endParaRPr lang="zh-CN" altLang="en-US" sz="33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2F8735-6398-D1C4-833A-890A70C78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04" y="245682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6E0796-3BB4-292F-9F15-1246DD7FE061}"/>
              </a:ext>
            </a:extLst>
          </p:cNvPr>
          <p:cNvSpPr txBox="1"/>
          <p:nvPr/>
        </p:nvSpPr>
        <p:spPr>
          <a:xfrm>
            <a:off x="7498658" y="2286456"/>
            <a:ext cx="198024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247FB5-6B7B-201D-9E0D-4449DE2E50C5}"/>
              </a:ext>
            </a:extLst>
          </p:cNvPr>
          <p:cNvSpPr txBox="1"/>
          <p:nvPr/>
        </p:nvSpPr>
        <p:spPr>
          <a:xfrm>
            <a:off x="3108431" y="1080027"/>
            <a:ext cx="19802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chǔ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177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B2F617-4795-7AC4-BC32-4FD8E9B954F1}"/>
              </a:ext>
            </a:extLst>
          </p:cNvPr>
          <p:cNvSpPr txBox="1"/>
          <p:nvPr/>
        </p:nvSpPr>
        <p:spPr>
          <a:xfrm>
            <a:off x="8032190" y="1687386"/>
            <a:ext cx="2102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chù</a:t>
            </a:r>
            <a:endParaRPr lang="zh-CN" altLang="en-US" sz="41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箭头: 左右 7">
            <a:extLst>
              <a:ext uri="{FF2B5EF4-FFF2-40B4-BE49-F238E27FC236}">
                <a16:creationId xmlns:a16="http://schemas.microsoft.com/office/drawing/2014/main" id="{BF26B2B4-93D6-03C0-2722-126CEEBA784E}"/>
              </a:ext>
            </a:extLst>
          </p:cNvPr>
          <p:cNvSpPr/>
          <p:nvPr/>
        </p:nvSpPr>
        <p:spPr>
          <a:xfrm>
            <a:off x="5663609" y="3643423"/>
            <a:ext cx="1037450" cy="361507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6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96F189-88FE-0B13-3071-8073EAB9D91D}"/>
              </a:ext>
            </a:extLst>
          </p:cNvPr>
          <p:cNvSpPr txBox="1"/>
          <p:nvPr/>
        </p:nvSpPr>
        <p:spPr>
          <a:xfrm>
            <a:off x="6397412" y="2200285"/>
            <a:ext cx="4942816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处所；地方。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事物的方面或部分。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机关团体的部门。</a:t>
            </a:r>
          </a:p>
          <a:p>
            <a:pPr indent="304800">
              <a:lnSpc>
                <a:spcPts val="2625"/>
              </a:lnSpc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37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endParaRPr lang="en-US" altLang="zh-CN" sz="36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0410DEE-C8BE-8BE0-100D-DCADE14B579E}"/>
              </a:ext>
            </a:extLst>
          </p:cNvPr>
          <p:cNvCxnSpPr>
            <a:cxnSpLocks/>
          </p:cNvCxnSpPr>
          <p:nvPr/>
        </p:nvCxnSpPr>
        <p:spPr>
          <a:xfrm>
            <a:off x="5505373" y="652131"/>
            <a:ext cx="45177" cy="552184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C642865-EA3D-784C-DA50-C05F39445756}"/>
              </a:ext>
            </a:extLst>
          </p:cNvPr>
          <p:cNvSpPr txBox="1"/>
          <p:nvPr/>
        </p:nvSpPr>
        <p:spPr>
          <a:xfrm>
            <a:off x="1582553" y="1428279"/>
            <a:ext cx="316739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625"/>
              </a:lnSpc>
            </a:pPr>
            <a:r>
              <a:rPr lang="zh-CN" altLang="en-US" sz="32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chǔ</a:t>
            </a:r>
            <a:endParaRPr lang="en-US" altLang="zh-CN" sz="32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indent="457200">
              <a:lnSpc>
                <a:spcPts val="2625"/>
              </a:lnSpc>
            </a:pPr>
            <a:endParaRPr lang="en-US" altLang="zh-C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6CAA85-ECBD-EBA4-9BC0-8E3A4902F5B3}"/>
              </a:ext>
            </a:extLst>
          </p:cNvPr>
          <p:cNvSpPr txBox="1"/>
          <p:nvPr/>
        </p:nvSpPr>
        <p:spPr>
          <a:xfrm>
            <a:off x="6641452" y="1180526"/>
            <a:ext cx="4454737" cy="146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处  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chù</a:t>
            </a:r>
            <a:endParaRPr lang="en-US" altLang="zh-CN" sz="28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rgbClr val="2F759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06D8EC-4BFB-6685-7057-4AA4449590EE}"/>
              </a:ext>
            </a:extLst>
          </p:cNvPr>
          <p:cNvSpPr txBox="1"/>
          <p:nvPr/>
        </p:nvSpPr>
        <p:spPr>
          <a:xfrm>
            <a:off x="1472160" y="2200597"/>
            <a:ext cx="6084044" cy="378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居住。</a:t>
            </a: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处在。</a:t>
            </a: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安；存。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交往；相处。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处理；安排。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惩罚。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女未嫁；男未仕。</a:t>
            </a:r>
          </a:p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661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AA3A14F-0549-77E8-78A8-480DA2D32862}"/>
              </a:ext>
            </a:extLst>
          </p:cNvPr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1A3F5E-F727-C655-AEF3-9FB5DB54194F}"/>
              </a:ext>
            </a:extLst>
          </p:cNvPr>
          <p:cNvSpPr txBox="1"/>
          <p:nvPr/>
        </p:nvSpPr>
        <p:spPr>
          <a:xfrm>
            <a:off x="1399954" y="2013846"/>
            <a:ext cx="9012865" cy="257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历代志下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36:17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所以，耶和华使迦勒底人的王来攻击他们，在他们圣殿里用刀杀了他们的壮丁，不怜恤他们的少男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处女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、老人白叟。耶和华将他们都交在迦勒底王手里。  </a:t>
            </a:r>
            <a:endParaRPr lang="zh-CN" altLang="zh-C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075266-3C27-2F2A-1F8B-319D7CADA1B3}"/>
              </a:ext>
            </a:extLst>
          </p:cNvPr>
          <p:cNvSpPr txBox="1"/>
          <p:nvPr/>
        </p:nvSpPr>
        <p:spPr>
          <a:xfrm>
            <a:off x="4643734" y="1102507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处 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chǔ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6AB394-7D7F-B85D-27B1-5608D9867D84}"/>
              </a:ext>
            </a:extLst>
          </p:cNvPr>
          <p:cNvSpPr txBox="1"/>
          <p:nvPr/>
        </p:nvSpPr>
        <p:spPr>
          <a:xfrm>
            <a:off x="5805377" y="4590513"/>
            <a:ext cx="400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处女共出现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188947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946A37-E097-082C-F5D4-41986FED107C}"/>
              </a:ext>
            </a:extLst>
          </p:cNvPr>
          <p:cNvSpPr txBox="1"/>
          <p:nvPr/>
        </p:nvSpPr>
        <p:spPr>
          <a:xfrm>
            <a:off x="1268819" y="1974095"/>
            <a:ext cx="9243238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创世记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19:4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他们还没有躺下，所多玛城里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的人，连老带少，都来围住那房子，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创世记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27:46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利百加对以撒说：“我因这赫人的女子连性命都厌烦了；倘若雅各也娶赫人的女子为妻，像这些一样，我活着还有什么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益处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呢？”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89DC0F-B8A6-E62C-10D6-0F66527AF54D}"/>
              </a:ext>
            </a:extLst>
          </p:cNvPr>
          <p:cNvSpPr txBox="1"/>
          <p:nvPr/>
        </p:nvSpPr>
        <p:spPr>
          <a:xfrm>
            <a:off x="4929963" y="1002988"/>
            <a:ext cx="199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处 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chù</a:t>
            </a:r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C6443E-C2A0-7F3F-8733-C3AD76D641CB}"/>
              </a:ext>
            </a:extLst>
          </p:cNvPr>
          <p:cNvSpPr txBox="1"/>
          <p:nvPr/>
        </p:nvSpPr>
        <p:spPr>
          <a:xfrm>
            <a:off x="5777023" y="4968949"/>
            <a:ext cx="257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701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en-US" altLang="zh-CN" sz="24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800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68757" y="2567226"/>
            <a:ext cx="558261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lang="zh-CN" alt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以斯帖记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160193" y="1405925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3640264" y="1322796"/>
            <a:ext cx="35189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以斯帖记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多音字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itchFamily="2" charset="0"/>
              <a:ea typeface="方正仿宋简体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4EB9E9-014D-1C8C-D0DD-4741E95E0729}"/>
              </a:ext>
            </a:extLst>
          </p:cNvPr>
          <p:cNvSpPr txBox="1"/>
          <p:nvPr/>
        </p:nvSpPr>
        <p:spPr>
          <a:xfrm>
            <a:off x="3096289" y="3013501"/>
            <a:ext cx="686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帑  闷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8F4B03-742A-832E-0F64-852AB0F3935D}"/>
              </a:ext>
            </a:extLst>
          </p:cNvPr>
          <p:cNvSpPr txBox="1"/>
          <p:nvPr/>
        </p:nvSpPr>
        <p:spPr>
          <a:xfrm>
            <a:off x="7407349" y="4642884"/>
            <a:ext cx="204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共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91898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335E36-829E-68D3-83BF-5BC896B2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10" y="212007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C67AA7-9623-F37B-34D0-5AE648F06315}"/>
              </a:ext>
            </a:extLst>
          </p:cNvPr>
          <p:cNvSpPr txBox="1"/>
          <p:nvPr/>
        </p:nvSpPr>
        <p:spPr>
          <a:xfrm>
            <a:off x="6807956" y="1950077"/>
            <a:ext cx="2300661" cy="24765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79" y="208913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12075" y="2080336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307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202" y="1950077"/>
            <a:ext cx="2300660" cy="3094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帑</a:t>
            </a: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DE3272B9-FEBA-FB9D-C2A0-05E097405255}"/>
              </a:ext>
            </a:extLst>
          </p:cNvPr>
          <p:cNvSpPr/>
          <p:nvPr/>
        </p:nvSpPr>
        <p:spPr>
          <a:xfrm>
            <a:off x="5508064" y="3176833"/>
            <a:ext cx="1004209" cy="2816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B7D3D1-DC34-8A1C-3C28-F027095D62D2}"/>
              </a:ext>
            </a:extLst>
          </p:cNvPr>
          <p:cNvSpPr txBox="1"/>
          <p:nvPr/>
        </p:nvSpPr>
        <p:spPr>
          <a:xfrm>
            <a:off x="3330403" y="1088388"/>
            <a:ext cx="3389630" cy="1445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tǎng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5CB0B-C62A-5905-0BFA-B9DF3F579F6E}"/>
              </a:ext>
            </a:extLst>
          </p:cNvPr>
          <p:cNvSpPr txBox="1"/>
          <p:nvPr/>
        </p:nvSpPr>
        <p:spPr>
          <a:xfrm>
            <a:off x="7382941" y="110441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nú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68757" y="2567226"/>
            <a:ext cx="558261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780405" y="1210310"/>
            <a:ext cx="0" cy="451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23975" y="1903730"/>
            <a:ext cx="43764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tǎng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国家储藏钱财的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府库。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指国库里的钱财。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儿女  古同“孥”。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鸟尾：鸟～。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4705" y="2979420"/>
            <a:ext cx="379222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9365" y="2980055"/>
            <a:ext cx="5074920" cy="902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8680" y="1903095"/>
            <a:ext cx="4930775" cy="311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以斯帖记 3:9  王若以为美，请下旨意灭绝他们；我就捐一万他连得银子交给掌管国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tǎng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）的人，纳入王的府库。”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21295" y="5727700"/>
            <a:ext cx="5833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备注：圣经中出现1次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335E36-829E-68D3-83BF-5BC896B2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10" y="212007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C67AA7-9623-F37B-34D0-5AE648F06315}"/>
              </a:ext>
            </a:extLst>
          </p:cNvPr>
          <p:cNvSpPr txBox="1"/>
          <p:nvPr/>
        </p:nvSpPr>
        <p:spPr>
          <a:xfrm>
            <a:off x="6807956" y="1950077"/>
            <a:ext cx="2300661" cy="24765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闷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79" y="208913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12075" y="2080336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307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202" y="1950077"/>
            <a:ext cx="2300660" cy="3094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闷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B7D3D1-DC34-8A1C-3C28-F027095D62D2}"/>
              </a:ext>
            </a:extLst>
          </p:cNvPr>
          <p:cNvSpPr txBox="1"/>
          <p:nvPr/>
        </p:nvSpPr>
        <p:spPr>
          <a:xfrm>
            <a:off x="3374112" y="1227447"/>
            <a:ext cx="3389630" cy="1445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endParaRPr kumimoji="0" lang="en-US" altLang="zh-CN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5CB0B-C62A-5905-0BFA-B9DF3F579F6E}"/>
              </a:ext>
            </a:extLst>
          </p:cNvPr>
          <p:cNvSpPr txBox="1"/>
          <p:nvPr/>
        </p:nvSpPr>
        <p:spPr>
          <a:xfrm>
            <a:off x="7107170" y="11967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mēn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箭头: 左右 3">
            <a:extLst>
              <a:ext uri="{FF2B5EF4-FFF2-40B4-BE49-F238E27FC236}">
                <a16:creationId xmlns:a16="http://schemas.microsoft.com/office/drawing/2014/main" id="{8B4FB573-91CB-FD0D-F06F-34C2B5793D4E}"/>
              </a:ext>
            </a:extLst>
          </p:cNvPr>
          <p:cNvSpPr/>
          <p:nvPr/>
        </p:nvSpPr>
        <p:spPr>
          <a:xfrm>
            <a:off x="5401775" y="3063146"/>
            <a:ext cx="1058050" cy="381000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96F189-88FE-0B13-3071-8073EAB9D91D}"/>
              </a:ext>
            </a:extLst>
          </p:cNvPr>
          <p:cNvSpPr txBox="1"/>
          <p:nvPr/>
        </p:nvSpPr>
        <p:spPr>
          <a:xfrm>
            <a:off x="5010010" y="1362226"/>
            <a:ext cx="6341395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759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释义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F759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因气压低或空气不流通而引起不舒畅的感觉。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捂住、盖紧，使不透气。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声音不响亮。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久呆一处。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沉默。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F759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30480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 </a:t>
            </a:r>
            <a:endParaRPr kumimoji="0" lang="zh-CN" altLang="en-US" sz="3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0410DEE-C8BE-8BE0-100D-DCADE14B579E}"/>
              </a:ext>
            </a:extLst>
          </p:cNvPr>
          <p:cNvCxnSpPr>
            <a:cxnSpLocks/>
          </p:cNvCxnSpPr>
          <p:nvPr/>
        </p:nvCxnSpPr>
        <p:spPr>
          <a:xfrm>
            <a:off x="4749943" y="693943"/>
            <a:ext cx="54677" cy="555800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C642865-EA3D-784C-DA50-C05F39445756}"/>
              </a:ext>
            </a:extLst>
          </p:cNvPr>
          <p:cNvSpPr txBox="1"/>
          <p:nvPr/>
        </p:nvSpPr>
        <p:spPr>
          <a:xfrm>
            <a:off x="1099246" y="1243123"/>
            <a:ext cx="316739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en-US" altLang="zh-CN" sz="3200" b="0" i="0" dirty="0" err="1">
                <a:solidFill>
                  <a:srgbClr val="C00000"/>
                </a:solidFill>
                <a:effectLst/>
                <a:latin typeface="pinyin-bold-font"/>
              </a:rPr>
              <a:t>mèn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6CAA85-ECBD-EBA4-9BC0-8E3A4902F5B3}"/>
              </a:ext>
            </a:extLst>
          </p:cNvPr>
          <p:cNvSpPr txBox="1"/>
          <p:nvPr/>
        </p:nvSpPr>
        <p:spPr>
          <a:xfrm>
            <a:off x="5953338" y="814445"/>
            <a:ext cx="4454737" cy="146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闷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pinyin-bold-font"/>
              </a:rPr>
              <a:t>mēn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F759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06D8EC-4BFB-6685-7057-4AA4449590EE}"/>
              </a:ext>
            </a:extLst>
          </p:cNvPr>
          <p:cNvSpPr txBox="1"/>
          <p:nvPr/>
        </p:nvSpPr>
        <p:spPr>
          <a:xfrm>
            <a:off x="1231333" y="2200596"/>
            <a:ext cx="3363053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759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释义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烦闷；不痛快。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烦闷的心情。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封闭的；与外隔绝的。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病症名。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F759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60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AA3A14F-0549-77E8-78A8-480DA2D32862}"/>
              </a:ext>
            </a:extLst>
          </p:cNvPr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307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1A3F5E-F727-C655-AEF3-9FB5DB54194F}"/>
              </a:ext>
            </a:extLst>
          </p:cNvPr>
          <p:cNvSpPr txBox="1"/>
          <p:nvPr/>
        </p:nvSpPr>
        <p:spPr>
          <a:xfrm>
            <a:off x="1155405" y="1260488"/>
            <a:ext cx="10001693" cy="443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以斯帖记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12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末底改仍回到朝门；哈曼却忧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闷闷</a:t>
            </a:r>
            <a:r>
              <a:rPr lang="en-US" altLang="zh-CN" sz="2400" b="0" i="0" dirty="0" err="1">
                <a:effectLst/>
                <a:latin typeface="pinyin-bold-font"/>
              </a:rPr>
              <a:t>mèn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地蒙着头，急忙回家去了，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254000">
              <a:lnSpc>
                <a:spcPct val="150000"/>
              </a:lnSpc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创世记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40:6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到了早晨，约瑟进到他们那里，见他们有愁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的样子。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254000">
              <a:lnSpc>
                <a:spcPct val="150000"/>
              </a:lnSpc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士师记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16:16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大利拉天天用话催逼他，甚至他心里烦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要死。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254000">
              <a:lnSpc>
                <a:spcPct val="150000"/>
              </a:lnSpc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列王纪上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1:6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他父亲素来没有使他忧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，说：“你是做什么呢？”他甚俊美，生在押沙龙之后。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254000">
              <a:lnSpc>
                <a:spcPct val="150000"/>
              </a:lnSpc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使徒行传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2:6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这声音一响，众人都来聚集，各人听见门徒用众人的乡谈说话，就甚纳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；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075266-3C27-2F2A-1F8B-319D7CADA1B3}"/>
              </a:ext>
            </a:extLst>
          </p:cNvPr>
          <p:cNvSpPr txBox="1"/>
          <p:nvPr/>
        </p:nvSpPr>
        <p:spPr>
          <a:xfrm>
            <a:off x="4842908" y="575264"/>
            <a:ext cx="225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闷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en-US" altLang="zh-CN" sz="3200" b="0" i="0" dirty="0" err="1">
                <a:solidFill>
                  <a:srgbClr val="C00000"/>
                </a:solidFill>
                <a:effectLst/>
                <a:latin typeface="pinyin-bold-font"/>
              </a:rPr>
              <a:t>mèn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28F556-E4B8-BED8-9E3E-A0093A95BE71}"/>
              </a:ext>
            </a:extLst>
          </p:cNvPr>
          <p:cNvSpPr txBox="1"/>
          <p:nvPr/>
        </p:nvSpPr>
        <p:spPr>
          <a:xfrm>
            <a:off x="6039293" y="5621079"/>
            <a:ext cx="429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圣经中共出现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19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处，都读</a:t>
            </a:r>
            <a:r>
              <a:rPr lang="en-US" altLang="zh-CN" sz="2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2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806711" y="2682220"/>
            <a:ext cx="626669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160193" y="1405925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3640264" y="1322796"/>
            <a:ext cx="35189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zh-CN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多音字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itchFamily="2" charset="0"/>
              <a:ea typeface="方正仿宋简体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4EB9E9-014D-1C8C-D0DD-4741E95E0729}"/>
              </a:ext>
            </a:extLst>
          </p:cNvPr>
          <p:cNvSpPr txBox="1"/>
          <p:nvPr/>
        </p:nvSpPr>
        <p:spPr>
          <a:xfrm>
            <a:off x="3096289" y="3013501"/>
            <a:ext cx="686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数  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8F4B03-742A-832E-0F64-852AB0F3935D}"/>
              </a:ext>
            </a:extLst>
          </p:cNvPr>
          <p:cNvSpPr txBox="1"/>
          <p:nvPr/>
        </p:nvSpPr>
        <p:spPr>
          <a:xfrm>
            <a:off x="7407349" y="4642884"/>
            <a:ext cx="204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189690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EA5C75-2C86-562A-BB77-6ADA0FB60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5" y="237149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A3A14F-0549-77E8-78A8-480DA2D32862}"/>
              </a:ext>
            </a:extLst>
          </p:cNvPr>
          <p:cNvSpPr txBox="1"/>
          <p:nvPr/>
        </p:nvSpPr>
        <p:spPr>
          <a:xfrm>
            <a:off x="1268469" y="2155777"/>
            <a:ext cx="185800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zh-CN" altLang="en-US" sz="33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2F8735-6398-D1C4-833A-890A70C78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89" y="234341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6E0796-3BB4-292F-9F15-1246DD7FE061}"/>
              </a:ext>
            </a:extLst>
          </p:cNvPr>
          <p:cNvSpPr txBox="1"/>
          <p:nvPr/>
        </p:nvSpPr>
        <p:spPr>
          <a:xfrm>
            <a:off x="4833443" y="2173042"/>
            <a:ext cx="198024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247FB5-6B7B-201D-9E0D-4449DE2E50C5}"/>
              </a:ext>
            </a:extLst>
          </p:cNvPr>
          <p:cNvSpPr txBox="1"/>
          <p:nvPr/>
        </p:nvSpPr>
        <p:spPr>
          <a:xfrm>
            <a:off x="1491575" y="940908"/>
            <a:ext cx="19802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shù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177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B2F617-4795-7AC4-BC32-4FD8E9B954F1}"/>
              </a:ext>
            </a:extLst>
          </p:cNvPr>
          <p:cNvSpPr txBox="1"/>
          <p:nvPr/>
        </p:nvSpPr>
        <p:spPr>
          <a:xfrm>
            <a:off x="5440301" y="1524076"/>
            <a:ext cx="2102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shǔ</a:t>
            </a:r>
            <a:endParaRPr lang="zh-CN" altLang="en-US" sz="177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箭头: 左右 7">
            <a:extLst>
              <a:ext uri="{FF2B5EF4-FFF2-40B4-BE49-F238E27FC236}">
                <a16:creationId xmlns:a16="http://schemas.microsoft.com/office/drawing/2014/main" id="{BF26B2B4-93D6-03C0-2722-126CEEBA784E}"/>
              </a:ext>
            </a:extLst>
          </p:cNvPr>
          <p:cNvSpPr/>
          <p:nvPr/>
        </p:nvSpPr>
        <p:spPr>
          <a:xfrm>
            <a:off x="3736247" y="3494567"/>
            <a:ext cx="679809" cy="361507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42EFF9-E046-FAD5-78EB-1FD13C43B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28" y="23115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1A5CC99-7596-00A8-3190-B58CAF0BF056}"/>
              </a:ext>
            </a:extLst>
          </p:cNvPr>
          <p:cNvSpPr txBox="1"/>
          <p:nvPr/>
        </p:nvSpPr>
        <p:spPr>
          <a:xfrm>
            <a:off x="8437882" y="2141148"/>
            <a:ext cx="198024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69E6DA-64D5-0186-9AA1-56A027F9B817}"/>
              </a:ext>
            </a:extLst>
          </p:cNvPr>
          <p:cNvSpPr txBox="1"/>
          <p:nvPr/>
        </p:nvSpPr>
        <p:spPr>
          <a:xfrm>
            <a:off x="8865370" y="1524076"/>
            <a:ext cx="2102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 </a:t>
            </a:r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shuò</a:t>
            </a:r>
            <a:endParaRPr lang="zh-CN" altLang="en-US" sz="11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6DB44DE1-7DA0-342F-984A-96BDBCE42679}"/>
              </a:ext>
            </a:extLst>
          </p:cNvPr>
          <p:cNvSpPr/>
          <p:nvPr/>
        </p:nvSpPr>
        <p:spPr>
          <a:xfrm>
            <a:off x="7432562" y="3429000"/>
            <a:ext cx="679809" cy="361507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8" grpId="0" animBg="1"/>
      <p:bldP spid="7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96F189-88FE-0B13-3071-8073EAB9D91D}"/>
              </a:ext>
            </a:extLst>
          </p:cNvPr>
          <p:cNvSpPr txBox="1"/>
          <p:nvPr/>
        </p:nvSpPr>
        <p:spPr>
          <a:xfrm>
            <a:off x="2090873" y="1148298"/>
            <a:ext cx="3745709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数</a:t>
            </a:r>
            <a:r>
              <a:rPr lang="en-US" altLang="zh-CN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shù</a:t>
            </a:r>
            <a:endParaRPr lang="zh-CN" altLang="en-US" sz="115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endParaRPr lang="en-US" altLang="zh-CN" sz="36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0410DEE-C8BE-8BE0-100D-DCADE14B579E}"/>
              </a:ext>
            </a:extLst>
          </p:cNvPr>
          <p:cNvCxnSpPr>
            <a:cxnSpLocks/>
          </p:cNvCxnSpPr>
          <p:nvPr/>
        </p:nvCxnSpPr>
        <p:spPr>
          <a:xfrm>
            <a:off x="5836582" y="630865"/>
            <a:ext cx="0" cy="557854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C642865-EA3D-784C-DA50-C05F39445756}"/>
              </a:ext>
            </a:extLst>
          </p:cNvPr>
          <p:cNvSpPr txBox="1"/>
          <p:nvPr/>
        </p:nvSpPr>
        <p:spPr>
          <a:xfrm>
            <a:off x="6291369" y="1090136"/>
            <a:ext cx="49397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6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32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shǔ</a:t>
            </a:r>
            <a:endParaRPr lang="en-US" altLang="zh-CN" sz="32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br>
              <a:rPr lang="en-US" altLang="zh-CN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altLang="zh-C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6CAA85-ECBD-EBA4-9BC0-8E3A4902F5B3}"/>
              </a:ext>
            </a:extLst>
          </p:cNvPr>
          <p:cNvSpPr txBox="1"/>
          <p:nvPr/>
        </p:nvSpPr>
        <p:spPr>
          <a:xfrm>
            <a:off x="1213130" y="1055398"/>
            <a:ext cx="4340207" cy="499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sz="2400" dirty="0">
                <a:solidFill>
                  <a:srgbClr val="2F759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数目。</a:t>
            </a: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几；几个。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天命；命运。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数学上的基本概念。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一种语法范畴。表示名词或代词所指事物的数量，例如英语名词有单数、复数两种形态。</a:t>
            </a: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用在某些数词或量词后面表示概数。</a:t>
            </a:r>
            <a:endParaRPr lang="zh-CN" altLang="en-US" sz="2400" dirty="0">
              <a:solidFill>
                <a:srgbClr val="2F759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E8FD71-50DE-69AF-F48E-C00A1D5FEF71}"/>
              </a:ext>
            </a:extLst>
          </p:cNvPr>
          <p:cNvSpPr txBox="1"/>
          <p:nvPr/>
        </p:nvSpPr>
        <p:spPr>
          <a:xfrm>
            <a:off x="6096000" y="1772248"/>
            <a:ext cx="6096000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计算；点数。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同类比较算最突出。</a:t>
            </a:r>
            <a:endParaRPr lang="en-US" altLang="zh-CN" sz="2400" b="0" i="0" dirty="0">
              <a:solidFill>
                <a:srgbClr val="2F759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指责；列举（罪状）。</a:t>
            </a:r>
            <a:endParaRPr lang="zh-CN" altLang="en-US" sz="2400" dirty="0">
              <a:solidFill>
                <a:srgbClr val="2F759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E1B9595-43E0-5494-3C13-4EA47C16F91A}"/>
              </a:ext>
            </a:extLst>
          </p:cNvPr>
          <p:cNvCxnSpPr>
            <a:cxnSpLocks/>
          </p:cNvCxnSpPr>
          <p:nvPr/>
        </p:nvCxnSpPr>
        <p:spPr>
          <a:xfrm>
            <a:off x="5836582" y="3551274"/>
            <a:ext cx="5533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CB0B422-7CE3-3B2F-A7E0-E6DD5B5C7006}"/>
              </a:ext>
            </a:extLst>
          </p:cNvPr>
          <p:cNvSpPr txBox="1"/>
          <p:nvPr/>
        </p:nvSpPr>
        <p:spPr>
          <a:xfrm>
            <a:off x="6714326" y="4095514"/>
            <a:ext cx="244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shuò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5E3A98-2418-325F-D80F-C4FF14FDDE88}"/>
              </a:ext>
            </a:extLst>
          </p:cNvPr>
          <p:cNvSpPr txBox="1"/>
          <p:nvPr/>
        </p:nvSpPr>
        <p:spPr>
          <a:xfrm>
            <a:off x="6417027" y="4938168"/>
            <a:ext cx="286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i="0" dirty="0">
                <a:solidFill>
                  <a:srgbClr val="2F759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副词。屡次。</a:t>
            </a:r>
            <a:endParaRPr lang="zh-CN" altLang="en-US" sz="2400" dirty="0">
              <a:solidFill>
                <a:srgbClr val="2F759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9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84812" y="869368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90844" y="347477"/>
            <a:ext cx="241031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数 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shù</a:t>
            </a:r>
            <a:r>
              <a:rPr lang="en-US" altLang="zh-CN" sz="8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2" charset="0"/>
              <a:ea typeface="方正仿宋简体" pitchFamily="2" charset="-122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66A4A46B-39B4-E9A1-D994-0B295BF92499}"/>
              </a:ext>
            </a:extLst>
          </p:cNvPr>
          <p:cNvSpPr txBox="1"/>
          <p:nvPr/>
        </p:nvSpPr>
        <p:spPr>
          <a:xfrm>
            <a:off x="1290084" y="1741759"/>
            <a:ext cx="9845749" cy="386932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创世记</a:t>
            </a: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23:1  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撒拉享寿一百二十七岁，这是撒拉一生的</a:t>
            </a:r>
            <a:r>
              <a:rPr lang="zh-CN" altLang="en-US" sz="28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岁数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 </a:t>
            </a:r>
            <a:endParaRPr lang="en-US" altLang="zh-CN" sz="2800" spc="3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4:38  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以上所记的人名都是作族长的，他们宗族的</a:t>
            </a:r>
            <a:r>
              <a:rPr lang="zh-CN" altLang="en-US" sz="28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人数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增多。 </a:t>
            </a:r>
            <a:endParaRPr lang="en-US" altLang="zh-CN" sz="2800" spc="3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约伯记</a:t>
            </a: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36:26  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神为大，我们不能全知；他的</a:t>
            </a:r>
            <a:r>
              <a:rPr lang="zh-CN" altLang="en-US" sz="28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年数</a:t>
            </a:r>
            <a:r>
              <a:rPr lang="zh-CN" altLang="en-US" sz="28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不能测度。 </a:t>
            </a:r>
            <a:endParaRPr lang="en-US" altLang="zh-CN" sz="2800" spc="3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952031-0BDA-7888-4C57-F3890078AADA}"/>
              </a:ext>
            </a:extLst>
          </p:cNvPr>
          <p:cNvSpPr txBox="1"/>
          <p:nvPr/>
        </p:nvSpPr>
        <p:spPr>
          <a:xfrm>
            <a:off x="4465673" y="5372986"/>
            <a:ext cx="575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年数共出现 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   岁数出现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人数出现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16159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04551" y="784308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90845" y="207648"/>
            <a:ext cx="241031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数  </a:t>
            </a:r>
            <a:r>
              <a:rPr lang="en-US" altLang="zh-CN" sz="32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shǔ</a:t>
            </a:r>
            <a:r>
              <a:rPr lang="zh-CN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8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2" charset="0"/>
              <a:ea typeface="方正仿宋简体" pitchFamily="2" charset="-122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66A4A46B-39B4-E9A1-D994-0B295BF92499}"/>
              </a:ext>
            </a:extLst>
          </p:cNvPr>
          <p:cNvSpPr txBox="1"/>
          <p:nvPr/>
        </p:nvSpPr>
        <p:spPr>
          <a:xfrm>
            <a:off x="875413" y="1487122"/>
            <a:ext cx="10441174" cy="388375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创世记</a:t>
            </a: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13:16  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我也要使你的后裔如同地上的尘沙那样多，人若能数算地上的尘沙才能</a:t>
            </a:r>
            <a:r>
              <a:rPr lang="zh-CN" altLang="en-US" sz="24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数算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你的后裔。 </a:t>
            </a:r>
            <a:endParaRPr lang="en-US" altLang="zh-CN" sz="2400" spc="3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创世记</a:t>
            </a: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41:49  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约瑟积蓄五谷甚多，如同海边的沙，无法计算，因为谷</a:t>
            </a:r>
            <a:r>
              <a:rPr lang="zh-CN" altLang="en-US" sz="24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不可胜数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spc="3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历代志上</a:t>
            </a: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27:24  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洗鲁雅的儿子约押动手</a:t>
            </a:r>
            <a:r>
              <a:rPr lang="zh-CN" altLang="en-US" sz="24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2400" spc="300" dirty="0">
                <a:solidFill>
                  <a:srgbClr val="2F759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0" i="0" dirty="0" err="1">
                <a:solidFill>
                  <a:srgbClr val="2F7595"/>
                </a:solidFill>
                <a:effectLst/>
                <a:latin typeface="Arial" panose="020B0604020202020204" pitchFamily="34" charset="0"/>
              </a:rPr>
              <a:t>shǔ</a:t>
            </a:r>
            <a:r>
              <a:rPr lang="zh-CN" altLang="en-US" sz="2400" b="0" i="0" dirty="0">
                <a:solidFill>
                  <a:srgbClr val="2F7595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点，当时耶和华的烈怒临到以色列人；因此，没有点完，</a:t>
            </a:r>
            <a:r>
              <a:rPr lang="zh-CN" altLang="en-US" sz="2400" spc="3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en-US" altLang="zh-CN" sz="2400" b="0" i="0" dirty="0" err="1">
                <a:solidFill>
                  <a:srgbClr val="2F7595"/>
                </a:solidFill>
                <a:effectLst/>
                <a:latin typeface="pinyin-bold-font"/>
              </a:rPr>
              <a:t>shù</a:t>
            </a:r>
            <a:r>
              <a:rPr lang="zh-CN" altLang="en-US" sz="2400" spc="3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目也没有写在大卫王记上。</a:t>
            </a:r>
            <a:endParaRPr lang="en-US" altLang="zh-CN" sz="2400" spc="3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2C19D8-949B-7560-9295-461279393CDD}"/>
              </a:ext>
            </a:extLst>
          </p:cNvPr>
          <p:cNvSpPr txBox="1"/>
          <p:nvPr/>
        </p:nvSpPr>
        <p:spPr>
          <a:xfrm>
            <a:off x="4713768" y="5261559"/>
            <a:ext cx="590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数算共出现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     数点出现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不可胜数出现</a:t>
            </a:r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314206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EA5C75-2C86-562A-BB77-6ADA0FB60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13" y="253480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A3A14F-0549-77E8-78A8-480DA2D32862}"/>
              </a:ext>
            </a:extLst>
          </p:cNvPr>
          <p:cNvSpPr txBox="1"/>
          <p:nvPr/>
        </p:nvSpPr>
        <p:spPr>
          <a:xfrm>
            <a:off x="2689118" y="2313117"/>
            <a:ext cx="185800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33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2F8735-6398-D1C4-833A-890A70C78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04" y="245682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6E0796-3BB4-292F-9F15-1246DD7FE061}"/>
              </a:ext>
            </a:extLst>
          </p:cNvPr>
          <p:cNvSpPr txBox="1"/>
          <p:nvPr/>
        </p:nvSpPr>
        <p:spPr>
          <a:xfrm>
            <a:off x="7498658" y="2286456"/>
            <a:ext cx="198024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247FB5-6B7B-201D-9E0D-4449DE2E50C5}"/>
              </a:ext>
            </a:extLst>
          </p:cNvPr>
          <p:cNvSpPr txBox="1"/>
          <p:nvPr/>
        </p:nvSpPr>
        <p:spPr>
          <a:xfrm>
            <a:off x="3498291" y="1687385"/>
            <a:ext cx="198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fēn</a:t>
            </a:r>
            <a:endParaRPr lang="zh-CN" altLang="en-US" sz="41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箭头: 左右 7">
            <a:extLst>
              <a:ext uri="{FF2B5EF4-FFF2-40B4-BE49-F238E27FC236}">
                <a16:creationId xmlns:a16="http://schemas.microsoft.com/office/drawing/2014/main" id="{BF26B2B4-93D6-03C0-2722-126CEEBA784E}"/>
              </a:ext>
            </a:extLst>
          </p:cNvPr>
          <p:cNvSpPr/>
          <p:nvPr/>
        </p:nvSpPr>
        <p:spPr>
          <a:xfrm>
            <a:off x="5663609" y="3643423"/>
            <a:ext cx="1037450" cy="361507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A5C7FB-0831-4A6D-310C-DB96BFD80B4C}"/>
              </a:ext>
            </a:extLst>
          </p:cNvPr>
          <p:cNvSpPr txBox="1"/>
          <p:nvPr/>
        </p:nvSpPr>
        <p:spPr>
          <a:xfrm>
            <a:off x="8177749" y="1687386"/>
            <a:ext cx="2476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fèn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CCDC87-95AA-C124-D229-0473A0C047DC}"/>
              </a:ext>
            </a:extLst>
          </p:cNvPr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96F189-88FE-0B13-3071-8073EAB9D91D}"/>
              </a:ext>
            </a:extLst>
          </p:cNvPr>
          <p:cNvSpPr txBox="1"/>
          <p:nvPr/>
        </p:nvSpPr>
        <p:spPr>
          <a:xfrm>
            <a:off x="2038138" y="1061976"/>
            <a:ext cx="374570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分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fēn</a:t>
            </a:r>
            <a:endParaRPr lang="zh-CN" altLang="en-US" sz="3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37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04800">
              <a:lnSpc>
                <a:spcPts val="2625"/>
              </a:lnSpc>
            </a:pPr>
            <a:endParaRPr lang="en-US" altLang="zh-CN" sz="36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0410DEE-C8BE-8BE0-100D-DCADE14B579E}"/>
              </a:ext>
            </a:extLst>
          </p:cNvPr>
          <p:cNvCxnSpPr>
            <a:cxnSpLocks/>
          </p:cNvCxnSpPr>
          <p:nvPr/>
        </p:nvCxnSpPr>
        <p:spPr>
          <a:xfrm>
            <a:off x="5783847" y="1006549"/>
            <a:ext cx="0" cy="49973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C642865-EA3D-784C-DA50-C05F39445756}"/>
              </a:ext>
            </a:extLst>
          </p:cNvPr>
          <p:cNvSpPr txBox="1"/>
          <p:nvPr/>
        </p:nvSpPr>
        <p:spPr>
          <a:xfrm>
            <a:off x="6788367" y="1148850"/>
            <a:ext cx="4939749" cy="448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625"/>
              </a:lnSpc>
            </a:pPr>
            <a:r>
              <a:rPr lang="zh-CN" altLang="en-US" sz="32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分 </a:t>
            </a:r>
            <a:r>
              <a:rPr lang="en-US" altLang="zh-CN" sz="32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fèn</a:t>
            </a:r>
            <a:endParaRPr lang="en-US"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6CAA85-ECBD-EBA4-9BC0-8E3A4902F5B3}"/>
              </a:ext>
            </a:extLst>
          </p:cNvPr>
          <p:cNvSpPr txBox="1"/>
          <p:nvPr/>
        </p:nvSpPr>
        <p:spPr>
          <a:xfrm>
            <a:off x="1180255" y="1985040"/>
            <a:ext cx="4454737" cy="388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使整体变成若干部分或使相联系的离开。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分配；分派。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区分；辨别。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分支；从主体上分出来的。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节气名称。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半；一半。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分数。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表示十分之一。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计量单位名。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06D8EC-4BFB-6685-7057-4AA4449590EE}"/>
              </a:ext>
            </a:extLst>
          </p:cNvPr>
          <p:cNvSpPr txBox="1"/>
          <p:nvPr/>
        </p:nvSpPr>
        <p:spPr>
          <a:xfrm>
            <a:off x="6082637" y="2013846"/>
            <a:ext cx="5237973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成分。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名分；职分。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职责和权利的限度。</a:t>
            </a:r>
            <a:endParaRPr lang="en-US" altLang="zh-CN" sz="24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指情谊、机缘、资质等。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97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1275</Words>
  <Application>Microsoft Office PowerPoint</Application>
  <PresentationFormat>宽屏</PresentationFormat>
  <Paragraphs>154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微软雅黑</vt:lpstr>
      <vt:lpstr>Times New Roman</vt:lpstr>
      <vt:lpstr>楷体</vt:lpstr>
      <vt:lpstr>Ink Free</vt:lpstr>
      <vt:lpstr>等线 Light</vt:lpstr>
      <vt:lpstr>宋体</vt:lpstr>
      <vt:lpstr>Arial</vt:lpstr>
      <vt:lpstr>等线</vt:lpstr>
      <vt:lpstr>pinyin-bold-font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LemonTree</cp:lastModifiedBy>
  <cp:revision>39</cp:revision>
  <dcterms:created xsi:type="dcterms:W3CDTF">1900-01-01T00:00:00Z</dcterms:created>
  <dcterms:modified xsi:type="dcterms:W3CDTF">2023-12-04T12:58:14Z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2052-11.16.1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38254F1FE34651BD36776263E19300C5</vt:lpwstr>
  </property>
</Properties>
</file>