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884" r:id="rId6"/>
    <p:sldId id="709" r:id="rId7"/>
    <p:sldId id="710" r:id="rId8"/>
    <p:sldId id="343" r:id="rId9"/>
    <p:sldId id="944" r:id="rId10"/>
    <p:sldId id="717" r:id="rId11"/>
    <p:sldId id="718" r:id="rId12"/>
    <p:sldId id="716" r:id="rId13"/>
    <p:sldId id="985" r:id="rId14"/>
    <p:sldId id="848" r:id="rId15"/>
    <p:sldId id="945" r:id="rId16"/>
    <p:sldId id="866" r:id="rId17"/>
    <p:sldId id="867" r:id="rId18"/>
    <p:sldId id="868" r:id="rId19"/>
    <p:sldId id="947" r:id="rId20"/>
    <p:sldId id="877" r:id="rId21"/>
    <p:sldId id="878" r:id="rId22"/>
    <p:sldId id="879" r:id="rId23"/>
    <p:sldId id="948" r:id="rId24"/>
    <p:sldId id="888" r:id="rId25"/>
    <p:sldId id="889" r:id="rId26"/>
    <p:sldId id="858" r:id="rId27"/>
    <p:sldId id="890" r:id="rId28"/>
    <p:sldId id="909" r:id="rId29"/>
    <p:sldId id="910" r:id="rId30"/>
    <p:sldId id="908" r:id="rId31"/>
    <p:sldId id="983" r:id="rId32"/>
    <p:sldId id="924" r:id="rId33"/>
    <p:sldId id="926" r:id="rId34"/>
    <p:sldId id="928" r:id="rId35"/>
    <p:sldId id="929" r:id="rId36"/>
    <p:sldId id="932" r:id="rId37"/>
    <p:sldId id="934" r:id="rId38"/>
    <p:sldId id="935" r:id="rId39"/>
    <p:sldId id="936" r:id="rId40"/>
    <p:sldId id="984" r:id="rId41"/>
    <p:sldId id="847" r:id="rId42"/>
    <p:sldId id="912" r:id="rId43"/>
    <p:sldId id="923" r:id="rId44"/>
    <p:sldId id="917" r:id="rId45"/>
    <p:sldId id="918" r:id="rId46"/>
    <p:sldId id="919" r:id="rId47"/>
    <p:sldId id="922" r:id="rId48"/>
    <p:sldId id="1021" r:id="rId49"/>
  </p:sldIdLst>
  <p:sldSz cx="12192000" cy="6858000"/>
  <p:notesSz cx="6858000" cy="9144000"/>
  <p:embeddedFontLst>
    <p:embeddedFont>
      <p:font typeface="楷体" panose="02010609060101010101" pitchFamily="49" charset="-122"/>
      <p:regular r:id="rId54"/>
    </p:embeddedFont>
    <p:embeddedFont>
      <p:font typeface="Ink Free" panose="03080402000500000000" pitchFamily="2" charset="0"/>
      <p:regular r:id="rId55"/>
    </p:embeddedFont>
    <p:embeddedFont>
      <p:font typeface="微软雅黑" panose="020B0503020204020204" charset="-122"/>
      <p:regular r:id="rId56"/>
    </p:embeddedFont>
    <p:embeddedFont>
      <p:font typeface="等线 Light" panose="02010600030101010101" charset="-122"/>
      <p:regular r:id="rId57"/>
    </p:embeddedFont>
    <p:embeddedFont>
      <p:font typeface="等线" panose="02010600030101010101" charset="-122"/>
      <p:regular r:id="rId58"/>
    </p:embeddedFont>
  </p:embeddedFontLst>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lihong" initials="c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B3F1"/>
    <a:srgbClr val="D9FCFF"/>
    <a:srgbClr val="FFFFFF"/>
    <a:srgbClr val="B3D5E4"/>
    <a:srgbClr val="A7C6D4"/>
    <a:srgbClr val="54A4C8"/>
    <a:srgbClr val="2F7595"/>
    <a:srgbClr val="8FC4DB"/>
    <a:srgbClr val="B9D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45.xml"/><Relationship Id="rId58" Type="http://schemas.openxmlformats.org/officeDocument/2006/relationships/font" Target="fonts/font5.fntdata"/><Relationship Id="rId57" Type="http://schemas.openxmlformats.org/officeDocument/2006/relationships/font" Target="fonts/font4.fntdata"/><Relationship Id="rId56" Type="http://schemas.openxmlformats.org/officeDocument/2006/relationships/font" Target="fonts/font3.fntdata"/><Relationship Id="rId55" Type="http://schemas.openxmlformats.org/officeDocument/2006/relationships/font" Target="fonts/font2.fntdata"/><Relationship Id="rId54" Type="http://schemas.openxmlformats.org/officeDocument/2006/relationships/font" Target="fonts/font1.fntdata"/><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4EC3F-D168-420E-9AF0-2EC32896968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1992D-21C3-4173-8B68-28EFAA22ABC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我们常说</a:t>
            </a:r>
            <a:r>
              <a:rPr lang="zh-CN" altLang="zh-CN" sz="12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撇 </a:t>
            </a:r>
            <a:r>
              <a:rPr lang="en-US" altLang="zh-CN" sz="1200" dirty="0">
                <a:solidFill>
                  <a:srgbClr val="333333"/>
                </a:solidFill>
                <a:effectLst/>
                <a:latin typeface="微软雅黑" panose="020B0503020204020204" charset="-122"/>
                <a:ea typeface="等线" panose="02010600030101010101" charset="-122"/>
              </a:rPr>
              <a:t> </a:t>
            </a:r>
            <a:r>
              <a:rPr lang="en-US" altLang="zh-CN" sz="1200" dirty="0">
                <a:solidFill>
                  <a:srgbClr val="C00000"/>
                </a:solidFill>
                <a:effectLst/>
                <a:latin typeface="微软雅黑" panose="020B0503020204020204" charset="-122"/>
                <a:ea typeface="等线" panose="02010600030101010101" charset="-122"/>
              </a:rPr>
              <a:t>pi</a:t>
            </a:r>
            <a:r>
              <a:rPr lang="zh-CN" altLang="zh-CN" sz="1200" dirty="0">
                <a:solidFill>
                  <a:srgbClr val="C00000"/>
                </a:solidFill>
                <a:effectLst/>
                <a:latin typeface="Times New Roman" panose="02020603050405020304" pitchFamily="18" charset="0"/>
                <a:ea typeface="微软雅黑" panose="020B0503020204020204" charset="-122"/>
              </a:rPr>
              <a:t>ě</a:t>
            </a:r>
            <a:r>
              <a:rPr lang="zh-CN" altLang="en-US" sz="1200" dirty="0">
                <a:solidFill>
                  <a:srgbClr val="C00000"/>
                </a:solidFill>
                <a:effectLst/>
                <a:latin typeface="Times New Roman" panose="02020603050405020304" pitchFamily="18" charset="0"/>
                <a:ea typeface="微软雅黑" panose="020B0503020204020204" charset="-122"/>
              </a:rPr>
              <a:t>东北更喜欢说</a:t>
            </a:r>
            <a:endParaRPr lang="en-US" altLang="zh-CN" sz="1200" dirty="0">
              <a:solidFill>
                <a:srgbClr val="333333"/>
              </a:solidFill>
              <a:effectLst/>
              <a:latin typeface="Times New Roman" panose="02020603050405020304" pitchFamily="18" charset="0"/>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solidFill>
                <a:srgbClr val="333333"/>
              </a:solidFill>
              <a:effectLst/>
              <a:latin typeface="Times New Roman" panose="02020603050405020304" pitchFamily="18" charset="0"/>
              <a:ea typeface="微软雅黑" panose="020B0503020204020204" charset="-122"/>
            </a:endParaRPr>
          </a:p>
          <a:p>
            <a:endParaRPr lang="zh-CN" altLang="en-US" dirty="0"/>
          </a:p>
        </p:txBody>
      </p:sp>
      <p:sp>
        <p:nvSpPr>
          <p:cNvPr id="4" name="灯片编号占位符 3"/>
          <p:cNvSpPr>
            <a:spLocks noGrp="1"/>
          </p:cNvSpPr>
          <p:nvPr>
            <p:ph type="sldNum" sz="quarter" idx="5"/>
          </p:nvPr>
        </p:nvSpPr>
        <p:spPr/>
        <p:txBody>
          <a:bodyPr/>
          <a:lstStyle/>
          <a:p>
            <a:fld id="{CCF1992D-21C3-4173-8B68-28EFAA22ABC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r>
              <a:rPr lang="zh-CN" altLang="en-US"/>
              <a:t>松科雪松属植物 </a:t>
            </a:r>
            <a:r>
              <a:rPr lang="en-US" altLang="zh-CN"/>
              <a:t>   </a:t>
            </a:r>
            <a:r>
              <a:rPr lang="zh-CN" altLang="en-US"/>
              <a:t>歌斐木，松科雪松属植物。又名神树、雪松、香柏、圣木等。乔木，高达50米，胸径达3米；树皮深灰色，裂成不规则的鳞状块片。生长枝淡灰黄色，密生短绒毛，微有白粉，二、三年生枝呈灰色、淡褐灰色或深灰色。鳞背密生短绒毛；苞鳞短小；种子近三角状，种翅宽</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r>
              <a:rPr lang="zh-CN" altLang="en-US"/>
              <a:t>松科雪松属植物 </a:t>
            </a:r>
            <a:r>
              <a:rPr lang="en-US" altLang="zh-CN"/>
              <a:t>   </a:t>
            </a:r>
            <a:r>
              <a:rPr lang="zh-CN" altLang="en-US"/>
              <a:t>歌斐木，松科雪松属植物。又名神树、雪松、香柏、圣木等。乔木，高达50米，胸径达3米；树皮深灰色，裂成不规则的鳞状块片。生长枝淡灰黄色，密生短绒毛，微有白粉，二、三年生枝呈灰色、淡褐灰色或深灰色。鳞背密生短绒毛；苞鳞短小；种子近三角状，种翅宽</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12524" t="10944" r="12524" b="8981"/>
          <a:stretch>
            <a:fillRect/>
          </a:stretch>
        </p:blipFill>
        <p:spPr>
          <a:xfrm>
            <a:off x="1" y="0"/>
            <a:ext cx="12191999"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3422" t="16077" b="21897"/>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0" y="-91440"/>
            <a:ext cx="12192000" cy="7315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0B029F2-09E3-42B8-965C-137789BF47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1AB131-A433-41B0-A085-F248741814D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029F2-09E3-42B8-965C-137789BF47F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AB131-A433-41B0-A085-F248741814D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4.png"/><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4.png"/><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2792896" y="2687767"/>
            <a:ext cx="7772400"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200" dirty="0">
                <a:solidFill>
                  <a:schemeClr val="bg2">
                    <a:lumMod val="1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圣经中的多音字</a:t>
            </a:r>
            <a:endParaRPr lang="zh-CN" altLang="en-US" sz="7200" dirty="0">
              <a:solidFill>
                <a:schemeClr val="bg2">
                  <a:lumMod val="1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256459" y="124371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5045162" y="1149821"/>
            <a:ext cx="2410310" cy="11988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撒</a:t>
            </a:r>
            <a:r>
              <a:rPr lang="en-US" altLang="zh-CN"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 </a:t>
            </a:r>
            <a:r>
              <a:rPr altLang="zh-CN" sz="3600" dirty="0">
                <a:solidFill>
                  <a:srgbClr val="C00000"/>
                </a:solidFill>
                <a:latin typeface="Arial Regular" panose="020B0604020202020204" charset="0"/>
                <a:ea typeface="宋体" panose="02010600030101010101" pitchFamily="2" charset="-122"/>
                <a:cs typeface="Arial Regular" panose="020B0604020202020204" charset="0"/>
                <a:sym typeface="+mn-ea"/>
              </a:rPr>
              <a:t>sā</a:t>
            </a:r>
            <a:endParaRPr altLang="zh-CN" sz="3600" dirty="0">
              <a:solidFill>
                <a:srgbClr val="C00000"/>
              </a:solidFill>
              <a:latin typeface="Arial Regular" panose="020B0604020202020204" charset="0"/>
              <a:ea typeface="宋体" panose="02010600030101010101" pitchFamily="2" charset="-122"/>
              <a:cs typeface="Arial Regular" panose="020B0604020202020204" charset="0"/>
            </a:endParaRPr>
          </a:p>
          <a:p>
            <a:endParaRPr lang="zh-CN" altLang="zh-CN" sz="3600" dirty="0">
              <a:solidFill>
                <a:srgbClr val="C00000"/>
              </a:solidFill>
              <a:effectLst/>
              <a:latin typeface="Arial Regular" panose="020B0604020202020204" charset="0"/>
              <a:ea typeface="宋体" panose="02010600030101010101" pitchFamily="2" charset="-122"/>
              <a:cs typeface="Arial Regular" panose="020B0604020202020204" charset="0"/>
            </a:endParaRPr>
          </a:p>
        </p:txBody>
      </p:sp>
      <p:sp>
        <p:nvSpPr>
          <p:cNvPr id="35" name="文本框 4"/>
          <p:cNvSpPr txBox="1"/>
          <p:nvPr/>
        </p:nvSpPr>
        <p:spPr>
          <a:xfrm>
            <a:off x="1059815" y="1809750"/>
            <a:ext cx="10170795" cy="4042410"/>
          </a:xfrm>
          <a:prstGeom prst="rect">
            <a:avLst/>
          </a:prstGeom>
          <a:noFill/>
          <a:effectLst/>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a:latin typeface="楷体" panose="02010609060101010101" pitchFamily="49" charset="-122"/>
                <a:ea typeface="楷体" panose="02010609060101010101" pitchFamily="49" charset="-122"/>
                <a:cs typeface="楷体" panose="02010609060101010101" pitchFamily="49" charset="-122"/>
                <a:sym typeface="+mn-ea"/>
              </a:rPr>
              <a:t>创世记 11:30</a:t>
            </a:r>
            <a:r>
              <a:rPr lang="en-US" sz="2400">
                <a:latin typeface="楷体" panose="02010609060101010101" pitchFamily="49" charset="-122"/>
                <a:ea typeface="楷体" panose="02010609060101010101" pitchFamily="49" charset="-122"/>
                <a:cs typeface="楷体" panose="02010609060101010101" pitchFamily="49" charset="-122"/>
                <a:sym typeface="+mn-ea"/>
              </a:rPr>
              <a:t>   </a:t>
            </a:r>
            <a:r>
              <a:rPr sz="2400">
                <a:solidFill>
                  <a:srgbClr val="C00000"/>
                </a:solidFill>
                <a:latin typeface="楷体" panose="02010609060101010101" pitchFamily="49" charset="-122"/>
                <a:ea typeface="楷体" panose="02010609060101010101" pitchFamily="49" charset="-122"/>
                <a:cs typeface="楷体" panose="02010609060101010101" pitchFamily="49" charset="-122"/>
              </a:rPr>
              <a:t>撒</a:t>
            </a:r>
            <a:r>
              <a:rPr sz="2400">
                <a:latin typeface="楷体" panose="02010609060101010101" pitchFamily="49" charset="-122"/>
                <a:ea typeface="楷体" panose="02010609060101010101" pitchFamily="49" charset="-122"/>
                <a:cs typeface="楷体" panose="02010609060101010101" pitchFamily="49" charset="-122"/>
              </a:rPr>
              <a:t>莱不生育，没有孩子。</a:t>
            </a:r>
            <a:endParaRPr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a:latin typeface="楷体" panose="02010609060101010101" pitchFamily="49" charset="-122"/>
                <a:ea typeface="楷体" panose="02010609060101010101" pitchFamily="49" charset="-122"/>
                <a:cs typeface="楷体" panose="02010609060101010101" pitchFamily="49" charset="-122"/>
                <a:sym typeface="+mn-ea"/>
              </a:rPr>
              <a:t>创世记 21:3</a:t>
            </a:r>
            <a:r>
              <a:rPr lang="en-US" sz="2400">
                <a:latin typeface="楷体" panose="02010609060101010101" pitchFamily="49" charset="-122"/>
                <a:ea typeface="楷体" panose="02010609060101010101" pitchFamily="49" charset="-122"/>
                <a:cs typeface="楷体" panose="02010609060101010101" pitchFamily="49" charset="-122"/>
                <a:sym typeface="+mn-ea"/>
              </a:rPr>
              <a:t>   </a:t>
            </a:r>
            <a:r>
              <a:rPr sz="2400">
                <a:latin typeface="楷体" panose="02010609060101010101" pitchFamily="49" charset="-122"/>
                <a:ea typeface="楷体" panose="02010609060101010101" pitchFamily="49" charset="-122"/>
                <a:cs typeface="楷体" panose="02010609060101010101" pitchFamily="49" charset="-122"/>
              </a:rPr>
              <a:t>亚伯拉罕给</a:t>
            </a:r>
            <a:r>
              <a:rPr sz="2400">
                <a:solidFill>
                  <a:srgbClr val="C00000"/>
                </a:solidFill>
                <a:latin typeface="楷体" panose="02010609060101010101" pitchFamily="49" charset="-122"/>
                <a:ea typeface="楷体" panose="02010609060101010101" pitchFamily="49" charset="-122"/>
                <a:cs typeface="楷体" panose="02010609060101010101" pitchFamily="49" charset="-122"/>
              </a:rPr>
              <a:t>撒</a:t>
            </a:r>
            <a:r>
              <a:rPr sz="2400">
                <a:latin typeface="楷体" panose="02010609060101010101" pitchFamily="49" charset="-122"/>
                <a:ea typeface="楷体" panose="02010609060101010101" pitchFamily="49" charset="-122"/>
                <a:cs typeface="楷体" panose="02010609060101010101" pitchFamily="49" charset="-122"/>
              </a:rPr>
              <a:t>拉所生的儿子起名叫以</a:t>
            </a:r>
            <a:r>
              <a:rPr sz="2400">
                <a:solidFill>
                  <a:srgbClr val="C00000"/>
                </a:solidFill>
                <a:latin typeface="楷体" panose="02010609060101010101" pitchFamily="49" charset="-122"/>
                <a:ea typeface="楷体" panose="02010609060101010101" pitchFamily="49" charset="-122"/>
                <a:cs typeface="楷体" panose="02010609060101010101" pitchFamily="49" charset="-122"/>
              </a:rPr>
              <a:t>撒</a:t>
            </a:r>
            <a:r>
              <a:rPr sz="2400">
                <a:latin typeface="楷体" panose="02010609060101010101" pitchFamily="49" charset="-122"/>
                <a:ea typeface="楷体" panose="02010609060101010101" pitchFamily="49" charset="-122"/>
                <a:cs typeface="楷体" panose="02010609060101010101" pitchFamily="49" charset="-122"/>
              </a:rPr>
              <a:t>。</a:t>
            </a:r>
            <a:endParaRPr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a:latin typeface="楷体" panose="02010609060101010101" pitchFamily="49" charset="-122"/>
                <a:ea typeface="楷体" panose="02010609060101010101" pitchFamily="49" charset="-122"/>
                <a:cs typeface="楷体" panose="02010609060101010101" pitchFamily="49" charset="-122"/>
                <a:sym typeface="+mn-ea"/>
              </a:rPr>
              <a:t>利未记 16:10</a:t>
            </a:r>
            <a:r>
              <a:rPr lang="en-US" sz="2400">
                <a:latin typeface="楷体" panose="02010609060101010101" pitchFamily="49" charset="-122"/>
                <a:ea typeface="楷体" panose="02010609060101010101" pitchFamily="49" charset="-122"/>
                <a:cs typeface="楷体" panose="02010609060101010101" pitchFamily="49" charset="-122"/>
              </a:rPr>
              <a:t>  </a:t>
            </a:r>
            <a:r>
              <a:rPr sz="2400">
                <a:latin typeface="楷体" panose="02010609060101010101" pitchFamily="49" charset="-122"/>
                <a:ea typeface="楷体" panose="02010609060101010101" pitchFamily="49" charset="-122"/>
                <a:cs typeface="楷体" panose="02010609060101010101" pitchFamily="49" charset="-122"/>
              </a:rPr>
              <a:t>但那拈阄归与阿</a:t>
            </a:r>
            <a:r>
              <a:rPr sz="2400">
                <a:solidFill>
                  <a:srgbClr val="FF0000"/>
                </a:solidFill>
                <a:latin typeface="楷体" panose="02010609060101010101" pitchFamily="49" charset="-122"/>
                <a:ea typeface="楷体" panose="02010609060101010101" pitchFamily="49" charset="-122"/>
                <a:cs typeface="楷体" panose="02010609060101010101" pitchFamily="49" charset="-122"/>
              </a:rPr>
              <a:t>撒</a:t>
            </a:r>
            <a:r>
              <a:rPr sz="2400">
                <a:latin typeface="楷体" panose="02010609060101010101" pitchFamily="49" charset="-122"/>
                <a:ea typeface="楷体" panose="02010609060101010101" pitchFamily="49" charset="-122"/>
                <a:cs typeface="楷体" panose="02010609060101010101" pitchFamily="49" charset="-122"/>
              </a:rPr>
              <a:t>泻勒的羊要活着安置在耶和华面前，用</a:t>
            </a:r>
            <a:endParaRPr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a:latin typeface="楷体" panose="02010609060101010101" pitchFamily="49" charset="-122"/>
                <a:ea typeface="楷体" panose="02010609060101010101" pitchFamily="49" charset="-122"/>
                <a:cs typeface="楷体" panose="02010609060101010101" pitchFamily="49" charset="-122"/>
              </a:rPr>
              <a:t> </a:t>
            </a:r>
            <a:r>
              <a:rPr lang="en-US" sz="2400">
                <a:latin typeface="楷体" panose="02010609060101010101" pitchFamily="49" charset="-122"/>
                <a:ea typeface="楷体" panose="02010609060101010101" pitchFamily="49" charset="-122"/>
                <a:cs typeface="楷体" panose="02010609060101010101" pitchFamily="49" charset="-122"/>
              </a:rPr>
              <a:t>             </a:t>
            </a:r>
            <a:r>
              <a:rPr sz="2400">
                <a:latin typeface="楷体" panose="02010609060101010101" pitchFamily="49" charset="-122"/>
                <a:ea typeface="楷体" panose="02010609060101010101" pitchFamily="49" charset="-122"/>
                <a:cs typeface="楷体" panose="02010609060101010101" pitchFamily="49" charset="-122"/>
              </a:rPr>
              <a:t>以赎罪，打发人送到旷野去，归与阿撒泻勒。</a:t>
            </a:r>
            <a:endParaRPr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a:latin typeface="楷体" panose="02010609060101010101" pitchFamily="49" charset="-122"/>
                <a:ea typeface="楷体" panose="02010609060101010101" pitchFamily="49" charset="-122"/>
                <a:cs typeface="楷体" panose="02010609060101010101" pitchFamily="49" charset="-122"/>
                <a:sym typeface="+mn-ea"/>
              </a:rPr>
              <a:t>民数记 21:12</a:t>
            </a:r>
            <a:r>
              <a:rPr lang="en-US" sz="2400">
                <a:latin typeface="楷体" panose="02010609060101010101" pitchFamily="49" charset="-122"/>
                <a:ea typeface="楷体" panose="02010609060101010101" pitchFamily="49" charset="-122"/>
                <a:cs typeface="楷体" panose="02010609060101010101" pitchFamily="49" charset="-122"/>
                <a:sym typeface="+mn-ea"/>
              </a:rPr>
              <a:t>  </a:t>
            </a:r>
            <a:r>
              <a:rPr sz="2400">
                <a:latin typeface="楷体" panose="02010609060101010101" pitchFamily="49" charset="-122"/>
                <a:ea typeface="楷体" panose="02010609060101010101" pitchFamily="49" charset="-122"/>
                <a:cs typeface="楷体" panose="02010609060101010101" pitchFamily="49" charset="-122"/>
              </a:rPr>
              <a:t>从那里起行，安营在</a:t>
            </a:r>
            <a:r>
              <a:rPr sz="2400">
                <a:solidFill>
                  <a:srgbClr val="FF0000"/>
                </a:solidFill>
                <a:latin typeface="楷体" panose="02010609060101010101" pitchFamily="49" charset="-122"/>
                <a:ea typeface="楷体" panose="02010609060101010101" pitchFamily="49" charset="-122"/>
                <a:cs typeface="楷体" panose="02010609060101010101" pitchFamily="49" charset="-122"/>
              </a:rPr>
              <a:t>撒</a:t>
            </a:r>
            <a:r>
              <a:rPr sz="2400">
                <a:latin typeface="楷体" panose="02010609060101010101" pitchFamily="49" charset="-122"/>
                <a:ea typeface="楷体" panose="02010609060101010101" pitchFamily="49" charset="-122"/>
                <a:cs typeface="楷体" panose="02010609060101010101" pitchFamily="49" charset="-122"/>
              </a:rPr>
              <a:t>烈谷。 </a:t>
            </a:r>
            <a:endParaRPr sz="2400">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rot="10800000" flipV="1">
            <a:off x="2967355" y="5765800"/>
            <a:ext cx="7941945" cy="295275"/>
          </a:xfrm>
          <a:prstGeom prst="rect">
            <a:avLst/>
          </a:prstGeom>
          <a:noFill/>
        </p:spPr>
        <p:txBody>
          <a:bodyPr wrap="square" rtlCol="0">
            <a:noAutofit/>
          </a:bodyPr>
          <a:p>
            <a:pPr indent="238125" algn="ctr"/>
            <a:r>
              <a:rPr lang="zh-CN" dirty="0">
                <a:latin typeface="楷体" panose="02010609060101010101" pitchFamily="49" charset="-122"/>
                <a:ea typeface="楷体" panose="02010609060101010101" pitchFamily="49" charset="-122"/>
                <a:cs typeface="楷体" panose="02010609060101010101" pitchFamily="49" charset="-122"/>
                <a:sym typeface="+mn-ea"/>
              </a:rPr>
              <a:t>备注：所有人名或地名都念一声，我国古代有一个撒拉族。撒贝宁念三声</a:t>
            </a: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256459" y="108369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3" name="文本框 2"/>
          <p:cNvSpPr txBox="1"/>
          <p:nvPr/>
        </p:nvSpPr>
        <p:spPr>
          <a:xfrm>
            <a:off x="4987290" y="986155"/>
            <a:ext cx="4334510" cy="852170"/>
          </a:xfrm>
          <a:prstGeom prst="rect">
            <a:avLst/>
          </a:prstGeom>
          <a:noFill/>
        </p:spPr>
        <p:txBody>
          <a:bodyPr wrap="square" rtlCol="0">
            <a:noAutofit/>
          </a:bodyPr>
          <a:p>
            <a:pPr algn="l"/>
            <a:r>
              <a:rPr lang="zh-CN" altLang="en-US" sz="3600" dirty="0">
                <a:latin typeface="楷体" panose="02010609060101010101" pitchFamily="49" charset="-122"/>
                <a:ea typeface="楷体" panose="02010609060101010101" pitchFamily="49" charset="-122"/>
                <a:sym typeface="+mn-ea"/>
              </a:rPr>
              <a:t>撒</a:t>
            </a:r>
            <a:r>
              <a:rPr altLang="zh-CN" sz="3600" dirty="0">
                <a:solidFill>
                  <a:srgbClr val="FF0000"/>
                </a:solidFill>
                <a:effectLst/>
                <a:latin typeface="Arial Regular" panose="020B0604020202020204" charset="0"/>
                <a:ea typeface="宋体" panose="02010600030101010101" pitchFamily="2" charset="-122"/>
                <a:cs typeface="Arial Regular" panose="020B0604020202020204" charset="0"/>
                <a:sym typeface="+mn-ea"/>
              </a:rPr>
              <a:t>sǎ</a:t>
            </a:r>
            <a:endParaRPr lang="zh-CN" altLang="en-US" sz="3600"/>
          </a:p>
        </p:txBody>
      </p:sp>
      <p:sp>
        <p:nvSpPr>
          <p:cNvPr id="5" name="文本框 4"/>
          <p:cNvSpPr txBox="1"/>
          <p:nvPr/>
        </p:nvSpPr>
        <p:spPr>
          <a:xfrm>
            <a:off x="1195070" y="1710690"/>
            <a:ext cx="10133965" cy="434403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出埃及记 32:20</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又将他们所铸的牛犊用火焚烧，磨得粉碎，</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撒</a:t>
            </a:r>
            <a:r>
              <a:rPr lang="zh-CN" altLang="en-US" sz="2400">
                <a:latin typeface="楷体" panose="02010609060101010101" pitchFamily="49" charset="-122"/>
                <a:ea typeface="楷体" panose="02010609060101010101" pitchFamily="49" charset="-122"/>
                <a:cs typeface="楷体" panose="02010609060101010101" pitchFamily="49" charset="-122"/>
              </a:rPr>
              <a:t>在水面上，</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叫以色列人喝。</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利未记 27:16</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“人若将承受为业的几分地分别为圣，归给耶和华，你要</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按这地</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撒</a:t>
            </a:r>
            <a:r>
              <a:rPr lang="zh-CN" altLang="en-US" sz="2400">
                <a:latin typeface="楷体" panose="02010609060101010101" pitchFamily="49" charset="-122"/>
                <a:ea typeface="楷体" panose="02010609060101010101" pitchFamily="49" charset="-122"/>
                <a:cs typeface="楷体" panose="02010609060101010101" pitchFamily="49" charset="-122"/>
              </a:rPr>
              <a:t>种多少估定价值，若撒大麦一贺梅珥，要估价</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五十舍客勒。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民数记 20:5</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你们为何逼着我们出埃及、领我们到这坏地方呢？这地方</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不好</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撒</a:t>
            </a:r>
            <a:r>
              <a:rPr lang="zh-CN" altLang="en-US" sz="2400">
                <a:latin typeface="楷体" panose="02010609060101010101" pitchFamily="49" charset="-122"/>
                <a:ea typeface="楷体" panose="02010609060101010101" pitchFamily="49" charset="-122"/>
                <a:cs typeface="楷体" panose="02010609060101010101" pitchFamily="49" charset="-122"/>
              </a:rPr>
              <a:t>种，也没有无花果树、葡萄树、石榴树，又没有水喝。”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申命记 11:10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你要进去得为业的那地，本不像你出来的埃及地。你在那</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里</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撒</a:t>
            </a:r>
            <a:r>
              <a:rPr lang="zh-CN" altLang="en-US" sz="2400">
                <a:latin typeface="楷体" panose="02010609060101010101" pitchFamily="49" charset="-122"/>
                <a:ea typeface="楷体" panose="02010609060101010101" pitchFamily="49" charset="-122"/>
                <a:cs typeface="楷体" panose="02010609060101010101" pitchFamily="49" charset="-122"/>
              </a:rPr>
              <a:t>种，用脚浇灌，像浇灌菜园一样。 </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04139" y="2593953"/>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615950" y="2509183"/>
            <a:ext cx="1931607"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斐</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572385" y="1756410"/>
            <a:ext cx="2290445" cy="768350"/>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zh-CN" sz="4400" b="1" dirty="0">
              <a:solidFill>
                <a:srgbClr val="FF0000"/>
              </a:solidFill>
              <a:cs typeface="Times New Roman" panose="02020603050405020304" pitchFamily="18" charset="0"/>
            </a:endParaRPr>
          </a:p>
        </p:txBody>
      </p:sp>
      <p:pic>
        <p:nvPicPr>
          <p:cNvPr id="7" name="图片 6"/>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435" y="2632697"/>
            <a:ext cx="2476507" cy="2476507"/>
          </a:xfrm>
          <a:prstGeom prst="rect">
            <a:avLst/>
          </a:prstGeom>
          <a:effectLst>
            <a:outerShdw blurRad="50800" dist="38100" dir="5400000" algn="t" rotWithShape="0">
              <a:prstClr val="black">
                <a:alpha val="40000"/>
              </a:prstClr>
            </a:outerShdw>
          </a:effectLst>
        </p:spPr>
      </p:pic>
      <p:sp>
        <p:nvSpPr>
          <p:cNvPr id="11" name="文本框 10"/>
          <p:cNvSpPr txBox="1"/>
          <p:nvPr/>
        </p:nvSpPr>
        <p:spPr>
          <a:xfrm>
            <a:off x="6731762" y="2547927"/>
            <a:ext cx="1355388"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rPr>
              <a:t>斐</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3" name="文本框 12"/>
          <p:cNvSpPr txBox="1"/>
          <p:nvPr/>
        </p:nvSpPr>
        <p:spPr>
          <a:xfrm>
            <a:off x="6731635" y="1802765"/>
            <a:ext cx="2311400" cy="829945"/>
          </a:xfrm>
          <a:prstGeom prst="rect">
            <a:avLst/>
          </a:prstGeom>
          <a:noFill/>
        </p:spPr>
        <p:txBody>
          <a:bodyPr wrap="square">
            <a:spAutoFit/>
          </a:bodyPr>
          <a:lstStyle/>
          <a:p>
            <a:pPr algn="ctr"/>
            <a:r>
              <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rPr>
              <a:t>fēi</a:t>
            </a:r>
            <a:endPar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endParaRPr>
          </a:p>
        </p:txBody>
      </p:sp>
      <p:sp>
        <p:nvSpPr>
          <p:cNvPr id="2" name="箭头: 左右 1"/>
          <p:cNvSpPr/>
          <p:nvPr/>
        </p:nvSpPr>
        <p:spPr>
          <a:xfrm>
            <a:off x="5178464" y="3429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597785" y="1758950"/>
            <a:ext cx="2311400" cy="829945"/>
          </a:xfrm>
          <a:prstGeom prst="rect">
            <a:avLst/>
          </a:prstGeom>
          <a:noFill/>
        </p:spPr>
        <p:txBody>
          <a:bodyPr wrap="square">
            <a:spAutoFit/>
          </a:bodyPr>
          <a:lstStyle/>
          <a:p>
            <a:pPr algn="ctr"/>
            <a:r>
              <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rPr>
              <a:t>fěi</a:t>
            </a:r>
            <a:endPar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endParaRPr>
          </a:p>
        </p:txBody>
      </p:sp>
      <p:sp>
        <p:nvSpPr>
          <p:cNvPr id="6" name="文本框 5"/>
          <p:cNvSpPr txBox="1"/>
          <p:nvPr/>
        </p:nvSpPr>
        <p:spPr>
          <a:xfrm>
            <a:off x="5586095" y="5394325"/>
            <a:ext cx="7054850" cy="427990"/>
          </a:xfrm>
          <a:prstGeom prst="rect">
            <a:avLst/>
          </a:prstGeom>
          <a:noFill/>
        </p:spPr>
        <p:txBody>
          <a:bodyPr wrap="square">
            <a:spAutoFit/>
          </a:bodyPr>
          <a:lstStyle/>
          <a:p>
            <a:pPr indent="304800">
              <a:lnSpc>
                <a:spcPts val="2625"/>
              </a:lnSpc>
            </a:pPr>
            <a:r>
              <a:rPr lang="en-US" sz="2400" dirty="0">
                <a:solidFill>
                  <a:srgbClr val="00B0F0"/>
                </a:solidFill>
                <a:effectLst/>
                <a:latin typeface="Times New Roman" panose="02020603050405020304" pitchFamily="18" charset="0"/>
                <a:ea typeface="微软雅黑" panose="020B0503020204020204" charset="-122"/>
              </a:rPr>
              <a:t>         </a:t>
            </a:r>
            <a:r>
              <a:rPr lang="zh-CN" altLang="en-US" sz="2400" dirty="0">
                <a:solidFill>
                  <a:srgbClr val="00B0F0"/>
                </a:solidFill>
                <a:effectLst/>
                <a:latin typeface="楷体" panose="02010609060101010101" pitchFamily="49" charset="-122"/>
                <a:ea typeface="楷体" panose="02010609060101010101" pitchFamily="49" charset="-122"/>
              </a:rPr>
              <a:t>释义：</a:t>
            </a:r>
            <a:r>
              <a:rPr sz="2400" dirty="0">
                <a:solidFill>
                  <a:srgbClr val="00B0F0"/>
                </a:solidFill>
                <a:effectLst/>
                <a:latin typeface="楷体" panose="02010609060101010101" pitchFamily="49" charset="-122"/>
                <a:ea typeface="楷体" panose="02010609060101010101" pitchFamily="49" charset="-122"/>
              </a:rPr>
              <a:t>姓。春秋时晋有斐豹。</a:t>
            </a:r>
            <a:endParaRPr sz="2400" dirty="0">
              <a:solidFill>
                <a:srgbClr val="00B0F0"/>
              </a:solidFill>
              <a:effectLst/>
              <a:latin typeface="楷体" panose="02010609060101010101" pitchFamily="49" charset="-122"/>
              <a:ea typeface="楷体" panose="02010609060101010101" pitchFamily="49" charset="-122"/>
            </a:endParaRPr>
          </a:p>
        </p:txBody>
      </p:sp>
      <p:sp>
        <p:nvSpPr>
          <p:cNvPr id="9" name="文本框 8"/>
          <p:cNvSpPr txBox="1"/>
          <p:nvPr/>
        </p:nvSpPr>
        <p:spPr>
          <a:xfrm>
            <a:off x="1703705" y="5394325"/>
            <a:ext cx="4455795" cy="427990"/>
          </a:xfrm>
          <a:prstGeom prst="rect">
            <a:avLst/>
          </a:prstGeom>
          <a:noFill/>
        </p:spPr>
        <p:txBody>
          <a:bodyPr wrap="square">
            <a:spAutoFit/>
          </a:bodyPr>
          <a:lstStyle/>
          <a:p>
            <a:pPr indent="304800">
              <a:lnSpc>
                <a:spcPts val="2625"/>
              </a:lnSpc>
            </a:pPr>
            <a:r>
              <a:rPr lang="en-US" sz="2400" dirty="0">
                <a:solidFill>
                  <a:srgbClr val="00B0F0"/>
                </a:solidFill>
                <a:effectLst/>
                <a:latin typeface="Times New Roman" panose="02020603050405020304" pitchFamily="18" charset="0"/>
                <a:ea typeface="微软雅黑" panose="020B0503020204020204" charset="-122"/>
              </a:rPr>
              <a:t>         </a:t>
            </a:r>
            <a:r>
              <a:rPr lang="zh-CN" altLang="en-US" sz="2400" dirty="0">
                <a:solidFill>
                  <a:srgbClr val="00B0F0"/>
                </a:solidFill>
                <a:effectLst/>
                <a:latin typeface="楷体" panose="02010609060101010101" pitchFamily="49" charset="-122"/>
                <a:ea typeface="楷体" panose="02010609060101010101" pitchFamily="49" charset="-122"/>
              </a:rPr>
              <a:t>释义：</a:t>
            </a:r>
            <a:r>
              <a:rPr sz="2400" dirty="0">
                <a:solidFill>
                  <a:srgbClr val="00B0F0"/>
                </a:solidFill>
                <a:effectLst/>
                <a:latin typeface="楷体" panose="02010609060101010101" pitchFamily="49" charset="-122"/>
                <a:ea typeface="楷体" panose="02010609060101010101" pitchFamily="49" charset="-122"/>
              </a:rPr>
              <a:t>有文采的</a:t>
            </a:r>
            <a:r>
              <a:rPr lang="zh-CN" sz="2400" dirty="0">
                <a:solidFill>
                  <a:srgbClr val="00B0F0"/>
                </a:solidFill>
                <a:effectLst/>
                <a:latin typeface="楷体" panose="02010609060101010101" pitchFamily="49" charset="-122"/>
                <a:ea typeface="楷体" panose="02010609060101010101" pitchFamily="49" charset="-122"/>
              </a:rPr>
              <a:t>样子</a:t>
            </a:r>
            <a:endParaRPr lang="zh-CN" sz="2400" dirty="0">
              <a:solidFill>
                <a:srgbClr val="00B0F0"/>
              </a:solidFill>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1"/>
      <p:bldP spid="11" grpId="0"/>
      <p:bldP spid="11" grpId="1"/>
      <p:bldP spid="13" grpId="0"/>
      <p:bldP spid="13" grpId="1"/>
      <p:bldP spid="8" grpId="0"/>
      <p:bldP spid="8" grpId="1"/>
      <p:bldP spid="6" grpId="0"/>
      <p:bldP spid="6"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38885" y="998855"/>
            <a:ext cx="9653270" cy="4455160"/>
          </a:xfrm>
          <a:prstGeom prst="rect">
            <a:avLst/>
          </a:prstGeom>
          <a:noFill/>
        </p:spPr>
        <p:txBody>
          <a:bodyPr wrap="square" rtlCol="0" anchor="t">
            <a:noAutofit/>
          </a:bodyPr>
          <a:p>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altLang="en-US" sz="3200">
                <a:latin typeface="楷体" panose="02010609060101010101" pitchFamily="49" charset="-122"/>
                <a:ea typeface="楷体" panose="02010609060101010101" pitchFamily="49" charset="-122"/>
                <a:cs typeface="楷体" panose="02010609060101010101" pitchFamily="49" charset="-122"/>
              </a:rPr>
              <a:t>斐</a:t>
            </a:r>
            <a:r>
              <a:rPr lang="zh-CN" altLang="en-US" sz="3200">
                <a:solidFill>
                  <a:srgbClr val="C00000"/>
                </a:solidFill>
                <a:latin typeface="微软雅黑" panose="020B0503020204020204" charset="-122"/>
                <a:ea typeface="微软雅黑" panose="020B0503020204020204" charset="-122"/>
                <a:cs typeface="楷体" panose="02010609060101010101" pitchFamily="49" charset="-122"/>
              </a:rPr>
              <a:t>fěi</a:t>
            </a:r>
            <a:endParaRPr lang="zh-CN" altLang="en-US" sz="32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创世记6:14  你要用歌</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rPr>
              <a:t>斐</a:t>
            </a:r>
            <a:r>
              <a:rPr lang="zh-CN" altLang="en-US" sz="2800">
                <a:latin typeface="楷体" panose="02010609060101010101" pitchFamily="49" charset="-122"/>
                <a:ea typeface="楷体" panose="02010609060101010101" pitchFamily="49" charset="-122"/>
                <a:cs typeface="楷体" panose="02010609060101010101" pitchFamily="49" charset="-122"/>
              </a:rPr>
              <a:t>木造一只方舟，分一间</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一间地造，里外抹上松香。</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出埃及记 6:21</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以斯哈的儿子是可拉、尼</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斐</a:t>
            </a:r>
            <a:r>
              <a:rPr lang="zh-CN" altLang="en-US" sz="2800">
                <a:latin typeface="楷体" panose="02010609060101010101" pitchFamily="49" charset="-122"/>
                <a:ea typeface="楷体" panose="02010609060101010101" pitchFamily="49" charset="-122"/>
                <a:cs typeface="楷体" panose="02010609060101010101" pitchFamily="49" charset="-122"/>
              </a:rPr>
              <a:t>、细基利。</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申命记 2:23</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从迦斐托出来的迦</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斐</a:t>
            </a:r>
            <a:r>
              <a:rPr lang="zh-CN" altLang="en-US" sz="2800">
                <a:latin typeface="楷体" panose="02010609060101010101" pitchFamily="49" charset="-122"/>
                <a:ea typeface="楷体" panose="02010609060101010101" pitchFamily="49" charset="-122"/>
                <a:cs typeface="楷体" panose="02010609060101010101" pitchFamily="49" charset="-122"/>
              </a:rPr>
              <a:t>托人将先前住在乡村直</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到迦萨的亚卫人除灭，接着居住。 </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列王纪上 9:28</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他们到了俄</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斐</a:t>
            </a:r>
            <a:r>
              <a:rPr lang="zh-CN" altLang="en-US" sz="2800">
                <a:latin typeface="楷体" panose="02010609060101010101" pitchFamily="49" charset="-122"/>
                <a:ea typeface="楷体" panose="02010609060101010101" pitchFamily="49" charset="-122"/>
                <a:cs typeface="楷体" panose="02010609060101010101" pitchFamily="49" charset="-122"/>
              </a:rPr>
              <a:t>，从那里得了四百二十他连得</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金子，运到所罗门王那里。</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958769" y="99860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5" name="文本框 4"/>
          <p:cNvSpPr txBox="1"/>
          <p:nvPr/>
        </p:nvSpPr>
        <p:spPr>
          <a:xfrm>
            <a:off x="6828155" y="6377305"/>
            <a:ext cx="4064000" cy="368300"/>
          </a:xfrm>
          <a:prstGeom prst="rect">
            <a:avLst/>
          </a:prstGeom>
          <a:noFill/>
        </p:spPr>
        <p:txBody>
          <a:bodyPr wrap="square" rtlCol="0">
            <a:spAutoFit/>
          </a:bodyPr>
          <a:p>
            <a:r>
              <a:rPr lang="zh-CN" altLang="en-US">
                <a:latin typeface="楷体" panose="02010609060101010101" pitchFamily="49" charset="-122"/>
                <a:ea typeface="楷体" panose="02010609060101010101" pitchFamily="49" charset="-122"/>
              </a:rPr>
              <a:t>备注：圣经中出现</a:t>
            </a:r>
            <a:r>
              <a:rPr lang="en-US" altLang="zh-CN">
                <a:latin typeface="楷体" panose="02010609060101010101" pitchFamily="49" charset="-122"/>
                <a:ea typeface="楷体" panose="02010609060101010101" pitchFamily="49" charset="-122"/>
              </a:rPr>
              <a:t>49</a:t>
            </a:r>
            <a:r>
              <a:rPr lang="zh-CN" altLang="en-US">
                <a:latin typeface="楷体" panose="02010609060101010101" pitchFamily="49" charset="-122"/>
                <a:ea typeface="楷体" panose="02010609060101010101" pitchFamily="49" charset="-122"/>
              </a:rPr>
              <a:t>处都读</a:t>
            </a:r>
            <a:r>
              <a:rPr lang="zh-CN" altLang="en-US">
                <a:solidFill>
                  <a:srgbClr val="C00000"/>
                </a:solidFill>
                <a:latin typeface="微软雅黑" panose="020B0503020204020204" charset="-122"/>
                <a:ea typeface="微软雅黑" panose="020B0503020204020204" charset="-122"/>
                <a:cs typeface="楷体" panose="02010609060101010101" pitchFamily="49" charset="-122"/>
                <a:sym typeface="+mn-ea"/>
              </a:rPr>
              <a:t>fěi</a:t>
            </a:r>
            <a:endParaRPr lang="zh-CN" altLang="en-US">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14085" y="2721120"/>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1914085" y="2661615"/>
            <a:ext cx="1858002" cy="2646045"/>
          </a:xfrm>
          <a:prstGeom prst="rect">
            <a:avLst/>
          </a:prstGeom>
          <a:noFill/>
        </p:spPr>
        <p:txBody>
          <a:bodyPr wrap="square">
            <a:spAutoFit/>
          </a:bodyPr>
          <a:lstStyle/>
          <a:p>
            <a:r>
              <a:rPr lang="zh-CN" altLang="zh-CN" sz="166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拧</a:t>
            </a:r>
            <a:endParaRPr lang="zh-CN" altLang="zh-CN" sz="16600" dirty="0">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2" name="图片 1"/>
          <p:cNvPicPr>
            <a:picLocks noChangeAspect="1"/>
          </p:cNvPicPr>
          <p:nvPr>
            <p:custDataLst>
              <p:tags r:id="rId3"/>
            </p:custDataLst>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93337" y="2721120"/>
            <a:ext cx="2476507" cy="2476507"/>
          </a:xfrm>
          <a:prstGeom prst="rect">
            <a:avLst/>
          </a:prstGeom>
          <a:effectLst>
            <a:outerShdw blurRad="50800" dist="38100" dir="5400000" algn="t" rotWithShape="0">
              <a:prstClr val="black">
                <a:alpha val="40000"/>
              </a:prstClr>
            </a:outerShdw>
          </a:effectLst>
        </p:spPr>
      </p:pic>
      <p:sp>
        <p:nvSpPr>
          <p:cNvPr id="6" name="文本框 5"/>
          <p:cNvSpPr txBox="1"/>
          <p:nvPr/>
        </p:nvSpPr>
        <p:spPr>
          <a:xfrm>
            <a:off x="5160310" y="2630427"/>
            <a:ext cx="1980244"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拧</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2362597" y="1941703"/>
            <a:ext cx="1451728" cy="829945"/>
          </a:xfrm>
          <a:prstGeom prst="rect">
            <a:avLst/>
          </a:prstGeom>
          <a:noFill/>
        </p:spPr>
        <p:txBody>
          <a:bodyPr wrap="square">
            <a:spAutoFit/>
          </a:bodyPr>
          <a:lstStyle/>
          <a:p>
            <a:pPr algn="ctr"/>
            <a:r>
              <a:rPr lang="en-US" altLang="zh-CN" sz="4800" dirty="0" err="1">
                <a:solidFill>
                  <a:schemeClr val="tx1"/>
                </a:solidFill>
                <a:effectLst/>
                <a:latin typeface="Arial" panose="020B0604020202020204" pitchFamily="34" charset="0"/>
                <a:ea typeface="等线" panose="02010600030101010101" charset="-122"/>
              </a:rPr>
              <a:t>níng</a:t>
            </a:r>
            <a:endParaRPr lang="en-US" altLang="zh-CN" sz="4800" dirty="0" err="1">
              <a:solidFill>
                <a:schemeClr val="tx1"/>
              </a:solidFill>
              <a:effectLst/>
              <a:latin typeface="Arial" panose="020B0604020202020204" pitchFamily="34" charset="0"/>
              <a:ea typeface="等线" panose="02010600030101010101" charset="-122"/>
            </a:endParaRPr>
          </a:p>
        </p:txBody>
      </p:sp>
      <p:sp>
        <p:nvSpPr>
          <p:cNvPr id="11" name="文本框 10"/>
          <p:cNvSpPr txBox="1"/>
          <p:nvPr/>
        </p:nvSpPr>
        <p:spPr>
          <a:xfrm>
            <a:off x="5361305" y="1891030"/>
            <a:ext cx="1939925" cy="829945"/>
          </a:xfrm>
          <a:prstGeom prst="rect">
            <a:avLst/>
          </a:prstGeom>
          <a:noFill/>
        </p:spPr>
        <p:txBody>
          <a:bodyPr wrap="square">
            <a:spAutoFit/>
          </a:bodyPr>
          <a:lstStyle/>
          <a:p>
            <a:pPr algn="ctr"/>
            <a:r>
              <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sym typeface="+mn-ea"/>
              </a:rPr>
              <a:t>nǐng</a:t>
            </a:r>
            <a:endPar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sym typeface="+mn-ea"/>
            </a:endParaRPr>
          </a:p>
        </p:txBody>
      </p:sp>
      <p:pic>
        <p:nvPicPr>
          <p:cNvPr id="4" name="图片 3"/>
          <p:cNvPicPr>
            <a:picLocks noChangeAspect="1"/>
          </p:cNvPicPr>
          <p:nvPr>
            <p:custDataLst>
              <p:tags r:id="rId4"/>
            </p:custDataLst>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72782" y="2721120"/>
            <a:ext cx="2476507" cy="2476507"/>
          </a:xfrm>
          <a:prstGeom prst="rect">
            <a:avLst/>
          </a:prstGeom>
          <a:effectLst>
            <a:outerShdw blurRad="50800" dist="38100" dir="5400000" algn="t" rotWithShape="0">
              <a:prstClr val="black">
                <a:alpha val="40000"/>
              </a:prstClr>
            </a:outerShdw>
          </a:effectLst>
        </p:spPr>
      </p:pic>
      <p:sp>
        <p:nvSpPr>
          <p:cNvPr id="7" name="文本框 6"/>
          <p:cNvSpPr txBox="1"/>
          <p:nvPr/>
        </p:nvSpPr>
        <p:spPr>
          <a:xfrm>
            <a:off x="8339562" y="2630428"/>
            <a:ext cx="1980244"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拧</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10" name="文本框 9"/>
          <p:cNvSpPr txBox="1"/>
          <p:nvPr/>
        </p:nvSpPr>
        <p:spPr>
          <a:xfrm>
            <a:off x="8732917" y="1941703"/>
            <a:ext cx="1451728" cy="829945"/>
          </a:xfrm>
          <a:prstGeom prst="rect">
            <a:avLst/>
          </a:prstGeom>
          <a:noFill/>
        </p:spPr>
        <p:txBody>
          <a:bodyPr wrap="square">
            <a:spAutoFit/>
          </a:bodyPr>
          <a:lstStyle/>
          <a:p>
            <a:pPr algn="ctr"/>
            <a:r>
              <a:rPr lang="en-US" altLang="zh-CN" sz="4800" dirty="0" err="1">
                <a:solidFill>
                  <a:schemeClr val="tx1"/>
                </a:solidFill>
                <a:effectLst/>
                <a:latin typeface="Arial" panose="020B0604020202020204" pitchFamily="34" charset="0"/>
                <a:ea typeface="等线" panose="02010600030101010101" charset="-122"/>
              </a:rPr>
              <a:t>nìng</a:t>
            </a:r>
            <a:endParaRPr lang="en-US" altLang="zh-CN" sz="4800" dirty="0" err="1">
              <a:solidFill>
                <a:schemeClr val="tx1"/>
              </a:solidFill>
              <a:effectLst/>
              <a:latin typeface="Arial" panose="020B0604020202020204" pitchFamily="34" charset="0"/>
              <a:ea typeface="等线" panose="02010600030101010101" charset="-122"/>
            </a:endParaRPr>
          </a:p>
        </p:txBody>
      </p:sp>
      <p:sp>
        <p:nvSpPr>
          <p:cNvPr id="8" name="文本框 7"/>
          <p:cNvSpPr txBox="1"/>
          <p:nvPr>
            <p:custDataLst>
              <p:tags r:id="rId5"/>
            </p:custDataLst>
          </p:nvPr>
        </p:nvSpPr>
        <p:spPr>
          <a:xfrm>
            <a:off x="5586074" y="1060597"/>
            <a:ext cx="1554480" cy="645160"/>
          </a:xfrm>
          <a:prstGeom prst="rect">
            <a:avLst/>
          </a:prstGeom>
          <a:noFill/>
        </p:spPr>
        <p:txBody>
          <a:bodyPr wrap="none" rtlCol="0">
            <a:spAutoFit/>
          </a:bodyPr>
          <a:lstStyle/>
          <a:p>
            <a:pPr algn="l"/>
            <a:r>
              <a:rPr lang="zh-CN" altLang="en-US" sz="3600" dirty="0">
                <a:latin typeface="楷体" panose="02010609060101010101" pitchFamily="49" charset="-122"/>
                <a:ea typeface="楷体" panose="02010609060101010101" pitchFamily="49" charset="-122"/>
              </a:rPr>
              <a:t>多音字</a:t>
            </a:r>
            <a:endParaRPr lang="zh-CN" altLang="en-US" sz="3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9" grpId="1"/>
      <p:bldP spid="11" grpId="0"/>
      <p:bldP spid="11" grpId="1"/>
      <p:bldP spid="7" grpId="0"/>
      <p:bldP spid="7"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85057" y="162912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1087755" y="2136140"/>
            <a:ext cx="3540125" cy="3528695"/>
          </a:xfrm>
          <a:prstGeom prst="rect">
            <a:avLst/>
          </a:prstGeom>
          <a:noFill/>
        </p:spPr>
        <p:txBody>
          <a:bodyPr wrap="square">
            <a:noAutofit/>
          </a:bodyPr>
          <a:lstStyle/>
          <a:p>
            <a:pPr indent="254000" algn="l">
              <a:lnSpc>
                <a:spcPct val="150000"/>
              </a:lnSpc>
            </a:pPr>
            <a:r>
              <a:rPr altLang="zh-CN" sz="2400" dirty="0">
                <a:effectLst/>
                <a:latin typeface="楷体" panose="02010609060101010101" pitchFamily="49" charset="-122"/>
                <a:ea typeface="楷体" panose="02010609060101010101" pitchFamily="49" charset="-122"/>
                <a:cs typeface="楷体" panose="02010609060101010101" pitchFamily="49" charset="-122"/>
              </a:rPr>
              <a:t>①两手握住物体的两头各向相反的方向用力（扭、绞）：拧毛巾。</a:t>
            </a:r>
            <a:endParaRPr altLang="zh-CN" sz="2400" dirty="0">
              <a:effectLst/>
              <a:latin typeface="楷体" panose="02010609060101010101" pitchFamily="49" charset="-122"/>
              <a:ea typeface="楷体" panose="02010609060101010101" pitchFamily="49" charset="-122"/>
              <a:cs typeface="楷体" panose="02010609060101010101" pitchFamily="49" charset="-122"/>
            </a:endParaRPr>
          </a:p>
          <a:p>
            <a:pPr indent="254000" algn="l">
              <a:lnSpc>
                <a:spcPct val="150000"/>
              </a:lnSpc>
            </a:pPr>
            <a:r>
              <a:rPr altLang="zh-CN" sz="2400" dirty="0">
                <a:effectLst/>
                <a:latin typeface="楷体" panose="02010609060101010101" pitchFamily="49" charset="-122"/>
                <a:ea typeface="楷体" panose="02010609060101010101" pitchFamily="49" charset="-122"/>
                <a:cs typeface="楷体" panose="02010609060101010101" pitchFamily="49" charset="-122"/>
              </a:rPr>
              <a:t>②用两三个手指扭住皮肉用力转动：他拧了一下孩子的耳朵。</a:t>
            </a:r>
            <a:endParaRPr altLang="zh-CN" sz="240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2063094" y="1102507"/>
            <a:ext cx="1529080" cy="645160"/>
          </a:xfrm>
          <a:prstGeom prst="rect">
            <a:avLst/>
          </a:prstGeom>
          <a:noFill/>
        </p:spPr>
        <p:txBody>
          <a:bodyPr wrap="none" rtlCol="0">
            <a:spAutoFit/>
          </a:bodyPr>
          <a:lstStyle/>
          <a:p>
            <a:pPr algn="l"/>
            <a:r>
              <a:rPr lang="zh-CN" altLang="en-US" sz="3600" dirty="0" err="1">
                <a:effectLst/>
                <a:latin typeface="楷体" panose="02010609060101010101" pitchFamily="49" charset="-122"/>
                <a:ea typeface="楷体" panose="02010609060101010101" pitchFamily="49" charset="-122"/>
                <a:sym typeface="+mn-ea"/>
              </a:rPr>
              <a:t>拧</a:t>
            </a:r>
            <a:r>
              <a:rPr lang="en-US" altLang="zh-CN" sz="3600" dirty="0" err="1">
                <a:effectLst/>
                <a:latin typeface="Arial" panose="020B0604020202020204" pitchFamily="34" charset="0"/>
                <a:ea typeface="等线" panose="02010600030101010101" charset="-122"/>
                <a:sym typeface="+mn-ea"/>
              </a:rPr>
              <a:t>níng</a:t>
            </a:r>
            <a:endParaRPr lang="en-US" altLang="zh-CN" sz="3600" dirty="0">
              <a:latin typeface="Arial" panose="020B0604020202020204" pitchFamily="34" charset="0"/>
              <a:ea typeface="楷体" panose="02010609060101010101" pitchFamily="49" charset="-122"/>
              <a:cs typeface="Arial" panose="020B0604020202020204" pitchFamily="34" charset="0"/>
            </a:endParaRPr>
          </a:p>
        </p:txBody>
      </p:sp>
      <p:sp>
        <p:nvSpPr>
          <p:cNvPr id="2" name="文本框 1"/>
          <p:cNvSpPr txBox="1"/>
          <p:nvPr>
            <p:custDataLst>
              <p:tags r:id="rId1"/>
            </p:custDataLst>
          </p:nvPr>
        </p:nvSpPr>
        <p:spPr>
          <a:xfrm>
            <a:off x="8439129" y="1102507"/>
            <a:ext cx="1529080" cy="645160"/>
          </a:xfrm>
          <a:prstGeom prst="rect">
            <a:avLst/>
          </a:prstGeom>
          <a:noFill/>
        </p:spPr>
        <p:txBody>
          <a:bodyPr wrap="none" rtlCol="0">
            <a:spAutoFit/>
          </a:bodyPr>
          <a:lstStyle/>
          <a:p>
            <a:pPr algn="l"/>
            <a:r>
              <a:rPr lang="zh-CN" altLang="en-US" sz="3600" dirty="0" err="1">
                <a:effectLst/>
                <a:latin typeface="楷体" panose="02010609060101010101" pitchFamily="49" charset="-122"/>
                <a:ea typeface="楷体" panose="02010609060101010101" pitchFamily="49" charset="-122"/>
                <a:sym typeface="+mn-ea"/>
              </a:rPr>
              <a:t>拧</a:t>
            </a:r>
            <a:r>
              <a:rPr lang="en-US" altLang="zh-CN" sz="3600" dirty="0" err="1">
                <a:effectLst/>
                <a:latin typeface="Arial" panose="020B0604020202020204" pitchFamily="34" charset="0"/>
                <a:ea typeface="等线" panose="02010600030101010101" charset="-122"/>
                <a:sym typeface="+mn-ea"/>
              </a:rPr>
              <a:t>nìng</a:t>
            </a:r>
            <a:endParaRPr lang="zh-CN" altLang="en-US" sz="3600" dirty="0">
              <a:latin typeface="Arial" panose="020B0604020202020204" pitchFamily="34" charset="0"/>
              <a:ea typeface="楷体" panose="02010609060101010101" pitchFamily="49" charset="-122"/>
              <a:cs typeface="Arial" panose="020B0604020202020204" pitchFamily="34" charset="0"/>
              <a:sym typeface="+mn-ea"/>
            </a:endParaRPr>
          </a:p>
        </p:txBody>
      </p:sp>
      <p:sp>
        <p:nvSpPr>
          <p:cNvPr id="3" name="文本框 2"/>
          <p:cNvSpPr txBox="1"/>
          <p:nvPr>
            <p:custDataLst>
              <p:tags r:id="rId2"/>
            </p:custDataLst>
          </p:nvPr>
        </p:nvSpPr>
        <p:spPr>
          <a:xfrm>
            <a:off x="8258175" y="2174240"/>
            <a:ext cx="3484880" cy="2585720"/>
          </a:xfrm>
          <a:prstGeom prst="rect">
            <a:avLst/>
          </a:prstGeom>
          <a:noFill/>
        </p:spPr>
        <p:txBody>
          <a:bodyPr wrap="square">
            <a:noAutofit/>
          </a:bodyPr>
          <a:lstStyle/>
          <a:p>
            <a:pPr indent="254000" algn="l">
              <a:lnSpc>
                <a:spcPct val="150000"/>
              </a:lnSpc>
            </a:pPr>
            <a:r>
              <a:rPr sz="2400" dirty="0">
                <a:effectLst/>
                <a:latin typeface="楷体" panose="02010609060101010101" pitchFamily="49" charset="-122"/>
                <a:ea typeface="楷体" panose="02010609060101010101" pitchFamily="49" charset="-122"/>
                <a:cs typeface="楷体" panose="02010609060101010101" pitchFamily="49" charset="-122"/>
                <a:sym typeface="+mn-ea"/>
              </a:rPr>
              <a:t>①</a:t>
            </a:r>
            <a:r>
              <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倔强；不驯服：</a:t>
            </a:r>
            <a:endPar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54000" algn="l">
              <a:lnSpc>
                <a:spcPct val="150000"/>
              </a:lnSpc>
            </a:pPr>
            <a:r>
              <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～性子；</a:t>
            </a:r>
            <a:endPar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54000" algn="l">
              <a:lnSpc>
                <a:spcPct val="150000"/>
              </a:lnSpc>
            </a:pPr>
            <a:r>
              <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～脾气。</a:t>
            </a:r>
            <a:r>
              <a:rPr altLang="zh-CN" sz="24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 </a:t>
            </a: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a:p>
            <a:pPr indent="254000">
              <a:lnSpc>
                <a:spcPts val="2400"/>
              </a:lnSpc>
            </a:pP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 name="直接连接符 7"/>
          <p:cNvCxnSpPr/>
          <p:nvPr>
            <p:custDataLst>
              <p:tags r:id="rId3"/>
            </p:custDataLst>
          </p:nvPr>
        </p:nvCxnSpPr>
        <p:spPr>
          <a:xfrm>
            <a:off x="4648733" y="1845945"/>
            <a:ext cx="1" cy="3438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4"/>
            </p:custDataLst>
          </p:nvPr>
        </p:nvCxnSpPr>
        <p:spPr>
          <a:xfrm>
            <a:off x="7953908" y="1991360"/>
            <a:ext cx="1" cy="343834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5"/>
            </p:custDataLst>
          </p:nvPr>
        </p:nvSpPr>
        <p:spPr>
          <a:xfrm>
            <a:off x="5485109" y="1068852"/>
            <a:ext cx="1503680" cy="645160"/>
          </a:xfrm>
          <a:prstGeom prst="rect">
            <a:avLst/>
          </a:prstGeom>
          <a:noFill/>
        </p:spPr>
        <p:txBody>
          <a:bodyPr wrap="none" rtlCol="0">
            <a:spAutoFit/>
          </a:bodyPr>
          <a:lstStyle/>
          <a:p>
            <a:pPr algn="l"/>
            <a:r>
              <a:rPr lang="zh-CN" altLang="en-US" sz="3600" dirty="0" err="1">
                <a:effectLst/>
                <a:latin typeface="楷体" panose="02010609060101010101" pitchFamily="49" charset="-122"/>
                <a:ea typeface="楷体" panose="02010609060101010101" pitchFamily="49" charset="-122"/>
                <a:sym typeface="+mn-ea"/>
              </a:rPr>
              <a:t>拧</a:t>
            </a:r>
            <a:r>
              <a:rPr altLang="zh-CN" sz="3600" dirty="0">
                <a:effectLst/>
                <a:latin typeface="Arial Regular" panose="020B0604020202020204" charset="0"/>
                <a:ea typeface="宋体" panose="02010600030101010101" pitchFamily="2" charset="-122"/>
                <a:cs typeface="Arial Regular" panose="020B0604020202020204" charset="0"/>
                <a:sym typeface="+mn-ea"/>
              </a:rPr>
              <a:t>nǐng</a:t>
            </a:r>
            <a:endParaRPr lang="en-US" altLang="zh-CN" sz="3600" dirty="0">
              <a:latin typeface="Arial" panose="020B0604020202020204" pitchFamily="34" charset="0"/>
              <a:ea typeface="楷体" panose="02010609060101010101" pitchFamily="49" charset="-122"/>
              <a:cs typeface="Arial" panose="020B0604020202020204" pitchFamily="34" charset="0"/>
            </a:endParaRPr>
          </a:p>
        </p:txBody>
      </p:sp>
      <p:sp>
        <p:nvSpPr>
          <p:cNvPr id="11" name="文本框 10"/>
          <p:cNvSpPr txBox="1"/>
          <p:nvPr>
            <p:custDataLst>
              <p:tags r:id="rId6"/>
            </p:custDataLst>
          </p:nvPr>
        </p:nvSpPr>
        <p:spPr>
          <a:xfrm>
            <a:off x="4902200" y="2136140"/>
            <a:ext cx="2980690" cy="2585720"/>
          </a:xfrm>
          <a:prstGeom prst="rect">
            <a:avLst/>
          </a:prstGeom>
          <a:noFill/>
        </p:spPr>
        <p:txBody>
          <a:bodyPr wrap="square">
            <a:noAutofit/>
          </a:bodyPr>
          <a:lstStyle/>
          <a:p>
            <a:pPr indent="254000" algn="l">
              <a:lnSpc>
                <a:spcPct val="150000"/>
              </a:lnSpc>
            </a:pPr>
            <a:r>
              <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①控制住物体的一部分向里转或向外转：~螺丝。</a:t>
            </a:r>
            <a:endPar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54000" algn="l">
              <a:lnSpc>
                <a:spcPct val="150000"/>
              </a:lnSpc>
            </a:pPr>
            <a:r>
              <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②别扭；抵触</a:t>
            </a:r>
            <a:endParaRPr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54000" algn="l">
              <a:lnSpc>
                <a:spcPct val="150000"/>
              </a:lnSpc>
            </a:pPr>
            <a:r>
              <a:rPr altLang="zh-CN" sz="24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③错；颠倒；反；走样（多指说和听）：弄～了。 </a:t>
            </a:r>
            <a:endParaRPr altLang="zh-CN" sz="24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endParaRPr>
          </a:p>
          <a:p>
            <a:pPr indent="254000">
              <a:lnSpc>
                <a:spcPts val="2400"/>
              </a:lnSpc>
            </a:pPr>
            <a:endParaRPr lang="zh-CN" altLang="zh-CN" sz="24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256459" y="935737"/>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5045162" y="935826"/>
            <a:ext cx="2410310" cy="58356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dirty="0" err="1">
                <a:effectLst/>
                <a:latin typeface="楷体" panose="02010609060101010101" pitchFamily="49" charset="-122"/>
                <a:ea typeface="楷体" panose="02010609060101010101" pitchFamily="49" charset="-122"/>
                <a:sym typeface="+mn-ea"/>
              </a:rPr>
              <a:t>拧</a:t>
            </a:r>
            <a:r>
              <a:rPr lang="en-US" altLang="zh-CN" sz="3200" dirty="0" err="1">
                <a:effectLst/>
                <a:latin typeface="Arial" panose="020B0604020202020204" pitchFamily="34" charset="0"/>
                <a:ea typeface="等线" panose="02010600030101010101" charset="-122"/>
                <a:sym typeface="+mn-ea"/>
              </a:rPr>
              <a:t> </a:t>
            </a:r>
            <a:r>
              <a:rPr lang="en-US" altLang="zh-CN" sz="2800" dirty="0" err="1">
                <a:solidFill>
                  <a:srgbClr val="C00000"/>
                </a:solidFill>
                <a:effectLst/>
                <a:latin typeface="Arial" panose="020B0604020202020204" pitchFamily="34" charset="0"/>
                <a:ea typeface="等线" panose="02010600030101010101" charset="-122"/>
                <a:sym typeface="+mn-ea"/>
              </a:rPr>
              <a:t>níng</a:t>
            </a:r>
            <a:endParaRPr lang="en-US" altLang="zh-CN" sz="2800" dirty="0" err="1">
              <a:solidFill>
                <a:srgbClr val="C00000"/>
              </a:solidFill>
              <a:effectLst/>
              <a:latin typeface="Arial" panose="020B0604020202020204" pitchFamily="34" charset="0"/>
              <a:ea typeface="等线" panose="02010600030101010101" charset="-122"/>
              <a:cs typeface="宋体" panose="02010600030101010101" pitchFamily="2" charset="-122"/>
              <a:sym typeface="+mn-ea"/>
            </a:endParaRPr>
          </a:p>
        </p:txBody>
      </p:sp>
      <p:sp>
        <p:nvSpPr>
          <p:cNvPr id="35" name="文本框 4"/>
          <p:cNvSpPr txBox="1"/>
          <p:nvPr/>
        </p:nvSpPr>
        <p:spPr>
          <a:xfrm>
            <a:off x="1158240" y="1601470"/>
            <a:ext cx="10061575" cy="4215765"/>
          </a:xfrm>
          <a:prstGeom prst="rect">
            <a:avLst/>
          </a:prstGeom>
          <a:noFill/>
          <a:effectLst/>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sz="2000" dirty="0">
                <a:latin typeface="楷体" panose="02010609060101010101" pitchFamily="49" charset="-122"/>
                <a:ea typeface="楷体" panose="02010609060101010101" pitchFamily="49" charset="-122"/>
                <a:cs typeface="楷体" panose="02010609060101010101" pitchFamily="49" charset="-122"/>
              </a:rPr>
              <a:t>创世记</a:t>
            </a:r>
            <a:r>
              <a:rPr sz="2000" dirty="0">
                <a:latin typeface="楷体" panose="02010609060101010101" pitchFamily="49" charset="-122"/>
                <a:ea typeface="楷体" panose="02010609060101010101" pitchFamily="49" charset="-122"/>
                <a:cs typeface="楷体" panose="02010609060101010101" pitchFamily="49" charset="-122"/>
              </a:rPr>
              <a:t>8:11</a:t>
            </a:r>
            <a:r>
              <a:rPr lang="en-US" sz="2000" dirty="0">
                <a:latin typeface="楷体" panose="02010609060101010101" pitchFamily="49" charset="-122"/>
                <a:ea typeface="楷体" panose="02010609060101010101" pitchFamily="49" charset="-122"/>
                <a:cs typeface="楷体" panose="02010609060101010101" pitchFamily="49" charset="-122"/>
              </a:rPr>
              <a:t> </a:t>
            </a:r>
            <a:r>
              <a:rPr sz="2000" dirty="0" err="1">
                <a:latin typeface="楷体" panose="02010609060101010101" pitchFamily="49" charset="-122"/>
                <a:ea typeface="楷体" panose="02010609060101010101" pitchFamily="49" charset="-122"/>
                <a:cs typeface="楷体" panose="02010609060101010101" pitchFamily="49" charset="-122"/>
              </a:rPr>
              <a:t>到了晚上，鸽子回到他那里，嘴里叼着一个新</a:t>
            </a:r>
            <a:r>
              <a:rPr sz="2000" dirty="0" err="1">
                <a:solidFill>
                  <a:srgbClr val="FF0000"/>
                </a:solidFill>
                <a:latin typeface="楷体" panose="02010609060101010101" pitchFamily="49" charset="-122"/>
                <a:ea typeface="楷体" panose="02010609060101010101" pitchFamily="49" charset="-122"/>
                <a:cs typeface="楷体" panose="02010609060101010101" pitchFamily="49" charset="-122"/>
              </a:rPr>
              <a:t>拧</a:t>
            </a:r>
            <a:r>
              <a:rPr lang="en-US" sz="2000" dirty="0">
                <a:latin typeface="楷体" panose="02010609060101010101" pitchFamily="49" charset="-122"/>
                <a:ea typeface="楷体" panose="02010609060101010101" pitchFamily="49" charset="-122"/>
                <a:cs typeface="楷体" panose="02010609060101010101" pitchFamily="49" charset="-122"/>
              </a:rPr>
              <a:t>(</a:t>
            </a:r>
            <a:r>
              <a:rPr lang="en-US" altLang="zh-CN" sz="2000" dirty="0" err="1">
                <a:solidFill>
                  <a:schemeClr val="tx1"/>
                </a:solidFill>
                <a:effectLst/>
                <a:latin typeface="Arial" panose="020B0604020202020204" pitchFamily="34" charset="0"/>
                <a:ea typeface="等线" panose="02010600030101010101" charset="-122"/>
              </a:rPr>
              <a:t>níng</a:t>
            </a:r>
            <a:r>
              <a:rPr lang="en-US" sz="2000" dirty="0">
                <a:latin typeface="楷体" panose="02010609060101010101" pitchFamily="49" charset="-122"/>
                <a:ea typeface="楷体" panose="02010609060101010101" pitchFamily="49" charset="-122"/>
                <a:cs typeface="楷体" panose="02010609060101010101" pitchFamily="49" charset="-122"/>
              </a:rPr>
              <a:t>)</a:t>
            </a:r>
            <a:r>
              <a:rPr sz="2000" dirty="0" err="1">
                <a:latin typeface="楷体" panose="02010609060101010101" pitchFamily="49" charset="-122"/>
                <a:ea typeface="楷体" panose="02010609060101010101" pitchFamily="49" charset="-122"/>
                <a:cs typeface="楷体" panose="02010609060101010101" pitchFamily="49" charset="-122"/>
              </a:rPr>
              <a:t>下来的橄榄叶子，</a:t>
            </a:r>
            <a:endParaRPr sz="2000" dirty="0" err="1">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dirty="0" err="1">
                <a:latin typeface="楷体" panose="02010609060101010101" pitchFamily="49" charset="-122"/>
                <a:ea typeface="楷体" panose="02010609060101010101" pitchFamily="49" charset="-122"/>
                <a:cs typeface="楷体" panose="02010609060101010101" pitchFamily="49" charset="-122"/>
              </a:rPr>
              <a:t> </a:t>
            </a:r>
            <a:r>
              <a:rPr lang="en-US" sz="2000" dirty="0" err="1">
                <a:latin typeface="楷体" panose="02010609060101010101" pitchFamily="49" charset="-122"/>
                <a:ea typeface="楷体" panose="02010609060101010101" pitchFamily="49" charset="-122"/>
                <a:cs typeface="楷体" panose="02010609060101010101" pitchFamily="49" charset="-122"/>
              </a:rPr>
              <a:t>           </a:t>
            </a:r>
            <a:r>
              <a:rPr sz="2000" dirty="0" err="1">
                <a:latin typeface="楷体" panose="02010609060101010101" pitchFamily="49" charset="-122"/>
                <a:ea typeface="楷体" panose="02010609060101010101" pitchFamily="49" charset="-122"/>
                <a:cs typeface="楷体" panose="02010609060101010101" pitchFamily="49" charset="-122"/>
              </a:rPr>
              <a:t>挪亚就知道地上的水退了</a:t>
            </a:r>
            <a:r>
              <a:rPr sz="2000" dirty="0">
                <a:latin typeface="楷体" panose="02010609060101010101" pitchFamily="49" charset="-122"/>
                <a:ea typeface="楷体" panose="02010609060101010101" pitchFamily="49" charset="-122"/>
                <a:cs typeface="楷体" panose="02010609060101010101" pitchFamily="49" charset="-122"/>
              </a:rPr>
              <a:t>。</a:t>
            </a:r>
            <a:endParaRPr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dirty="0">
                <a:latin typeface="楷体" panose="02010609060101010101" pitchFamily="49" charset="-122"/>
                <a:ea typeface="楷体" panose="02010609060101010101" pitchFamily="49" charset="-122"/>
                <a:cs typeface="楷体" panose="02010609060101010101" pitchFamily="49" charset="-122"/>
                <a:sym typeface="+mn-ea"/>
              </a:rPr>
              <a:t>士师记 6:38</a:t>
            </a:r>
            <a:r>
              <a:rPr lang="en-US" sz="2000" dirty="0">
                <a:latin typeface="楷体" panose="02010609060101010101" pitchFamily="49" charset="-122"/>
                <a:ea typeface="楷体" panose="02010609060101010101" pitchFamily="49" charset="-122"/>
                <a:cs typeface="楷体" panose="02010609060101010101" pitchFamily="49" charset="-122"/>
                <a:sym typeface="+mn-ea"/>
              </a:rPr>
              <a:t>  </a:t>
            </a:r>
            <a:r>
              <a:rPr sz="2000" dirty="0">
                <a:latin typeface="楷体" panose="02010609060101010101" pitchFamily="49" charset="-122"/>
                <a:ea typeface="楷体" panose="02010609060101010101" pitchFamily="49" charset="-122"/>
                <a:cs typeface="楷体" panose="02010609060101010101" pitchFamily="49" charset="-122"/>
              </a:rPr>
              <a:t>次日早晨基甸起来，见果然是这样；将羊毛挤一挤，从羊毛中</a:t>
            </a:r>
            <a:r>
              <a:rPr sz="2000" dirty="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sz="2000" dirty="0">
                <a:latin typeface="楷体" panose="02010609060101010101" pitchFamily="49" charset="-122"/>
                <a:ea typeface="楷体" panose="02010609060101010101" pitchFamily="49" charset="-122"/>
                <a:cs typeface="楷体" panose="02010609060101010101" pitchFamily="49" charset="-122"/>
              </a:rPr>
              <a:t>出满盆的</a:t>
            </a:r>
            <a:endParaRPr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dirty="0">
                <a:latin typeface="楷体" panose="02010609060101010101" pitchFamily="49" charset="-122"/>
                <a:ea typeface="楷体" panose="02010609060101010101" pitchFamily="49" charset="-122"/>
                <a:cs typeface="楷体" panose="02010609060101010101" pitchFamily="49" charset="-122"/>
              </a:rPr>
              <a:t> </a:t>
            </a:r>
            <a:r>
              <a:rPr lang="en-US" sz="2000" dirty="0">
                <a:latin typeface="楷体" panose="02010609060101010101" pitchFamily="49" charset="-122"/>
                <a:ea typeface="楷体" panose="02010609060101010101" pitchFamily="49" charset="-122"/>
                <a:cs typeface="楷体" panose="02010609060101010101" pitchFamily="49" charset="-122"/>
              </a:rPr>
              <a:t>            </a:t>
            </a:r>
            <a:r>
              <a:rPr sz="2000" dirty="0">
                <a:latin typeface="楷体" panose="02010609060101010101" pitchFamily="49" charset="-122"/>
                <a:ea typeface="楷体" panose="02010609060101010101" pitchFamily="49" charset="-122"/>
                <a:cs typeface="楷体" panose="02010609060101010101" pitchFamily="49" charset="-122"/>
              </a:rPr>
              <a:t>露水来。 </a:t>
            </a:r>
            <a:endParaRPr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dirty="0">
                <a:latin typeface="楷体" panose="02010609060101010101" pitchFamily="49" charset="-122"/>
                <a:ea typeface="楷体" panose="02010609060101010101" pitchFamily="49" charset="-122"/>
                <a:cs typeface="楷体" panose="02010609060101010101" pitchFamily="49" charset="-122"/>
                <a:sym typeface="+mn-ea"/>
              </a:rPr>
              <a:t>以西结书 17:3</a:t>
            </a:r>
            <a:r>
              <a:rPr lang="en-US" sz="2000" dirty="0">
                <a:latin typeface="楷体" panose="02010609060101010101" pitchFamily="49" charset="-122"/>
                <a:ea typeface="楷体" panose="02010609060101010101" pitchFamily="49" charset="-122"/>
                <a:cs typeface="楷体" panose="02010609060101010101" pitchFamily="49" charset="-122"/>
                <a:sym typeface="+mn-ea"/>
              </a:rPr>
              <a:t>  </a:t>
            </a:r>
            <a:r>
              <a:rPr sz="2000" dirty="0">
                <a:latin typeface="楷体" panose="02010609060101010101" pitchFamily="49" charset="-122"/>
                <a:ea typeface="楷体" panose="02010609060101010101" pitchFamily="49" charset="-122"/>
                <a:cs typeface="楷体" panose="02010609060101010101" pitchFamily="49" charset="-122"/>
              </a:rPr>
              <a:t>说主耶和华如此说：有一大鹰，翅膀大，翎毛长，羽毛丰满，彩色俱备，</a:t>
            </a:r>
            <a:endParaRPr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dirty="0">
                <a:latin typeface="楷体" panose="02010609060101010101" pitchFamily="49" charset="-122"/>
                <a:ea typeface="楷体" panose="02010609060101010101" pitchFamily="49" charset="-122"/>
                <a:cs typeface="楷体" panose="02010609060101010101" pitchFamily="49" charset="-122"/>
              </a:rPr>
              <a:t> </a:t>
            </a:r>
            <a:r>
              <a:rPr lang="en-US" sz="2000" dirty="0">
                <a:latin typeface="楷体" panose="02010609060101010101" pitchFamily="49" charset="-122"/>
                <a:ea typeface="楷体" panose="02010609060101010101" pitchFamily="49" charset="-122"/>
                <a:cs typeface="楷体" panose="02010609060101010101" pitchFamily="49" charset="-122"/>
              </a:rPr>
              <a:t>              </a:t>
            </a:r>
            <a:r>
              <a:rPr sz="2000" dirty="0">
                <a:latin typeface="楷体" panose="02010609060101010101" pitchFamily="49" charset="-122"/>
                <a:ea typeface="楷体" panose="02010609060101010101" pitchFamily="49" charset="-122"/>
                <a:cs typeface="楷体" panose="02010609060101010101" pitchFamily="49" charset="-122"/>
              </a:rPr>
              <a:t>来到黎巴嫩，将香柏树梢</a:t>
            </a:r>
            <a:r>
              <a:rPr sz="2000" dirty="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sz="2000" dirty="0">
                <a:latin typeface="楷体" panose="02010609060101010101" pitchFamily="49" charset="-122"/>
                <a:ea typeface="楷体" panose="02010609060101010101" pitchFamily="49" charset="-122"/>
                <a:cs typeface="楷体" panose="02010609060101010101" pitchFamily="49" charset="-122"/>
              </a:rPr>
              <a:t>去， </a:t>
            </a:r>
            <a:endParaRPr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dirty="0">
                <a:latin typeface="楷体" panose="02010609060101010101" pitchFamily="49" charset="-122"/>
                <a:ea typeface="楷体" panose="02010609060101010101" pitchFamily="49" charset="-122"/>
                <a:cs typeface="楷体" panose="02010609060101010101" pitchFamily="49" charset="-122"/>
                <a:sym typeface="+mn-ea"/>
              </a:rPr>
              <a:t>以西结书 17:22</a:t>
            </a:r>
            <a:r>
              <a:rPr lang="en-US" sz="2000" dirty="0">
                <a:latin typeface="楷体" panose="02010609060101010101" pitchFamily="49" charset="-122"/>
                <a:ea typeface="楷体" panose="02010609060101010101" pitchFamily="49" charset="-122"/>
                <a:cs typeface="楷体" panose="02010609060101010101" pitchFamily="49" charset="-122"/>
                <a:sym typeface="+mn-ea"/>
              </a:rPr>
              <a:t>  </a:t>
            </a:r>
            <a:r>
              <a:rPr sz="2000" dirty="0">
                <a:latin typeface="楷体" panose="02010609060101010101" pitchFamily="49" charset="-122"/>
                <a:ea typeface="楷体" panose="02010609060101010101" pitchFamily="49" charset="-122"/>
                <a:cs typeface="楷体" panose="02010609060101010101" pitchFamily="49" charset="-122"/>
              </a:rPr>
              <a:t>主耶和华如此说：“我要将香柏树梢</a:t>
            </a:r>
            <a:r>
              <a:rPr sz="2000" dirty="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sz="2000" dirty="0">
                <a:latin typeface="楷体" panose="02010609060101010101" pitchFamily="49" charset="-122"/>
                <a:ea typeface="楷体" panose="02010609060101010101" pitchFamily="49" charset="-122"/>
                <a:cs typeface="楷体" panose="02010609060101010101" pitchFamily="49" charset="-122"/>
              </a:rPr>
              <a:t>去栽上，就是从尽尖的嫩枝中</a:t>
            </a:r>
            <a:endParaRPr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dirty="0">
                <a:latin typeface="楷体" panose="02010609060101010101" pitchFamily="49" charset="-122"/>
                <a:ea typeface="楷体" panose="02010609060101010101" pitchFamily="49" charset="-122"/>
                <a:cs typeface="楷体" panose="02010609060101010101" pitchFamily="49" charset="-122"/>
              </a:rPr>
              <a:t> </a:t>
            </a:r>
            <a:r>
              <a:rPr lang="en-US" sz="2000" dirty="0">
                <a:latin typeface="楷体" panose="02010609060101010101" pitchFamily="49" charset="-122"/>
                <a:ea typeface="楷体" panose="02010609060101010101" pitchFamily="49" charset="-122"/>
                <a:cs typeface="楷体" panose="02010609060101010101" pitchFamily="49" charset="-122"/>
              </a:rPr>
              <a:t>               </a:t>
            </a:r>
            <a:r>
              <a:rPr sz="2000" dirty="0">
                <a:latin typeface="楷体" panose="02010609060101010101" pitchFamily="49" charset="-122"/>
                <a:ea typeface="楷体" panose="02010609060101010101" pitchFamily="49" charset="-122"/>
                <a:cs typeface="楷体" panose="02010609060101010101" pitchFamily="49" charset="-122"/>
              </a:rPr>
              <a:t>折一嫩枝，栽于极高的山上； </a:t>
            </a:r>
            <a:endParaRPr sz="20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endParaRPr sz="2000" dirty="0">
              <a:latin typeface="楷体" panose="02010609060101010101" pitchFamily="49" charset="-122"/>
              <a:ea typeface="楷体" panose="02010609060101010101" pitchFamily="49" charset="-122"/>
              <a:cs typeface="楷体" panose="02010609060101010101" pitchFamily="49" charset="-122"/>
            </a:endParaRPr>
          </a:p>
        </p:txBody>
      </p:sp>
      <p:sp>
        <p:nvSpPr>
          <p:cNvPr id="38" name="文本框 4"/>
          <p:cNvSpPr txBox="1"/>
          <p:nvPr/>
        </p:nvSpPr>
        <p:spPr>
          <a:xfrm>
            <a:off x="7038975" y="6363970"/>
            <a:ext cx="3481070" cy="487045"/>
          </a:xfrm>
          <a:prstGeom prst="rect">
            <a:avLst/>
          </a:pr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800" dirty="0">
                <a:solidFill>
                  <a:srgbClr val="000000"/>
                </a:solidFill>
                <a:effectLst/>
                <a:ea typeface="宋体" panose="02010600030101010101" pitchFamily="2" charset="-122"/>
                <a:cs typeface="宋体" panose="02010600030101010101" pitchFamily="2" charset="-122"/>
              </a:rPr>
              <a:t> </a:t>
            </a:r>
            <a:r>
              <a:rPr lang="zh-CN"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备注：圣经中出现</a:t>
            </a:r>
            <a:r>
              <a:rPr lang="en-US"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4</a:t>
            </a:r>
            <a:r>
              <a:rPr lang="zh-CN"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处读</a:t>
            </a:r>
            <a:r>
              <a:rPr lang="en-US" altLang="zh-CN" dirty="0" err="1">
                <a:latin typeface="Arial" panose="020B0604020202020204" pitchFamily="34" charset="0"/>
              </a:rPr>
              <a:t>níng</a:t>
            </a:r>
            <a:endParaRPr lang="en-US" altLang="zh-CN" dirty="0">
              <a:latin typeface="Arial" panose="020B0604020202020204" pitchFamily="34" charset="0"/>
            </a:endParaRPr>
          </a:p>
          <a:p>
            <a:pPr algn="ctr"/>
            <a:endParaRPr lang="zh-CN" altLang="zh-CN" sz="1800" dirty="0">
              <a:solidFill>
                <a:srgbClr val="FF0000"/>
              </a:solidFill>
              <a:effectLst/>
              <a:latin typeface="Arial Regular" panose="020B0604020202020204" charset="0"/>
              <a:ea typeface="宋体" panose="02010600030101010101" pitchFamily="2" charset="-122"/>
              <a:cs typeface="Arial Regular" panose="020B060402020202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45540" y="898525"/>
            <a:ext cx="10010775" cy="4984115"/>
          </a:xfrm>
          <a:prstGeom prst="rect">
            <a:avLst/>
          </a:prstGeom>
          <a:noFill/>
        </p:spPr>
        <p:txBody>
          <a:bodyPr wrap="square" rtlCol="0">
            <a:noAutofit/>
          </a:bodyPr>
          <a:p>
            <a:r>
              <a:rPr lang="en-US" altLang="zh-CN"/>
              <a:t>                                                                        </a:t>
            </a:r>
            <a:r>
              <a:rPr lang="en-US" altLang="zh-CN" sz="2800"/>
              <a:t>  </a:t>
            </a:r>
            <a:r>
              <a:rPr lang="zh-CN" altLang="en-US" sz="3200">
                <a:latin typeface="楷体" panose="02010609060101010101" pitchFamily="49" charset="-122"/>
                <a:ea typeface="楷体" panose="02010609060101010101" pitchFamily="49" charset="-122"/>
              </a:rPr>
              <a:t>拧</a:t>
            </a:r>
            <a:r>
              <a:rPr lang="zh-CN" altLang="en-US" sz="2800"/>
              <a:t> </a:t>
            </a:r>
            <a:r>
              <a:rPr lang="zh-CN" altLang="en-US" sz="2800">
                <a:solidFill>
                  <a:srgbClr val="C00000"/>
                </a:solidFill>
              </a:rPr>
              <a:t>nǐng</a:t>
            </a:r>
            <a:endParaRPr lang="zh-CN" altLang="en-US" sz="2800"/>
          </a:p>
          <a:p>
            <a:endParaRPr lang="zh-CN" altLang="en-US"/>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出埃及记 28:14</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又拿精金，用</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lang="zh-CN" altLang="en-US" sz="2400">
                <a:latin typeface="楷体" panose="02010609060101010101" pitchFamily="49" charset="-122"/>
                <a:ea typeface="楷体" panose="02010609060101010101" pitchFamily="49" charset="-122"/>
                <a:cs typeface="楷体" panose="02010609060101010101" pitchFamily="49" charset="-122"/>
              </a:rPr>
              <a:t>工仿佛拧绳子，做两条链子，把这</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lang="zh-CN" altLang="en-US" sz="2400">
                <a:latin typeface="楷体" panose="02010609060101010101" pitchFamily="49" charset="-122"/>
                <a:ea typeface="楷体" panose="02010609060101010101" pitchFamily="49" charset="-122"/>
                <a:cs typeface="楷体" panose="02010609060101010101" pitchFamily="49" charset="-122"/>
              </a:rPr>
              <a:t>成</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的链子搭在二槽上。”</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出埃及记 28:22</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要在胸牌上用精金</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lang="zh-CN" altLang="en-US" sz="2400">
                <a:latin typeface="楷体" panose="02010609060101010101" pitchFamily="49" charset="-122"/>
                <a:ea typeface="楷体" panose="02010609060101010101" pitchFamily="49" charset="-122"/>
                <a:cs typeface="楷体" panose="02010609060101010101" pitchFamily="49" charset="-122"/>
              </a:rPr>
              <a:t>成如绳的链子。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出埃及记 28:24</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要把那两条</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lang="zh-CN" altLang="en-US" sz="2400">
                <a:latin typeface="楷体" panose="02010609060101010101" pitchFamily="49" charset="-122"/>
                <a:ea typeface="楷体" panose="02010609060101010101" pitchFamily="49" charset="-122"/>
                <a:cs typeface="楷体" panose="02010609060101010101" pitchFamily="49" charset="-122"/>
              </a:rPr>
              <a:t>成的金链子，穿过胸牌两头的环子。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出埃及记 39:15</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在胸牌上，用精金</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lang="zh-CN" altLang="en-US" sz="2400">
                <a:latin typeface="楷体" panose="02010609060101010101" pitchFamily="49" charset="-122"/>
                <a:ea typeface="楷体" panose="02010609060101010101" pitchFamily="49" charset="-122"/>
                <a:cs typeface="楷体" panose="02010609060101010101" pitchFamily="49" charset="-122"/>
              </a:rPr>
              <a:t>成如绳子的链子。</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出埃及记 39:17</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把那两条</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lang="zh-CN" altLang="en-US" sz="2400">
                <a:latin typeface="楷体" panose="02010609060101010101" pitchFamily="49" charset="-122"/>
                <a:ea typeface="楷体" panose="02010609060101010101" pitchFamily="49" charset="-122"/>
                <a:cs typeface="楷体" panose="02010609060101010101" pitchFamily="49" charset="-122"/>
              </a:rPr>
              <a:t>成的金链子穿过胸牌两头的环子，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列王纪上 7:17</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柱顶上有装修的网子和</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拧</a:t>
            </a:r>
            <a:r>
              <a:rPr lang="zh-CN" altLang="en-US" sz="2400">
                <a:latin typeface="楷体" panose="02010609060101010101" pitchFamily="49" charset="-122"/>
                <a:ea typeface="楷体" panose="02010609060101010101" pitchFamily="49" charset="-122"/>
                <a:cs typeface="楷体" panose="02010609060101010101" pitchFamily="49" charset="-122"/>
              </a:rPr>
              <a:t>成的链索，每顶七个。</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5229279" y="104559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5" name="文本框 4"/>
          <p:cNvSpPr txBox="1"/>
          <p:nvPr/>
        </p:nvSpPr>
        <p:spPr>
          <a:xfrm>
            <a:off x="6522085" y="6372860"/>
            <a:ext cx="6096000" cy="368300"/>
          </a:xfrm>
          <a:prstGeom prst="rect">
            <a:avLst/>
          </a:prstGeom>
          <a:noFill/>
        </p:spPr>
        <p:txBody>
          <a:bodyPr wrap="square" rtlCol="0" anchor="t">
            <a:spAutoFit/>
          </a:bodyPr>
          <a:p>
            <a:r>
              <a:rPr lang="zh-CN" altLang="zh-CN" dirty="0">
                <a:effectLst/>
                <a:latin typeface="楷体" panose="02010609060101010101" pitchFamily="49" charset="-122"/>
                <a:ea typeface="楷体" panose="02010609060101010101" pitchFamily="49" charset="-122"/>
                <a:cs typeface="楷体" panose="02010609060101010101" pitchFamily="49" charset="-122"/>
                <a:sym typeface="+mn-ea"/>
              </a:rPr>
              <a:t>备注：圣经中出现</a:t>
            </a:r>
            <a:r>
              <a:rPr lang="en-US" altLang="zh-CN" dirty="0">
                <a:effectLst/>
                <a:latin typeface="楷体" panose="02010609060101010101" pitchFamily="49" charset="-122"/>
                <a:ea typeface="楷体" panose="02010609060101010101" pitchFamily="49" charset="-122"/>
                <a:cs typeface="楷体" panose="02010609060101010101" pitchFamily="49" charset="-122"/>
                <a:sym typeface="+mn-ea"/>
              </a:rPr>
              <a:t>6</a:t>
            </a:r>
            <a:r>
              <a:rPr lang="zh-CN" altLang="zh-CN" dirty="0">
                <a:effectLst/>
                <a:latin typeface="楷体" panose="02010609060101010101" pitchFamily="49" charset="-122"/>
                <a:ea typeface="楷体" panose="02010609060101010101" pitchFamily="49" charset="-122"/>
                <a:cs typeface="楷体" panose="02010609060101010101" pitchFamily="49" charset="-122"/>
                <a:sym typeface="+mn-ea"/>
              </a:rPr>
              <a:t>处读</a:t>
            </a:r>
            <a:r>
              <a:rPr lang="zh-CN" altLang="en-US">
                <a:solidFill>
                  <a:srgbClr val="C00000"/>
                </a:solidFill>
                <a:sym typeface="+mn-ea"/>
              </a:rPr>
              <a:t>nǐng</a:t>
            </a:r>
            <a:endParaRPr lang="zh-CN" altLang="zh-CN" dirty="0">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04139" y="2593953"/>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563495" y="2592705"/>
            <a:ext cx="1931670" cy="2562225"/>
          </a:xfrm>
          <a:prstGeom prst="rect">
            <a:avLst/>
          </a:prstGeom>
          <a:noFill/>
        </p:spPr>
        <p:txBody>
          <a:bodyPr wrap="square">
            <a:no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劈</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3014229" y="1762475"/>
            <a:ext cx="1612624" cy="829945"/>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r>
              <a:rPr altLang="zh-CN" sz="4800" dirty="0">
                <a:solidFill>
                  <a:schemeClr val="tx1"/>
                </a:solidFill>
                <a:latin typeface="Arial Regular" panose="020B0604020202020204" charset="0"/>
                <a:ea typeface="宋体" panose="02010600030101010101" pitchFamily="2" charset="-122"/>
                <a:cs typeface="Arial Regular" panose="020B0604020202020204" charset="0"/>
              </a:rPr>
              <a:t>pī</a:t>
            </a:r>
            <a:r>
              <a:rPr altLang="zh-CN" sz="4800" dirty="0">
                <a:solidFill>
                  <a:srgbClr val="FF0000"/>
                </a:solidFill>
                <a:latin typeface="Arial Regular" panose="020B0604020202020204" charset="0"/>
                <a:ea typeface="宋体" panose="02010600030101010101" pitchFamily="2" charset="-122"/>
                <a:cs typeface="Arial Regular" panose="020B0604020202020204" charset="0"/>
              </a:rPr>
              <a:t> </a:t>
            </a:r>
            <a:endParaRPr lang="zh-CN" altLang="zh-CN" sz="4400" b="1" dirty="0">
              <a:solidFill>
                <a:srgbClr val="FF0000"/>
              </a:solidFill>
              <a:cs typeface="Times New Roman" panose="02020603050405020304" pitchFamily="18" charset="0"/>
            </a:endParaRPr>
          </a:p>
        </p:txBody>
      </p:sp>
      <p:pic>
        <p:nvPicPr>
          <p:cNvPr id="7" name="图片 6"/>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435" y="2632697"/>
            <a:ext cx="2476507" cy="2476507"/>
          </a:xfrm>
          <a:prstGeom prst="rect">
            <a:avLst/>
          </a:prstGeom>
          <a:effectLst>
            <a:outerShdw blurRad="50800" dist="38100" dir="5400000" algn="t" rotWithShape="0">
              <a:prstClr val="black">
                <a:alpha val="40000"/>
              </a:prstClr>
            </a:outerShdw>
          </a:effectLst>
        </p:spPr>
      </p:pic>
      <p:sp>
        <p:nvSpPr>
          <p:cNvPr id="11" name="文本框 10"/>
          <p:cNvSpPr txBox="1"/>
          <p:nvPr/>
        </p:nvSpPr>
        <p:spPr>
          <a:xfrm>
            <a:off x="6646545" y="2633345"/>
            <a:ext cx="1355090" cy="2521585"/>
          </a:xfrm>
          <a:prstGeom prst="rect">
            <a:avLst/>
          </a:prstGeom>
          <a:noFill/>
        </p:spPr>
        <p:txBody>
          <a:bodyPr wrap="square">
            <a:no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rPr>
              <a:t>劈</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3" name="文本框 12"/>
          <p:cNvSpPr txBox="1"/>
          <p:nvPr/>
        </p:nvSpPr>
        <p:spPr>
          <a:xfrm>
            <a:off x="7095490" y="1764030"/>
            <a:ext cx="1711960" cy="829945"/>
          </a:xfrm>
          <a:prstGeom prst="rect">
            <a:avLst/>
          </a:prstGeom>
          <a:noFill/>
        </p:spPr>
        <p:txBody>
          <a:bodyPr wrap="square">
            <a:spAutoFit/>
          </a:bodyPr>
          <a:lstStyle/>
          <a:p>
            <a:pPr algn="ctr"/>
            <a:r>
              <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rPr>
              <a:t>pǐ</a:t>
            </a:r>
            <a:endPar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endParaRPr>
          </a:p>
        </p:txBody>
      </p:sp>
      <p:sp>
        <p:nvSpPr>
          <p:cNvPr id="2" name="箭头: 左右 1"/>
          <p:cNvSpPr/>
          <p:nvPr/>
        </p:nvSpPr>
        <p:spPr>
          <a:xfrm>
            <a:off x="5178464" y="3429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11" grpId="0"/>
      <p:bldP spid="11"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66900" y="2593953"/>
            <a:ext cx="1931607" cy="2215991"/>
          </a:xfrm>
          <a:prstGeom prst="rect">
            <a:avLst/>
          </a:prstGeom>
          <a:noFill/>
        </p:spPr>
        <p:txBody>
          <a:bodyPr wrap="square">
            <a:spAutoFit/>
          </a:bodyPr>
          <a:lstStyle/>
          <a:p>
            <a:r>
              <a:rPr lang="en-US" altLang="zh-CN" sz="13800" dirty="0">
                <a:solidFill>
                  <a:srgbClr val="FF0000"/>
                </a:solidFill>
                <a:effectLst/>
                <a:ea typeface="宋体" panose="02010600030101010101" pitchFamily="2" charset="-122"/>
                <a:cs typeface="宋体" panose="02010600030101010101" pitchFamily="2" charset="-122"/>
              </a:rPr>
              <a:t> </a:t>
            </a:r>
            <a:endParaRPr lang="zh-CN" altLang="en-US" sz="307000" dirty="0">
              <a:solidFill>
                <a:srgbClr val="FF0000"/>
              </a:solidFill>
            </a:endParaRPr>
          </a:p>
        </p:txBody>
      </p:sp>
      <p:sp>
        <p:nvSpPr>
          <p:cNvPr id="4" name="文本框 3"/>
          <p:cNvSpPr txBox="1"/>
          <p:nvPr/>
        </p:nvSpPr>
        <p:spPr>
          <a:xfrm>
            <a:off x="5485057" y="162912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1163955" y="2734310"/>
            <a:ext cx="4927600" cy="3009265"/>
          </a:xfrm>
          <a:prstGeom prst="rect">
            <a:avLst/>
          </a:prstGeom>
          <a:noFill/>
        </p:spPr>
        <p:txBody>
          <a:bodyPr wrap="square">
            <a:noAutofit/>
          </a:bodyPr>
          <a:lstStyle/>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用刀斧或强力破开。如：劈杀、劈刺、劈成两半。</a:t>
            </a:r>
            <a:endParaRPr altLang="zh-CN" sz="280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3121004" y="1102507"/>
            <a:ext cx="1249680" cy="645160"/>
          </a:xfrm>
          <a:prstGeom prst="rect">
            <a:avLst/>
          </a:prstGeom>
          <a:noFill/>
        </p:spPr>
        <p:txBody>
          <a:bodyPr wrap="none" rtlCol="0">
            <a:spAutoFit/>
          </a:bodyPr>
          <a:lstStyle/>
          <a:p>
            <a:pPr algn="l"/>
            <a:r>
              <a:rPr lang="zh-CN" altLang="en-US" sz="3600" dirty="0">
                <a:latin typeface="楷体" panose="02010609060101010101" pitchFamily="49" charset="-122"/>
                <a:ea typeface="楷体" panose="02010609060101010101" pitchFamily="49" charset="-122"/>
              </a:rPr>
              <a:t>劈</a:t>
            </a:r>
            <a:r>
              <a:rPr lang="en-US" altLang="zh-CN" sz="3600" dirty="0">
                <a:latin typeface="楷体" panose="02010609060101010101" pitchFamily="49" charset="-122"/>
                <a:ea typeface="楷体" panose="02010609060101010101" pitchFamily="49" charset="-122"/>
              </a:rPr>
              <a:t> </a:t>
            </a:r>
            <a:r>
              <a:rPr altLang="zh-CN" sz="3600" dirty="0">
                <a:solidFill>
                  <a:srgbClr val="C00000"/>
                </a:solidFill>
                <a:latin typeface="Arial Regular" panose="020B0604020202020204" charset="0"/>
                <a:ea typeface="宋体" panose="02010600030101010101" pitchFamily="2" charset="-122"/>
                <a:cs typeface="Arial Regular" panose="020B0604020202020204" charset="0"/>
                <a:sym typeface="+mn-ea"/>
              </a:rPr>
              <a:t>pī</a:t>
            </a:r>
            <a:endParaRPr lang="zh-CN" altLang="zh-CN" sz="3600" dirty="0">
              <a:solidFill>
                <a:srgbClr val="C00000"/>
              </a:solidFill>
              <a:latin typeface="Arial Regular" panose="020B0604020202020204" charset="0"/>
              <a:ea typeface="宋体" panose="02010600030101010101" pitchFamily="2" charset="-122"/>
              <a:cs typeface="Arial Regular" panose="020B0604020202020204" charset="0"/>
              <a:sym typeface="+mn-ea"/>
            </a:endParaRPr>
          </a:p>
        </p:txBody>
      </p:sp>
      <p:sp>
        <p:nvSpPr>
          <p:cNvPr id="2" name="文本框 1"/>
          <p:cNvSpPr txBox="1"/>
          <p:nvPr>
            <p:custDataLst>
              <p:tags r:id="rId1"/>
            </p:custDataLst>
          </p:nvPr>
        </p:nvSpPr>
        <p:spPr>
          <a:xfrm>
            <a:off x="8384519" y="1102507"/>
            <a:ext cx="1224280" cy="645160"/>
          </a:xfrm>
          <a:prstGeom prst="rect">
            <a:avLst/>
          </a:prstGeom>
          <a:noFill/>
        </p:spPr>
        <p:txBody>
          <a:bodyPr wrap="none" rtlCol="0">
            <a:spAutoFit/>
          </a:bodyPr>
          <a:lstStyle/>
          <a:p>
            <a:pPr algn="l"/>
            <a:r>
              <a:rPr lang="zh-CN" altLang="en-US" sz="3600" dirty="0">
                <a:solidFill>
                  <a:schemeClr val="tx1"/>
                </a:solidFill>
                <a:latin typeface="楷体" panose="02010609060101010101" pitchFamily="49" charset="-122"/>
                <a:ea typeface="楷体" panose="02010609060101010101" pitchFamily="49" charset="-122"/>
              </a:rPr>
              <a:t>劈</a:t>
            </a:r>
            <a:r>
              <a:rPr lang="en-US" altLang="zh-CN" sz="3600" dirty="0">
                <a:solidFill>
                  <a:schemeClr val="tx1"/>
                </a:solidFill>
                <a:latin typeface="楷体" panose="02010609060101010101" pitchFamily="49" charset="-122"/>
                <a:ea typeface="楷体" panose="02010609060101010101" pitchFamily="49" charset="-122"/>
              </a:rPr>
              <a:t> </a:t>
            </a:r>
            <a:r>
              <a:rPr altLang="zh-CN" sz="3600" dirty="0">
                <a:solidFill>
                  <a:srgbClr val="C00000"/>
                </a:solidFill>
                <a:effectLst/>
                <a:latin typeface="Arial Regular" panose="020B0604020202020204" charset="0"/>
                <a:ea typeface="宋体" panose="02010600030101010101" pitchFamily="2" charset="-122"/>
                <a:cs typeface="Arial Regular" panose="020B0604020202020204" charset="0"/>
                <a:sym typeface="+mn-ea"/>
              </a:rPr>
              <a:t>pǐ</a:t>
            </a:r>
            <a:endParaRPr lang="zh-CN" altLang="zh-CN" sz="3600" dirty="0">
              <a:solidFill>
                <a:srgbClr val="C00000"/>
              </a:solidFill>
              <a:effectLst/>
              <a:latin typeface="Arial Regular" panose="020B0604020202020204" charset="0"/>
              <a:ea typeface="宋体" panose="02010600030101010101" pitchFamily="2" charset="-122"/>
              <a:cs typeface="Arial Regular" panose="020B0604020202020204" charset="0"/>
              <a:sym typeface="+mn-ea"/>
            </a:endParaRPr>
          </a:p>
        </p:txBody>
      </p:sp>
      <p:sp>
        <p:nvSpPr>
          <p:cNvPr id="3" name="文本框 2"/>
          <p:cNvSpPr txBox="1"/>
          <p:nvPr>
            <p:custDataLst>
              <p:tags r:id="rId2"/>
            </p:custDataLst>
          </p:nvPr>
        </p:nvSpPr>
        <p:spPr>
          <a:xfrm>
            <a:off x="7178675" y="2686050"/>
            <a:ext cx="4308475" cy="3166745"/>
          </a:xfrm>
          <a:prstGeom prst="rect">
            <a:avLst/>
          </a:prstGeom>
          <a:noFill/>
        </p:spPr>
        <p:txBody>
          <a:bodyPr wrap="square">
            <a:noAutofit/>
          </a:bodyPr>
          <a:lstStyle/>
          <a:p>
            <a:pPr indent="254000" algn="l">
              <a:lnSpc>
                <a:spcPct val="150000"/>
              </a:lnSpc>
            </a:pPr>
            <a:r>
              <a:rPr sz="2800" dirty="0">
                <a:solidFill>
                  <a:schemeClr val="tx1"/>
                </a:solidFill>
                <a:effectLst/>
                <a:latin typeface="楷体" panose="02010609060101010101" pitchFamily="49" charset="-122"/>
                <a:ea typeface="楷体" panose="02010609060101010101" pitchFamily="49" charset="-122"/>
                <a:sym typeface="+mn-ea"/>
              </a:rPr>
              <a:t>引申指“分开”。如：劈柴。劈成三股。</a:t>
            </a:r>
            <a:endParaRPr sz="2800" dirty="0">
              <a:solidFill>
                <a:schemeClr val="tx1"/>
              </a:solidFill>
              <a:effectLst/>
              <a:latin typeface="楷体" panose="02010609060101010101" pitchFamily="49" charset="-122"/>
              <a:ea typeface="楷体" panose="02010609060101010101" pitchFamily="49" charset="-122"/>
              <a:sym typeface="+mn-ea"/>
            </a:endParaRPr>
          </a:p>
          <a:p>
            <a:pPr indent="254000" algn="l">
              <a:lnSpc>
                <a:spcPct val="150000"/>
              </a:lnSpc>
            </a:pPr>
            <a:r>
              <a:rPr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 </a:t>
            </a: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a:p>
            <a:pPr indent="254000">
              <a:lnSpc>
                <a:spcPts val="2400"/>
              </a:lnSpc>
            </a:pP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 name="直接连接符 7"/>
          <p:cNvCxnSpPr/>
          <p:nvPr>
            <p:custDataLst>
              <p:tags r:id="rId3"/>
            </p:custDataLst>
          </p:nvPr>
        </p:nvCxnSpPr>
        <p:spPr>
          <a:xfrm>
            <a:off x="6523253" y="1554480"/>
            <a:ext cx="1" cy="34383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91155" y="2567305"/>
            <a:ext cx="7292975" cy="15684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96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创世记</a:t>
            </a:r>
            <a:r>
              <a:rPr lang="en-US" altLang="zh-CN" sz="8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80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256459" y="86144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5045162" y="853911"/>
            <a:ext cx="2410310" cy="6451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劈</a:t>
            </a:r>
            <a:r>
              <a:rPr lang="en-US" altLang="zh-CN"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 </a:t>
            </a:r>
            <a:r>
              <a:rPr altLang="zh-CN" sz="3600" dirty="0">
                <a:solidFill>
                  <a:srgbClr val="FF0000"/>
                </a:solidFill>
                <a:latin typeface="Arial Regular" panose="020B0604020202020204" charset="0"/>
                <a:ea typeface="宋体" panose="02010600030101010101" pitchFamily="2" charset="-122"/>
                <a:cs typeface="Arial Regular" panose="020B0604020202020204" charset="0"/>
                <a:sym typeface="+mn-ea"/>
              </a:rPr>
              <a:t>pī</a:t>
            </a:r>
            <a:endParaRPr lang="zh-CN" altLang="en-US"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35" name="文本框 4"/>
          <p:cNvSpPr txBox="1"/>
          <p:nvPr/>
        </p:nvSpPr>
        <p:spPr>
          <a:xfrm>
            <a:off x="1195070" y="1557655"/>
            <a:ext cx="10146665" cy="4616450"/>
          </a:xfrm>
          <a:prstGeom prst="rect">
            <a:avLst/>
          </a:prstGeom>
          <a:noFill/>
          <a:effectLst/>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sz="2000">
                <a:latin typeface="楷体" panose="02010609060101010101" pitchFamily="49" charset="-122"/>
                <a:ea typeface="楷体" panose="02010609060101010101" pitchFamily="49" charset="-122"/>
                <a:cs typeface="楷体" panose="02010609060101010101" pitchFamily="49" charset="-122"/>
              </a:rPr>
              <a:t>创世记</a:t>
            </a:r>
            <a:r>
              <a:rPr sz="2000">
                <a:latin typeface="楷体" panose="02010609060101010101" pitchFamily="49" charset="-122"/>
                <a:ea typeface="楷体" panose="02010609060101010101" pitchFamily="49" charset="-122"/>
                <a:cs typeface="楷体" panose="02010609060101010101" pitchFamily="49" charset="-122"/>
              </a:rPr>
              <a:t>15:10</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亚伯兰就取了这些来，每样</a:t>
            </a:r>
            <a:r>
              <a:rPr sz="2000">
                <a:solidFill>
                  <a:srgbClr val="FF0000"/>
                </a:solidFill>
                <a:latin typeface="楷体" panose="02010609060101010101" pitchFamily="49" charset="-122"/>
                <a:ea typeface="楷体" panose="02010609060101010101" pitchFamily="49" charset="-122"/>
                <a:cs typeface="楷体" panose="02010609060101010101" pitchFamily="49" charset="-122"/>
              </a:rPr>
              <a:t>劈</a:t>
            </a:r>
            <a:r>
              <a:rPr lang="zh-CN" sz="20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altLang="zh-CN" sz="2000" dirty="0">
                <a:solidFill>
                  <a:schemeClr val="tx1"/>
                </a:solidFill>
                <a:latin typeface="Arial Regular" panose="020B0604020202020204" charset="0"/>
                <a:ea typeface="宋体" panose="02010600030101010101" pitchFamily="2" charset="-122"/>
                <a:cs typeface="Arial Regular" panose="020B0604020202020204" charset="0"/>
                <a:sym typeface="+mn-ea"/>
              </a:rPr>
              <a:t>pī</a:t>
            </a:r>
            <a:r>
              <a:rPr lang="zh-CN" sz="20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sz="2000">
                <a:latin typeface="楷体" panose="02010609060101010101" pitchFamily="49" charset="-122"/>
                <a:ea typeface="楷体" panose="02010609060101010101" pitchFamily="49" charset="-122"/>
                <a:cs typeface="楷体" panose="02010609060101010101" pitchFamily="49" charset="-122"/>
              </a:rPr>
              <a:t>开分成两半，一半对着一半地摆</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列，只有鸟没有劈开。</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sym typeface="+mn-ea"/>
              </a:rPr>
              <a:t>列王纪上 3:25</a:t>
            </a:r>
            <a:r>
              <a:rPr lang="en-US" sz="2000">
                <a:latin typeface="楷体" panose="02010609060101010101" pitchFamily="49" charset="-122"/>
                <a:ea typeface="楷体" panose="02010609060101010101" pitchFamily="49" charset="-122"/>
                <a:cs typeface="楷体" panose="02010609060101010101" pitchFamily="49" charset="-122"/>
                <a:sym typeface="+mn-ea"/>
              </a:rPr>
              <a:t>  </a:t>
            </a:r>
            <a:r>
              <a:rPr sz="2000">
                <a:latin typeface="楷体" panose="02010609060101010101" pitchFamily="49" charset="-122"/>
                <a:ea typeface="楷体" panose="02010609060101010101" pitchFamily="49" charset="-122"/>
                <a:cs typeface="楷体" panose="02010609060101010101" pitchFamily="49" charset="-122"/>
              </a:rPr>
              <a:t>王说：“将活孩子</a:t>
            </a:r>
            <a:r>
              <a:rPr sz="2000">
                <a:solidFill>
                  <a:srgbClr val="C00000"/>
                </a:solidFill>
                <a:latin typeface="楷体" panose="02010609060101010101" pitchFamily="49" charset="-122"/>
                <a:ea typeface="楷体" panose="02010609060101010101" pitchFamily="49" charset="-122"/>
                <a:cs typeface="楷体" panose="02010609060101010101" pitchFamily="49" charset="-122"/>
              </a:rPr>
              <a:t>劈</a:t>
            </a:r>
            <a:r>
              <a:rPr sz="2000">
                <a:latin typeface="楷体" panose="02010609060101010101" pitchFamily="49" charset="-122"/>
                <a:ea typeface="楷体" panose="02010609060101010101" pitchFamily="49" charset="-122"/>
                <a:cs typeface="楷体" panose="02010609060101010101" pitchFamily="49" charset="-122"/>
              </a:rPr>
              <a:t>成两半，一半给那妇人，一半给这妇人。” </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sym typeface="+mn-ea"/>
              </a:rPr>
              <a:t>列王纪上 3:26</a:t>
            </a:r>
            <a:r>
              <a:rPr lang="en-US" sz="2000">
                <a:latin typeface="楷体" panose="02010609060101010101" pitchFamily="49" charset="-122"/>
                <a:ea typeface="楷体" panose="02010609060101010101" pitchFamily="49" charset="-122"/>
                <a:cs typeface="楷体" panose="02010609060101010101" pitchFamily="49" charset="-122"/>
                <a:sym typeface="+mn-ea"/>
              </a:rPr>
              <a:t>  </a:t>
            </a:r>
            <a:r>
              <a:rPr sz="2000">
                <a:latin typeface="楷体" panose="02010609060101010101" pitchFamily="49" charset="-122"/>
                <a:ea typeface="楷体" panose="02010609060101010101" pitchFamily="49" charset="-122"/>
                <a:cs typeface="楷体" panose="02010609060101010101" pitchFamily="49" charset="-122"/>
              </a:rPr>
              <a:t>活孩子的母亲为自己的孩子心里急痛，就说：“求我主将活孩子给那妇</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人吧，万不可杀他！”那妇人说：“这孩子也不归我，也不归你，把他</a:t>
            </a:r>
            <a:r>
              <a:rPr sz="2000">
                <a:solidFill>
                  <a:srgbClr val="C00000"/>
                </a:solidFill>
                <a:latin typeface="楷体" panose="02010609060101010101" pitchFamily="49" charset="-122"/>
                <a:ea typeface="楷体" panose="02010609060101010101" pitchFamily="49" charset="-122"/>
                <a:cs typeface="楷体" panose="02010609060101010101" pitchFamily="49" charset="-122"/>
              </a:rPr>
              <a:t>劈</a:t>
            </a:r>
            <a:r>
              <a:rPr sz="2000">
                <a:latin typeface="楷体" panose="02010609060101010101" pitchFamily="49" charset="-122"/>
                <a:ea typeface="楷体" panose="02010609060101010101" pitchFamily="49" charset="-122"/>
                <a:cs typeface="楷体" panose="02010609060101010101" pitchFamily="49" charset="-122"/>
              </a:rPr>
              <a:t>了吧！” </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sym typeface="+mn-ea"/>
              </a:rPr>
              <a:t>传道书 10:9 </a:t>
            </a:r>
            <a:r>
              <a:rPr lang="en-US" sz="2000">
                <a:latin typeface="楷体" panose="02010609060101010101" pitchFamily="49" charset="-122"/>
                <a:ea typeface="楷体" panose="02010609060101010101" pitchFamily="49" charset="-122"/>
                <a:cs typeface="楷体" panose="02010609060101010101" pitchFamily="49" charset="-122"/>
                <a:sym typeface="+mn-ea"/>
              </a:rPr>
              <a:t> </a:t>
            </a:r>
            <a:r>
              <a:rPr sz="2000">
                <a:latin typeface="楷体" panose="02010609060101010101" pitchFamily="49" charset="-122"/>
                <a:ea typeface="楷体" panose="02010609060101010101" pitchFamily="49" charset="-122"/>
                <a:cs typeface="楷体" panose="02010609060101010101" pitchFamily="49" charset="-122"/>
              </a:rPr>
              <a:t>凿开（或译：挪移）石头的，必受损伤；</a:t>
            </a:r>
            <a:r>
              <a:rPr sz="2000">
                <a:solidFill>
                  <a:srgbClr val="C00000"/>
                </a:solidFill>
                <a:latin typeface="楷体" panose="02010609060101010101" pitchFamily="49" charset="-122"/>
                <a:ea typeface="楷体" panose="02010609060101010101" pitchFamily="49" charset="-122"/>
                <a:cs typeface="楷体" panose="02010609060101010101" pitchFamily="49" charset="-122"/>
              </a:rPr>
              <a:t>劈</a:t>
            </a:r>
            <a:r>
              <a:rPr sz="2000">
                <a:latin typeface="楷体" panose="02010609060101010101" pitchFamily="49" charset="-122"/>
                <a:ea typeface="楷体" panose="02010609060101010101" pitchFamily="49" charset="-122"/>
                <a:cs typeface="楷体" panose="02010609060101010101" pitchFamily="49" charset="-122"/>
              </a:rPr>
              <a:t>开木头的，必遭危险。</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sym typeface="+mn-ea"/>
              </a:rPr>
              <a:t>耶利米书 34:18</a:t>
            </a:r>
            <a:r>
              <a:rPr lang="en-US" sz="2000">
                <a:latin typeface="楷体" panose="02010609060101010101" pitchFamily="49" charset="-122"/>
                <a:ea typeface="楷体" panose="02010609060101010101" pitchFamily="49" charset="-122"/>
                <a:cs typeface="楷体" panose="02010609060101010101" pitchFamily="49" charset="-122"/>
                <a:sym typeface="+mn-ea"/>
              </a:rPr>
              <a:t>  </a:t>
            </a:r>
            <a:r>
              <a:rPr sz="2000">
                <a:latin typeface="楷体" panose="02010609060101010101" pitchFamily="49" charset="-122"/>
                <a:ea typeface="楷体" panose="02010609060101010101" pitchFamily="49" charset="-122"/>
                <a:cs typeface="楷体" panose="02010609060101010101" pitchFamily="49" charset="-122"/>
              </a:rPr>
              <a:t>犹大的首领、耶路撒冷的首领、太监、祭司，和国中的众民曾将牛犊</a:t>
            </a:r>
            <a:r>
              <a:rPr sz="2000">
                <a:solidFill>
                  <a:srgbClr val="C00000"/>
                </a:solidFill>
                <a:latin typeface="楷体" panose="02010609060101010101" pitchFamily="49" charset="-122"/>
                <a:ea typeface="楷体" panose="02010609060101010101" pitchFamily="49" charset="-122"/>
                <a:cs typeface="楷体" panose="02010609060101010101" pitchFamily="49" charset="-122"/>
              </a:rPr>
              <a:t>劈</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开，分成两半，从其中经过，在我面前立约。后来又违背我的约，不遵</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行这约上的话。 </a:t>
            </a:r>
            <a:endParaRPr sz="2000">
              <a:latin typeface="楷体" panose="02010609060101010101" pitchFamily="49" charset="-122"/>
              <a:ea typeface="楷体" panose="02010609060101010101" pitchFamily="49" charset="-122"/>
              <a:cs typeface="楷体" panose="02010609060101010101" pitchFamily="49" charset="-122"/>
            </a:endParaRPr>
          </a:p>
        </p:txBody>
      </p:sp>
      <p:sp>
        <p:nvSpPr>
          <p:cNvPr id="38" name="文本框 4"/>
          <p:cNvSpPr txBox="1"/>
          <p:nvPr/>
        </p:nvSpPr>
        <p:spPr>
          <a:xfrm>
            <a:off x="6288405" y="6398260"/>
            <a:ext cx="3787140" cy="368300"/>
          </a:xfrm>
          <a:prstGeom prst="rect">
            <a:avLst/>
          </a:prstGeom>
          <a:solidFill>
            <a:schemeClr val="bg1"/>
          </a:solid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800" dirty="0">
                <a:solidFill>
                  <a:srgbClr val="000000"/>
                </a:solidFill>
                <a:effectLst/>
                <a:ea typeface="宋体" panose="02010600030101010101" pitchFamily="2" charset="-122"/>
                <a:cs typeface="宋体" panose="02010600030101010101" pitchFamily="2" charset="-122"/>
              </a:rPr>
              <a:t> </a:t>
            </a:r>
            <a:r>
              <a:rPr lang="zh-CN"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备注：圣经中出现</a:t>
            </a:r>
            <a:r>
              <a:rPr lang="en-US"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5</a:t>
            </a:r>
            <a:r>
              <a:rPr lang="zh-CN"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处读</a:t>
            </a:r>
            <a:r>
              <a:rPr altLang="zh-CN" dirty="0">
                <a:solidFill>
                  <a:srgbClr val="FF0000"/>
                </a:solidFill>
                <a:latin typeface="Arial Regular" panose="020B0604020202020204" charset="0"/>
                <a:ea typeface="宋体" panose="02010600030101010101" pitchFamily="2" charset="-122"/>
                <a:cs typeface="Arial Regular" panose="020B0604020202020204" charset="0"/>
                <a:sym typeface="+mn-ea"/>
              </a:rPr>
              <a:t>pī</a:t>
            </a:r>
            <a:r>
              <a:rPr lang="en-US" altLang="zh-CN" sz="18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 </a:t>
            </a:r>
            <a:endParaRPr lang="en-US" altLang="zh-CN" sz="1800" dirty="0">
              <a:solidFill>
                <a:srgbClr val="FF0000"/>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59680" y="947420"/>
            <a:ext cx="2759075" cy="583565"/>
          </a:xfrm>
          <a:prstGeom prst="rect">
            <a:avLst/>
          </a:prstGeom>
          <a:noFill/>
        </p:spPr>
        <p:txBody>
          <a:bodyPr wrap="square" rtlCol="0">
            <a:spAutoFit/>
          </a:bodyPr>
          <a:p>
            <a:pPr algn="l"/>
            <a:r>
              <a:rPr lang="zh-CN" altLang="en-US" sz="3200" dirty="0">
                <a:latin typeface="楷体" panose="02010609060101010101" pitchFamily="49" charset="-122"/>
                <a:ea typeface="楷体" panose="02010609060101010101" pitchFamily="49" charset="-122"/>
                <a:sym typeface="+mn-ea"/>
              </a:rPr>
              <a:t>劈</a:t>
            </a:r>
            <a:r>
              <a:rPr lang="en-US" altLang="zh-CN" sz="3200" dirty="0">
                <a:latin typeface="楷体" panose="02010609060101010101" pitchFamily="49" charset="-122"/>
                <a:ea typeface="楷体" panose="02010609060101010101" pitchFamily="49" charset="-122"/>
                <a:sym typeface="+mn-ea"/>
              </a:rPr>
              <a:t> </a:t>
            </a:r>
            <a:r>
              <a:rPr altLang="zh-CN" sz="3200" dirty="0">
                <a:solidFill>
                  <a:srgbClr val="C00000"/>
                </a:solidFill>
                <a:effectLst/>
                <a:latin typeface="Arial Regular" panose="020B0604020202020204" charset="0"/>
                <a:ea typeface="宋体" panose="02010600030101010101" pitchFamily="2" charset="-122"/>
                <a:cs typeface="Arial Regular" panose="020B0604020202020204" charset="0"/>
                <a:sym typeface="+mn-ea"/>
              </a:rPr>
              <a:t>pǐ</a:t>
            </a:r>
            <a:endParaRPr lang="zh-CN" altLang="en-US" sz="3200"/>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379649" y="947167"/>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6" name="文本框 5"/>
          <p:cNvSpPr txBox="1"/>
          <p:nvPr/>
        </p:nvSpPr>
        <p:spPr>
          <a:xfrm>
            <a:off x="1127760" y="1611630"/>
            <a:ext cx="10121900" cy="4077970"/>
          </a:xfrm>
          <a:prstGeom prst="rect">
            <a:avLst/>
          </a:prstGeom>
          <a:noFill/>
        </p:spPr>
        <p:txBody>
          <a:bodyPr wrap="square" rtlCol="0" anchor="t">
            <a:noAutofit/>
          </a:bodyPr>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创世记 22:3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亚伯拉罕清早起来，备上驴，带着两个仆人和他儿子以撒，</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也</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劈</a:t>
            </a:r>
            <a:r>
              <a:rPr lang="zh-CN" altLang="en-US" sz="2400">
                <a:latin typeface="楷体" panose="02010609060101010101" pitchFamily="49" charset="-122"/>
                <a:ea typeface="楷体" panose="02010609060101010101" pitchFamily="49" charset="-122"/>
                <a:cs typeface="楷体" panose="02010609060101010101" pitchFamily="49" charset="-122"/>
              </a:rPr>
              <a:t>好了燔祭的柴，就起身往　神所指示他的地方去了。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申命记 29:10</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“今日，你们的首领、族长（原文是支派）、长老、官长、</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以色列的男丁，你们的妻子儿女，和营中寄居的，以及为</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你们</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劈</a:t>
            </a:r>
            <a:r>
              <a:rPr lang="zh-CN" altLang="en-US" sz="2400">
                <a:latin typeface="楷体" panose="02010609060101010101" pitchFamily="49" charset="-122"/>
                <a:ea typeface="楷体" panose="02010609060101010101" pitchFamily="49" charset="-122"/>
                <a:cs typeface="楷体" panose="02010609060101010101" pitchFamily="49" charset="-122"/>
              </a:rPr>
              <a:t>柴挑水的人，都站在耶和华－你们的　神面前，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撒母耳记上 6:14</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车到了伯·示麦人约书亚的田间，就站住了。在那里有</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一块大磐石，他们把车</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rPr>
              <a:t>劈</a:t>
            </a:r>
            <a:r>
              <a:rPr lang="zh-CN" altLang="en-US" sz="2400">
                <a:latin typeface="楷体" panose="02010609060101010101" pitchFamily="49" charset="-122"/>
                <a:ea typeface="楷体" panose="02010609060101010101" pitchFamily="49" charset="-122"/>
                <a:cs typeface="楷体" panose="02010609060101010101" pitchFamily="49" charset="-122"/>
              </a:rPr>
              <a:t>了，将两只母牛献给耶和华为燔祭。 </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7"/>
          <p:cNvSpPr txBox="1"/>
          <p:nvPr/>
        </p:nvSpPr>
        <p:spPr>
          <a:xfrm>
            <a:off x="6901815" y="6361430"/>
            <a:ext cx="6096000" cy="368300"/>
          </a:xfrm>
          <a:prstGeom prst="rect">
            <a:avLst/>
          </a:prstGeom>
          <a:noFill/>
        </p:spPr>
        <p:txBody>
          <a:bodyPr wrap="square" rtlCol="0" anchor="t">
            <a:spAutoFit/>
          </a:bodyPr>
          <a:p>
            <a:r>
              <a:rPr lang="zh-CN" altLang="zh-CN" dirty="0">
                <a:effectLst/>
                <a:latin typeface="楷体" panose="02010609060101010101" pitchFamily="49" charset="-122"/>
                <a:ea typeface="楷体" panose="02010609060101010101" pitchFamily="49" charset="-122"/>
                <a:cs typeface="楷体" panose="02010609060101010101" pitchFamily="49" charset="-122"/>
                <a:sym typeface="+mn-ea"/>
              </a:rPr>
              <a:t>备注：圣经中出现</a:t>
            </a:r>
            <a:r>
              <a:rPr lang="en-US" altLang="zh-CN" dirty="0">
                <a:effectLst/>
                <a:latin typeface="楷体" panose="02010609060101010101" pitchFamily="49" charset="-122"/>
                <a:ea typeface="楷体" panose="02010609060101010101" pitchFamily="49" charset="-122"/>
                <a:cs typeface="楷体" panose="02010609060101010101" pitchFamily="49" charset="-122"/>
                <a:sym typeface="+mn-ea"/>
              </a:rPr>
              <a:t>6</a:t>
            </a:r>
            <a:r>
              <a:rPr lang="zh-CN" altLang="zh-CN" dirty="0">
                <a:effectLst/>
                <a:latin typeface="楷体" panose="02010609060101010101" pitchFamily="49" charset="-122"/>
                <a:ea typeface="楷体" panose="02010609060101010101" pitchFamily="49" charset="-122"/>
                <a:cs typeface="楷体" panose="02010609060101010101" pitchFamily="49" charset="-122"/>
                <a:sym typeface="+mn-ea"/>
              </a:rPr>
              <a:t>处读</a:t>
            </a:r>
            <a:r>
              <a:rPr altLang="zh-CN" dirty="0">
                <a:solidFill>
                  <a:srgbClr val="C00000"/>
                </a:solidFill>
                <a:effectLst/>
                <a:latin typeface="Arial Regular" panose="020B0604020202020204" charset="0"/>
                <a:ea typeface="宋体" panose="02010600030101010101" pitchFamily="2" charset="-122"/>
                <a:cs typeface="Arial Regular" panose="020B0604020202020204" charset="0"/>
                <a:sym typeface="+mn-ea"/>
              </a:rPr>
              <a:t>pǐ</a:t>
            </a:r>
            <a:r>
              <a:rPr lang="en-US" altLang="zh-CN"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66592" y="2378855"/>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466919" y="2209317"/>
            <a:ext cx="1451728" cy="2646045"/>
          </a:xfrm>
          <a:prstGeom prst="rect">
            <a:avLst/>
          </a:prstGeom>
          <a:noFill/>
        </p:spPr>
        <p:txBody>
          <a:bodyPr wrap="square">
            <a:spAutoFit/>
          </a:bodyPr>
          <a:lstStyle/>
          <a:p>
            <a:r>
              <a:rPr lang="zh-CN" altLang="zh-CN" sz="16600" dirty="0">
                <a:solidFill>
                  <a:schemeClr val="tx1">
                    <a:lumMod val="95000"/>
                    <a:lumOff val="5000"/>
                  </a:schemeClr>
                </a:solidFill>
                <a:effectLst/>
                <a:latin typeface="楷体" panose="02010609060101010101" pitchFamily="49" charset="-122"/>
                <a:ea typeface="楷体" panose="02010609060101010101" pitchFamily="49" charset="-122"/>
                <a:cs typeface="宋体" panose="02010600030101010101" pitchFamily="2" charset="-122"/>
              </a:rPr>
              <a:t>看</a:t>
            </a:r>
            <a:endParaRPr lang="zh-CN" altLang="zh-CN" sz="16600" dirty="0">
              <a:solidFill>
                <a:schemeClr val="tx1">
                  <a:lumMod val="95000"/>
                  <a:lumOff val="5000"/>
                </a:schemeClr>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2" name="图片 1"/>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99832" y="2378855"/>
            <a:ext cx="2476507" cy="2476507"/>
          </a:xfrm>
          <a:prstGeom prst="rect">
            <a:avLst/>
          </a:prstGeom>
          <a:effectLst>
            <a:outerShdw blurRad="50800" dist="38100" dir="5400000" algn="t" rotWithShape="0">
              <a:prstClr val="black">
                <a:alpha val="40000"/>
              </a:prstClr>
            </a:outerShdw>
          </a:effectLst>
        </p:spPr>
      </p:pic>
      <p:sp>
        <p:nvSpPr>
          <p:cNvPr id="6" name="文本框 5"/>
          <p:cNvSpPr txBox="1"/>
          <p:nvPr/>
        </p:nvSpPr>
        <p:spPr>
          <a:xfrm>
            <a:off x="6627043" y="2639371"/>
            <a:ext cx="2083324" cy="2215991"/>
          </a:xfrm>
          <a:prstGeom prst="rect">
            <a:avLst/>
          </a:prstGeom>
          <a:noFill/>
        </p:spPr>
        <p:txBody>
          <a:bodyPr wrap="square">
            <a:spAutoFit/>
          </a:bodyPr>
          <a:lstStyle/>
          <a:p>
            <a:r>
              <a:rPr lang="en-US" altLang="zh-CN" sz="13800" dirty="0">
                <a:solidFill>
                  <a:srgbClr val="000000"/>
                </a:solidFill>
                <a:effectLst/>
                <a:ea typeface="宋体" panose="02010600030101010101" pitchFamily="2" charset="-122"/>
                <a:cs typeface="宋体" panose="02010600030101010101" pitchFamily="2" charset="-122"/>
              </a:rPr>
              <a:t> </a:t>
            </a:r>
            <a:endParaRPr lang="zh-CN" altLang="en-US" sz="13800" dirty="0"/>
          </a:p>
        </p:txBody>
      </p:sp>
      <p:sp>
        <p:nvSpPr>
          <p:cNvPr id="9" name="文本框 8"/>
          <p:cNvSpPr txBox="1"/>
          <p:nvPr/>
        </p:nvSpPr>
        <p:spPr>
          <a:xfrm>
            <a:off x="2235835" y="1599565"/>
            <a:ext cx="2339975" cy="694690"/>
          </a:xfrm>
          <a:prstGeom prst="rect">
            <a:avLst/>
          </a:prstGeom>
          <a:noFill/>
        </p:spPr>
        <p:txBody>
          <a:bodyPr wrap="square">
            <a:noAutofit/>
          </a:bodyPr>
          <a:lstStyle/>
          <a:p>
            <a:pPr algn="ctr"/>
            <a:r>
              <a:rPr lang="en-US" altLang="zh-CN" sz="4800" dirty="0" err="1">
                <a:solidFill>
                  <a:schemeClr val="tx1">
                    <a:lumMod val="85000"/>
                    <a:lumOff val="15000"/>
                  </a:schemeClr>
                </a:solidFill>
                <a:effectLst/>
                <a:latin typeface="Arial" panose="020B0604020202020204" pitchFamily="34" charset="0"/>
                <a:ea typeface="等线" panose="02010600030101010101" charset="-122"/>
              </a:rPr>
              <a:t> </a:t>
            </a:r>
            <a:r>
              <a:rPr lang="en-US" altLang="zh-CN" sz="4800" dirty="0" err="1">
                <a:solidFill>
                  <a:schemeClr val="tx1"/>
                </a:solidFill>
                <a:effectLst/>
                <a:latin typeface="Arial" panose="020B0604020202020204" pitchFamily="34" charset="0"/>
                <a:ea typeface="等线" panose="02010600030101010101" charset="-122"/>
              </a:rPr>
              <a:t>kàn </a:t>
            </a:r>
            <a:r>
              <a:rPr lang="en-US" altLang="zh-CN" sz="4800" dirty="0" err="1">
                <a:solidFill>
                  <a:srgbClr val="FF0000"/>
                </a:solidFill>
                <a:effectLst/>
                <a:latin typeface="Arial" panose="020B0604020202020204" pitchFamily="34" charset="0"/>
                <a:ea typeface="等线" panose="02010600030101010101" charset="-122"/>
              </a:rPr>
              <a:t> </a:t>
            </a:r>
            <a:endParaRPr lang="en-US" altLang="zh-CN" sz="4800" dirty="0" err="1">
              <a:solidFill>
                <a:srgbClr val="FF0000"/>
              </a:solidFill>
              <a:effectLst/>
              <a:latin typeface="Arial" panose="020B0604020202020204" pitchFamily="34" charset="0"/>
              <a:ea typeface="等线" panose="02010600030101010101" charset="-122"/>
            </a:endParaRPr>
          </a:p>
        </p:txBody>
      </p:sp>
      <p:sp>
        <p:nvSpPr>
          <p:cNvPr id="11" name="文本框 10"/>
          <p:cNvSpPr txBox="1"/>
          <p:nvPr/>
        </p:nvSpPr>
        <p:spPr>
          <a:xfrm>
            <a:off x="6627043" y="1524148"/>
            <a:ext cx="2476507" cy="830997"/>
          </a:xfrm>
          <a:prstGeom prst="rect">
            <a:avLst/>
          </a:prstGeom>
          <a:noFill/>
        </p:spPr>
        <p:txBody>
          <a:bodyPr wrap="square">
            <a:spAutoFit/>
          </a:bodyPr>
          <a:lstStyle/>
          <a:p>
            <a:pPr algn="ctr"/>
            <a:r>
              <a:rPr lang="en-US" altLang="zh-CN" sz="4800" dirty="0" err="1">
                <a:latin typeface="Arial" panose="020B0604020202020204" pitchFamily="34" charset="0"/>
                <a:cs typeface="Arial" panose="020B0604020202020204" pitchFamily="34" charset="0"/>
              </a:rPr>
              <a:t>kān</a:t>
            </a:r>
            <a:endParaRPr lang="en-US" altLang="zh-CN" sz="4800" dirty="0">
              <a:solidFill>
                <a:srgbClr val="000000"/>
              </a:solidFill>
              <a:effectLst/>
              <a:latin typeface="Arial" panose="020B0604020202020204" pitchFamily="34" charset="0"/>
              <a:ea typeface="等线" panose="02010600030101010101" charset="-122"/>
              <a:cs typeface="Arial" panose="020B0604020202020204" pitchFamily="34" charset="0"/>
            </a:endParaRPr>
          </a:p>
        </p:txBody>
      </p:sp>
      <p:sp>
        <p:nvSpPr>
          <p:cNvPr id="13" name="文本框 12"/>
          <p:cNvSpPr txBox="1"/>
          <p:nvPr/>
        </p:nvSpPr>
        <p:spPr>
          <a:xfrm>
            <a:off x="5840890" y="5421374"/>
            <a:ext cx="6094428" cy="402418"/>
          </a:xfrm>
          <a:prstGeom prst="rect">
            <a:avLst/>
          </a:prstGeom>
          <a:noFill/>
        </p:spPr>
        <p:txBody>
          <a:bodyPr wrap="square">
            <a:spAutoFit/>
          </a:bodyPr>
          <a:lstStyle/>
          <a:p>
            <a:pPr indent="304800">
              <a:lnSpc>
                <a:spcPts val="2625"/>
              </a:lnSpc>
            </a:pPr>
            <a:r>
              <a:rPr lang="en-US" altLang="zh-CN" sz="1800" dirty="0">
                <a:solidFill>
                  <a:srgbClr val="000000"/>
                </a:solidFill>
                <a:effectLst/>
                <a:ea typeface="宋体" panose="02010600030101010101" pitchFamily="2" charset="-122"/>
                <a:cs typeface="宋体" panose="02010600030101010101" pitchFamily="2" charset="-122"/>
              </a:rPr>
              <a:t> </a:t>
            </a:r>
            <a:endParaRPr lang="zh-CN" altLang="zh-CN" sz="2400" dirty="0">
              <a:solidFill>
                <a:srgbClr val="00B0F0"/>
              </a:solidFill>
              <a:effectLst/>
              <a:latin typeface="Times New Roman" panose="02020603050405020304" pitchFamily="18" charset="0"/>
              <a:ea typeface="等线" panose="02010600030101010101" charset="-122"/>
            </a:endParaRPr>
          </a:p>
        </p:txBody>
      </p:sp>
      <p:sp>
        <p:nvSpPr>
          <p:cNvPr id="7" name="文本框 6"/>
          <p:cNvSpPr txBox="1"/>
          <p:nvPr/>
        </p:nvSpPr>
        <p:spPr>
          <a:xfrm>
            <a:off x="6776773" y="2209317"/>
            <a:ext cx="3048635" cy="2672715"/>
          </a:xfrm>
          <a:prstGeom prst="rect">
            <a:avLst/>
          </a:prstGeom>
          <a:noFill/>
        </p:spPr>
        <p:txBody>
          <a:bodyPr wrap="square">
            <a:noAutofit/>
          </a:bodyPr>
          <a:lstStyle/>
          <a:p>
            <a:r>
              <a:rPr lang="zh-CN" altLang="en-US" sz="16600" dirty="0">
                <a:solidFill>
                  <a:schemeClr val="tx1">
                    <a:lumMod val="95000"/>
                    <a:lumOff val="5000"/>
                  </a:schemeClr>
                </a:solidFill>
                <a:latin typeface="楷体" panose="02010609060101010101" pitchFamily="49" charset="-122"/>
                <a:ea typeface="楷体" panose="02010609060101010101" pitchFamily="49" charset="-122"/>
              </a:rPr>
              <a:t>看</a:t>
            </a:r>
            <a:endParaRPr lang="zh-CN" altLang="zh-CN" sz="166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8" name="箭头: 左右 7"/>
          <p:cNvSpPr/>
          <p:nvPr/>
        </p:nvSpPr>
        <p:spPr>
          <a:xfrm>
            <a:off x="5201860" y="350505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1" grpId="0"/>
      <p:bldP spid="11" grpId="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66900" y="2593953"/>
            <a:ext cx="1931607" cy="2215991"/>
          </a:xfrm>
          <a:prstGeom prst="rect">
            <a:avLst/>
          </a:prstGeom>
          <a:noFill/>
        </p:spPr>
        <p:txBody>
          <a:bodyPr wrap="square">
            <a:spAutoFit/>
          </a:bodyPr>
          <a:lstStyle/>
          <a:p>
            <a:r>
              <a:rPr lang="en-US" altLang="zh-CN" sz="13800" dirty="0">
                <a:solidFill>
                  <a:srgbClr val="FF0000"/>
                </a:solidFill>
                <a:effectLst/>
                <a:ea typeface="宋体" panose="02010600030101010101" pitchFamily="2" charset="-122"/>
                <a:cs typeface="宋体" panose="02010600030101010101" pitchFamily="2" charset="-122"/>
              </a:rPr>
              <a:t> </a:t>
            </a:r>
            <a:endParaRPr lang="zh-CN" altLang="en-US" sz="307000" dirty="0">
              <a:solidFill>
                <a:srgbClr val="FF0000"/>
              </a:solidFill>
            </a:endParaRPr>
          </a:p>
        </p:txBody>
      </p:sp>
      <p:sp>
        <p:nvSpPr>
          <p:cNvPr id="4" name="文本框 3"/>
          <p:cNvSpPr txBox="1"/>
          <p:nvPr/>
        </p:nvSpPr>
        <p:spPr>
          <a:xfrm>
            <a:off x="5485057" y="162912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946785" y="1304925"/>
            <a:ext cx="6486525" cy="3154680"/>
          </a:xfrm>
          <a:prstGeom prst="rect">
            <a:avLst/>
          </a:prstGeom>
          <a:noFill/>
        </p:spPr>
        <p:txBody>
          <a:bodyPr wrap="square">
            <a:noAutofit/>
          </a:bodyPr>
          <a:lstStyle/>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使视线接触人或物：～见。～书。～齐。</a:t>
            </a:r>
            <a:endParaRPr lang="zh-CN" altLang="en-US" sz="2000" b="0" i="0" dirty="0">
              <a:solidFill>
                <a:srgbClr val="333333"/>
              </a:solidFill>
              <a:effectLst/>
              <a:latin typeface="楷体" panose="02010609060101010101" pitchFamily="49" charset="-122"/>
              <a:ea typeface="楷体" panose="02010609060101010101" pitchFamily="49" charset="-122"/>
            </a:endParaRPr>
          </a:p>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观察，判断：～病。观～。～好（根据市场情况，估计某种商品好销）。～透（透彻深刻地了解或认识。亦称“看破”、“看穿”）。～风使舵。</a:t>
            </a:r>
            <a:endParaRPr lang="zh-CN" altLang="en-US" sz="2000" b="0" i="0" dirty="0">
              <a:solidFill>
                <a:srgbClr val="333333"/>
              </a:solidFill>
              <a:effectLst/>
              <a:latin typeface="楷体" panose="02010609060101010101" pitchFamily="49" charset="-122"/>
              <a:ea typeface="楷体" panose="02010609060101010101" pitchFamily="49" charset="-122"/>
            </a:endParaRPr>
          </a:p>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访问，拜望：～望。～朋友。</a:t>
            </a:r>
            <a:endParaRPr lang="zh-CN" altLang="en-US" sz="2000" b="0" i="0" dirty="0">
              <a:solidFill>
                <a:srgbClr val="333333"/>
              </a:solidFill>
              <a:effectLst/>
              <a:latin typeface="楷体" panose="02010609060101010101" pitchFamily="49" charset="-122"/>
              <a:ea typeface="楷体" panose="02010609060101010101" pitchFamily="49" charset="-122"/>
            </a:endParaRPr>
          </a:p>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照应，对待：～重（</a:t>
            </a:r>
            <a:r>
              <a:rPr lang="en-US" altLang="zh-CN" sz="2000" b="0" i="0" dirty="0" err="1">
                <a:solidFill>
                  <a:srgbClr val="333333"/>
                </a:solidFill>
                <a:effectLst/>
                <a:latin typeface="楷体" panose="02010609060101010101" pitchFamily="49" charset="-122"/>
                <a:ea typeface="楷体" panose="02010609060101010101" pitchFamily="49" charset="-122"/>
              </a:rPr>
              <a:t>zhòng</a:t>
            </a:r>
            <a:r>
              <a:rPr lang="en-US" altLang="zh-CN" sz="2000" b="0" i="0" dirty="0">
                <a:solidFill>
                  <a:srgbClr val="333333"/>
                </a:solidFill>
                <a:effectLst/>
                <a:latin typeface="楷体" panose="02010609060101010101" pitchFamily="49" charset="-122"/>
                <a:ea typeface="楷体" panose="02010609060101010101" pitchFamily="49" charset="-122"/>
              </a:rPr>
              <a:t> </a:t>
            </a:r>
            <a:r>
              <a:rPr lang="zh-CN" altLang="en-US" sz="2000" b="0" i="0" dirty="0">
                <a:solidFill>
                  <a:srgbClr val="333333"/>
                </a:solidFill>
                <a:effectLst/>
                <a:latin typeface="楷体" panose="02010609060101010101" pitchFamily="49" charset="-122"/>
                <a:ea typeface="楷体" panose="02010609060101010101" pitchFamily="49" charset="-122"/>
              </a:rPr>
              <a:t>）。～轻。～待。</a:t>
            </a:r>
            <a:endParaRPr lang="zh-CN" altLang="en-US" sz="2000" b="0" i="0" dirty="0">
              <a:solidFill>
                <a:srgbClr val="333333"/>
              </a:solidFill>
              <a:effectLst/>
              <a:latin typeface="楷体" panose="02010609060101010101" pitchFamily="49" charset="-122"/>
              <a:ea typeface="楷体" panose="02010609060101010101" pitchFamily="49" charset="-122"/>
            </a:endParaRPr>
          </a:p>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想，以为：～法。</a:t>
            </a:r>
            <a:endParaRPr lang="zh-CN" altLang="en-US" sz="2000" b="0" i="0" dirty="0">
              <a:solidFill>
                <a:srgbClr val="333333"/>
              </a:solidFill>
              <a:effectLst/>
              <a:latin typeface="楷体" panose="02010609060101010101" pitchFamily="49" charset="-122"/>
              <a:ea typeface="楷体" panose="02010609060101010101" pitchFamily="49" charset="-122"/>
            </a:endParaRPr>
          </a:p>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先试试以观察它的结果：做做～。</a:t>
            </a:r>
            <a:endParaRPr lang="zh-CN" altLang="en-US" sz="2000" b="0" i="0" dirty="0">
              <a:solidFill>
                <a:srgbClr val="333333"/>
              </a:solidFill>
              <a:effectLst/>
              <a:latin typeface="楷体" panose="02010609060101010101" pitchFamily="49" charset="-122"/>
              <a:ea typeface="楷体" panose="02010609060101010101" pitchFamily="49" charset="-122"/>
            </a:endParaRPr>
          </a:p>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提防，小心：别跑，～摔着。</a:t>
            </a:r>
            <a:endParaRPr lang="zh-CN" altLang="en-US" sz="2000" b="0" i="0" dirty="0">
              <a:solidFill>
                <a:srgbClr val="333333"/>
              </a:solidFill>
              <a:effectLst/>
              <a:latin typeface="楷体" panose="02010609060101010101" pitchFamily="49" charset="-122"/>
              <a:ea typeface="楷体" panose="02010609060101010101" pitchFamily="49" charset="-122"/>
            </a:endParaRPr>
          </a:p>
          <a:p>
            <a:pPr algn="l">
              <a:lnSpc>
                <a:spcPct val="150000"/>
              </a:lnSpc>
              <a:buFont typeface="+mj-lt"/>
              <a:buAutoNum type="arabicPeriod"/>
            </a:pPr>
            <a:r>
              <a:rPr lang="zh-CN" altLang="en-US" sz="2000" b="0" i="0" dirty="0">
                <a:solidFill>
                  <a:srgbClr val="333333"/>
                </a:solidFill>
                <a:effectLst/>
                <a:latin typeface="楷体" panose="02010609060101010101" pitchFamily="49" charset="-122"/>
                <a:ea typeface="楷体" panose="02010609060101010101" pitchFamily="49" charset="-122"/>
              </a:rPr>
              <a:t>安排：～茶。～酒。～座。</a:t>
            </a:r>
            <a:endParaRPr lang="zh-CN" altLang="en-US" sz="2000" b="0" i="0" dirty="0">
              <a:solidFill>
                <a:srgbClr val="333333"/>
              </a:solidFill>
              <a:effectLst/>
              <a:latin typeface="楷体" panose="02010609060101010101" pitchFamily="49" charset="-122"/>
              <a:ea typeface="楷体" panose="02010609060101010101" pitchFamily="49" charset="-122"/>
            </a:endParaRPr>
          </a:p>
        </p:txBody>
      </p:sp>
      <p:sp>
        <p:nvSpPr>
          <p:cNvPr id="7" name="文本框 6"/>
          <p:cNvSpPr txBox="1"/>
          <p:nvPr/>
        </p:nvSpPr>
        <p:spPr>
          <a:xfrm>
            <a:off x="2754061" y="805008"/>
            <a:ext cx="1774845" cy="1200329"/>
          </a:xfrm>
          <a:prstGeom prst="rect">
            <a:avLst/>
          </a:prstGeom>
          <a:noFill/>
        </p:spPr>
        <p:txBody>
          <a:bodyPr wrap="none" rtlCol="0">
            <a:spAutoFit/>
          </a:bodyPr>
          <a:lstStyle/>
          <a:p>
            <a:r>
              <a:rPr lang="zh-CN" altLang="en-US" sz="3600" dirty="0">
                <a:latin typeface="楷体" panose="02010609060101010101" pitchFamily="49" charset="-122"/>
                <a:ea typeface="楷体" panose="02010609060101010101" pitchFamily="49" charset="-122"/>
              </a:rPr>
              <a:t>看</a:t>
            </a:r>
            <a:r>
              <a:rPr lang="en-US" altLang="zh-CN" sz="3600" dirty="0">
                <a:solidFill>
                  <a:schemeClr val="tx1">
                    <a:lumMod val="85000"/>
                    <a:lumOff val="15000"/>
                  </a:schemeClr>
                </a:solidFill>
                <a:effectLst/>
                <a:latin typeface="Arial" panose="020B0604020202020204" pitchFamily="34" charset="0"/>
                <a:ea typeface="等线" panose="02010600030101010101" charset="-122"/>
              </a:rPr>
              <a:t> </a:t>
            </a:r>
            <a:r>
              <a:rPr lang="en-US" altLang="zh-CN" sz="3600" dirty="0" err="1">
                <a:solidFill>
                  <a:schemeClr val="tx1"/>
                </a:solidFill>
                <a:effectLst/>
                <a:latin typeface="Arial" panose="020B0604020202020204" pitchFamily="34" charset="0"/>
                <a:ea typeface="等线" panose="02010600030101010101" charset="-122"/>
              </a:rPr>
              <a:t>kàn</a:t>
            </a:r>
            <a:r>
              <a:rPr lang="en-US" altLang="zh-CN" sz="3600" dirty="0">
                <a:solidFill>
                  <a:schemeClr val="tx1"/>
                </a:solidFill>
                <a:effectLst/>
                <a:latin typeface="Arial" panose="020B0604020202020204" pitchFamily="34" charset="0"/>
                <a:ea typeface="等线" panose="02010600030101010101" charset="-122"/>
              </a:rPr>
              <a:t> </a:t>
            </a:r>
            <a:r>
              <a:rPr lang="en-US" altLang="zh-CN" sz="3600" dirty="0">
                <a:solidFill>
                  <a:srgbClr val="FF0000"/>
                </a:solidFill>
                <a:effectLst/>
                <a:latin typeface="Arial" panose="020B0604020202020204" pitchFamily="34" charset="0"/>
                <a:ea typeface="等线" panose="02010600030101010101" charset="-122"/>
              </a:rPr>
              <a:t> </a:t>
            </a:r>
            <a:endParaRPr lang="en-US" altLang="zh-CN" sz="3600" dirty="0">
              <a:solidFill>
                <a:srgbClr val="FF0000"/>
              </a:solidFill>
              <a:effectLst/>
              <a:latin typeface="Arial" panose="020B0604020202020204" pitchFamily="34" charset="0"/>
              <a:ea typeface="等线" panose="02010600030101010101" charset="-122"/>
            </a:endParaRPr>
          </a:p>
          <a:p>
            <a:pPr algn="l"/>
            <a:endParaRPr lang="zh-CN" altLang="zh-CN" sz="3600" dirty="0">
              <a:solidFill>
                <a:schemeClr val="tx1"/>
              </a:solidFill>
              <a:latin typeface="Arial Regular" panose="020B0604020202020204" charset="0"/>
              <a:ea typeface="宋体" panose="02010600030101010101" pitchFamily="2" charset="-122"/>
              <a:cs typeface="Arial Regular" panose="020B0604020202020204" charset="0"/>
              <a:sym typeface="+mn-ea"/>
            </a:endParaRPr>
          </a:p>
        </p:txBody>
      </p:sp>
      <p:sp>
        <p:nvSpPr>
          <p:cNvPr id="2" name="文本框 1"/>
          <p:cNvSpPr txBox="1"/>
          <p:nvPr>
            <p:custDataLst>
              <p:tags r:id="rId1"/>
            </p:custDataLst>
          </p:nvPr>
        </p:nvSpPr>
        <p:spPr>
          <a:xfrm>
            <a:off x="8231915" y="805008"/>
            <a:ext cx="1488553" cy="1200329"/>
          </a:xfrm>
          <a:prstGeom prst="rect">
            <a:avLst/>
          </a:prstGeom>
          <a:noFill/>
        </p:spPr>
        <p:txBody>
          <a:bodyPr wrap="square" rtlCol="0">
            <a:spAutoFit/>
          </a:bodyPr>
          <a:lstStyle/>
          <a:p>
            <a:r>
              <a:rPr lang="zh-CN" altLang="en-US" sz="3600" dirty="0">
                <a:solidFill>
                  <a:schemeClr val="tx1"/>
                </a:solidFill>
                <a:latin typeface="楷体" panose="02010609060101010101" pitchFamily="49" charset="-122"/>
                <a:ea typeface="楷体" panose="02010609060101010101" pitchFamily="49" charset="-122"/>
              </a:rPr>
              <a:t>看</a:t>
            </a:r>
            <a:r>
              <a:rPr lang="en-US" altLang="zh-CN" sz="3600" dirty="0" err="1">
                <a:latin typeface="Arial" panose="020B0604020202020204" pitchFamily="34" charset="0"/>
                <a:cs typeface="Arial" panose="020B0604020202020204" pitchFamily="34" charset="0"/>
              </a:rPr>
              <a:t>kān</a:t>
            </a:r>
            <a:endParaRPr lang="en-US" altLang="zh-CN" sz="3600" dirty="0">
              <a:solidFill>
                <a:srgbClr val="000000"/>
              </a:solidFill>
              <a:effectLst/>
              <a:latin typeface="Arial" panose="020B0604020202020204" pitchFamily="34" charset="0"/>
              <a:ea typeface="等线" panose="02010600030101010101" charset="-122"/>
              <a:cs typeface="Arial" panose="020B0604020202020204" pitchFamily="34" charset="0"/>
            </a:endParaRPr>
          </a:p>
          <a:p>
            <a:pPr algn="l"/>
            <a:endParaRPr lang="zh-CN" altLang="zh-CN" sz="3600" dirty="0">
              <a:solidFill>
                <a:schemeClr val="tx1"/>
              </a:solidFill>
              <a:effectLst/>
              <a:latin typeface="Arial Regular" panose="020B0604020202020204" charset="0"/>
              <a:ea typeface="宋体" panose="02010600030101010101" pitchFamily="2" charset="-122"/>
              <a:cs typeface="Arial Regular" panose="020B0604020202020204" charset="0"/>
              <a:sym typeface="+mn-ea"/>
            </a:endParaRPr>
          </a:p>
        </p:txBody>
      </p:sp>
      <p:sp>
        <p:nvSpPr>
          <p:cNvPr id="3" name="文本框 2"/>
          <p:cNvSpPr txBox="1"/>
          <p:nvPr>
            <p:custDataLst>
              <p:tags r:id="rId2"/>
            </p:custDataLst>
          </p:nvPr>
        </p:nvSpPr>
        <p:spPr>
          <a:xfrm>
            <a:off x="7433541" y="2398567"/>
            <a:ext cx="3740784" cy="3166745"/>
          </a:xfrm>
          <a:prstGeom prst="rect">
            <a:avLst/>
          </a:prstGeom>
          <a:noFill/>
        </p:spPr>
        <p:txBody>
          <a:bodyPr wrap="square">
            <a:noAutofit/>
          </a:bodyPr>
          <a:lstStyle/>
          <a:p>
            <a:pPr lvl="1">
              <a:lnSpc>
                <a:spcPct val="150000"/>
              </a:lnSpc>
            </a:pPr>
            <a:r>
              <a:rPr lang="zh-CN" altLang="en-US" sz="2400" b="0" i="0" dirty="0">
                <a:solidFill>
                  <a:srgbClr val="333333"/>
                </a:solidFill>
                <a:effectLst/>
                <a:latin typeface="楷体" panose="02010609060101010101" pitchFamily="49" charset="-122"/>
                <a:ea typeface="楷体" panose="02010609060101010101" pitchFamily="49" charset="-122"/>
              </a:rPr>
              <a:t>守护，监视：～护。～押。～门。～青（看守正在结实还未成熟的庄稼）。</a:t>
            </a:r>
            <a:endParaRPr lang="zh-CN" altLang="en-US" sz="2400" b="0" i="0" dirty="0">
              <a:solidFill>
                <a:srgbClr val="333333"/>
              </a:solidFill>
              <a:effectLst/>
              <a:latin typeface="楷体" panose="02010609060101010101" pitchFamily="49" charset="-122"/>
              <a:ea typeface="楷体" panose="02010609060101010101" pitchFamily="49" charset="-122"/>
            </a:endParaRPr>
          </a:p>
          <a:p>
            <a:pPr indent="254000" algn="l">
              <a:lnSpc>
                <a:spcPct val="150000"/>
              </a:lnSpc>
            </a:pPr>
            <a:r>
              <a:rPr altLang="zh-CN" sz="24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 </a:t>
            </a:r>
            <a:endParaRPr lang="zh-CN" altLang="zh-CN" sz="3600" dirty="0">
              <a:solidFill>
                <a:schemeClr val="tx1">
                  <a:lumMod val="95000"/>
                  <a:lumOff val="5000"/>
                </a:schemeClr>
              </a:solidFill>
              <a:effectLst/>
              <a:latin typeface="楷体" panose="02010609060101010101" pitchFamily="49" charset="-122"/>
              <a:ea typeface="楷体" panose="02010609060101010101" pitchFamily="49" charset="-122"/>
              <a:cs typeface="宋体" panose="02010600030101010101" pitchFamily="2" charset="-122"/>
            </a:endParaRPr>
          </a:p>
          <a:p>
            <a:pPr indent="254000">
              <a:lnSpc>
                <a:spcPts val="2400"/>
              </a:lnSpc>
            </a:pP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 name="直接连接符 7"/>
          <p:cNvCxnSpPr/>
          <p:nvPr>
            <p:custDataLst>
              <p:tags r:id="rId3"/>
            </p:custDataLst>
          </p:nvPr>
        </p:nvCxnSpPr>
        <p:spPr>
          <a:xfrm>
            <a:off x="7632713" y="1629126"/>
            <a:ext cx="1" cy="34383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491409" y="105956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5045075" y="986155"/>
            <a:ext cx="2410460" cy="808990"/>
          </a:xfrm>
          <a:prstGeom prst="rect">
            <a:avLst/>
          </a:prstGeom>
          <a:no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看</a:t>
            </a:r>
            <a:r>
              <a:rPr lang="en-US" altLang="zh-CN"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 </a:t>
            </a:r>
            <a:r>
              <a:rPr lang="en-US" altLang="zh-CN" sz="3200" dirty="0" err="1">
                <a:solidFill>
                  <a:srgbClr val="FF0000"/>
                </a:solidFill>
                <a:effectLst/>
                <a:latin typeface="Arial" panose="020B0604020202020204" pitchFamily="34" charset="0"/>
                <a:ea typeface="等线" panose="02010600030101010101" charset="-122"/>
                <a:sym typeface="+mn-ea"/>
              </a:rPr>
              <a:t>kàn</a:t>
            </a:r>
            <a:endParaRPr lang="en-US" altLang="zh-CN" sz="3200" dirty="0" err="1">
              <a:solidFill>
                <a:srgbClr val="FF0000"/>
              </a:solidFill>
              <a:effectLst/>
              <a:latin typeface="Arial" panose="020B0604020202020204" pitchFamily="34" charset="0"/>
              <a:ea typeface="等线" panose="02010600030101010101" charset="-122"/>
              <a:cs typeface="宋体" panose="02010600030101010101" pitchFamily="2" charset="-122"/>
              <a:sym typeface="+mn-ea"/>
            </a:endParaRPr>
          </a:p>
        </p:txBody>
      </p:sp>
      <p:sp>
        <p:nvSpPr>
          <p:cNvPr id="35" name="文本框 4"/>
          <p:cNvSpPr txBox="1"/>
          <p:nvPr/>
        </p:nvSpPr>
        <p:spPr>
          <a:xfrm>
            <a:off x="1256030" y="1635125"/>
            <a:ext cx="9950450" cy="2767965"/>
          </a:xfrm>
          <a:prstGeom prst="rect">
            <a:avLst/>
          </a:prstGeom>
          <a:noFill/>
          <a:effectLst/>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2400" dirty="0">
                <a:latin typeface="楷体" panose="02010609060101010101" pitchFamily="49" charset="-122"/>
                <a:ea typeface="楷体" panose="02010609060101010101" pitchFamily="49" charset="-122"/>
                <a:cs typeface="楷体" panose="02010609060101010101" pitchFamily="49" charset="-122"/>
                <a:sym typeface="+mn-ea"/>
              </a:rPr>
              <a:t>创世记 1:4</a:t>
            </a:r>
            <a:r>
              <a:rPr lang="en-US" sz="2400" dirty="0">
                <a:latin typeface="楷体" panose="02010609060101010101" pitchFamily="49" charset="-122"/>
                <a:ea typeface="楷体" panose="02010609060101010101" pitchFamily="49" charset="-122"/>
                <a:cs typeface="楷体" panose="02010609060101010101" pitchFamily="49" charset="-122"/>
                <a:sym typeface="+mn-ea"/>
              </a:rPr>
              <a:t>   </a:t>
            </a:r>
            <a:r>
              <a:rPr sz="2400" dirty="0">
                <a:latin typeface="楷体" panose="02010609060101010101" pitchFamily="49" charset="-122"/>
                <a:ea typeface="楷体" panose="02010609060101010101" pitchFamily="49" charset="-122"/>
                <a:cs typeface="楷体" panose="02010609060101010101" pitchFamily="49" charset="-122"/>
              </a:rPr>
              <a:t>神</a:t>
            </a:r>
            <a:r>
              <a:rPr sz="2400" dirty="0">
                <a:solidFill>
                  <a:srgbClr val="C00000"/>
                </a:solidFill>
                <a:latin typeface="楷体" panose="02010609060101010101" pitchFamily="49" charset="-122"/>
                <a:ea typeface="楷体" panose="02010609060101010101" pitchFamily="49" charset="-122"/>
                <a:cs typeface="楷体" panose="02010609060101010101" pitchFamily="49" charset="-122"/>
              </a:rPr>
              <a:t>看</a:t>
            </a:r>
            <a:r>
              <a:rPr sz="2400" dirty="0">
                <a:latin typeface="楷体" panose="02010609060101010101" pitchFamily="49" charset="-122"/>
                <a:ea typeface="楷体" panose="02010609060101010101" pitchFamily="49" charset="-122"/>
                <a:cs typeface="楷体" panose="02010609060101010101" pitchFamily="49" charset="-122"/>
              </a:rPr>
              <a:t>光是好的，就把光暗分开了。 </a:t>
            </a:r>
            <a:endParaRPr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dirty="0">
                <a:latin typeface="楷体" panose="02010609060101010101" pitchFamily="49" charset="-122"/>
                <a:ea typeface="楷体" panose="02010609060101010101" pitchFamily="49" charset="-122"/>
                <a:cs typeface="楷体" panose="02010609060101010101" pitchFamily="49" charset="-122"/>
                <a:sym typeface="+mn-ea"/>
              </a:rPr>
              <a:t>创世记 2:19</a:t>
            </a:r>
            <a:r>
              <a:rPr lang="en-US" sz="2400" dirty="0">
                <a:latin typeface="楷体" panose="02010609060101010101" pitchFamily="49" charset="-122"/>
                <a:ea typeface="楷体" panose="02010609060101010101" pitchFamily="49" charset="-122"/>
                <a:cs typeface="楷体" panose="02010609060101010101" pitchFamily="49" charset="-122"/>
                <a:sym typeface="+mn-ea"/>
              </a:rPr>
              <a:t>  </a:t>
            </a:r>
            <a:r>
              <a:rPr sz="2400" dirty="0">
                <a:latin typeface="楷体" panose="02010609060101010101" pitchFamily="49" charset="-122"/>
                <a:ea typeface="楷体" panose="02010609060101010101" pitchFamily="49" charset="-122"/>
                <a:cs typeface="楷体" panose="02010609060101010101" pitchFamily="49" charset="-122"/>
              </a:rPr>
              <a:t>耶和华　神用土所造成的野地各样走兽和空中各样飞鸟都</a:t>
            </a:r>
            <a:endParaRPr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dirty="0">
                <a:latin typeface="楷体" panose="02010609060101010101" pitchFamily="49" charset="-122"/>
                <a:ea typeface="楷体" panose="02010609060101010101" pitchFamily="49" charset="-122"/>
                <a:cs typeface="楷体" panose="02010609060101010101" pitchFamily="49" charset="-122"/>
              </a:rPr>
              <a:t> </a:t>
            </a:r>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带到那人面前，</a:t>
            </a:r>
            <a:r>
              <a:rPr sz="2400" dirty="0">
                <a:solidFill>
                  <a:srgbClr val="C00000"/>
                </a:solidFill>
                <a:latin typeface="楷体" panose="02010609060101010101" pitchFamily="49" charset="-122"/>
                <a:ea typeface="楷体" panose="02010609060101010101" pitchFamily="49" charset="-122"/>
                <a:cs typeface="楷体" panose="02010609060101010101" pitchFamily="49" charset="-122"/>
              </a:rPr>
              <a:t>看</a:t>
            </a:r>
            <a:r>
              <a:rPr sz="2400" dirty="0">
                <a:latin typeface="楷体" panose="02010609060101010101" pitchFamily="49" charset="-122"/>
                <a:ea typeface="楷体" panose="02010609060101010101" pitchFamily="49" charset="-122"/>
                <a:cs typeface="楷体" panose="02010609060101010101" pitchFamily="49" charset="-122"/>
              </a:rPr>
              <a:t>他叫什么。那人怎样叫各样的活物，那</a:t>
            </a:r>
            <a:endParaRPr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dirty="0">
                <a:latin typeface="楷体" panose="02010609060101010101" pitchFamily="49" charset="-122"/>
                <a:ea typeface="楷体" panose="02010609060101010101" pitchFamily="49" charset="-122"/>
                <a:cs typeface="楷体" panose="02010609060101010101" pitchFamily="49" charset="-122"/>
              </a:rPr>
              <a:t> </a:t>
            </a:r>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就是它的名字。 </a:t>
            </a:r>
            <a:endParaRPr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dirty="0">
                <a:latin typeface="楷体" panose="02010609060101010101" pitchFamily="49" charset="-122"/>
                <a:ea typeface="楷体" panose="02010609060101010101" pitchFamily="49" charset="-122"/>
                <a:cs typeface="楷体" panose="02010609060101010101" pitchFamily="49" charset="-122"/>
                <a:sym typeface="+mn-ea"/>
              </a:rPr>
              <a:t>创世记 4:4 </a:t>
            </a:r>
            <a:r>
              <a:rPr lang="en-US" sz="2400" dirty="0">
                <a:latin typeface="楷体" panose="02010609060101010101" pitchFamily="49" charset="-122"/>
                <a:ea typeface="楷体" panose="02010609060101010101" pitchFamily="49" charset="-122"/>
                <a:cs typeface="楷体" panose="02010609060101010101" pitchFamily="49" charset="-122"/>
                <a:sym typeface="+mn-ea"/>
              </a:rPr>
              <a:t> </a:t>
            </a:r>
            <a:r>
              <a:rPr sz="2400" dirty="0">
                <a:latin typeface="楷体" panose="02010609060101010101" pitchFamily="49" charset="-122"/>
                <a:ea typeface="楷体" panose="02010609060101010101" pitchFamily="49" charset="-122"/>
                <a:cs typeface="楷体" panose="02010609060101010101" pitchFamily="49" charset="-122"/>
              </a:rPr>
              <a:t>亚伯也将他羊群中头生的和羊的脂油献上。耶和华</a:t>
            </a:r>
            <a:r>
              <a:rPr sz="2400" dirty="0">
                <a:solidFill>
                  <a:srgbClr val="C00000"/>
                </a:solidFill>
                <a:latin typeface="楷体" panose="02010609060101010101" pitchFamily="49" charset="-122"/>
                <a:ea typeface="楷体" panose="02010609060101010101" pitchFamily="49" charset="-122"/>
                <a:cs typeface="楷体" panose="02010609060101010101" pitchFamily="49" charset="-122"/>
              </a:rPr>
              <a:t>看</a:t>
            </a:r>
            <a:r>
              <a:rPr sz="2400" dirty="0">
                <a:latin typeface="楷体" panose="02010609060101010101" pitchFamily="49" charset="-122"/>
                <a:ea typeface="楷体" panose="02010609060101010101" pitchFamily="49" charset="-122"/>
                <a:cs typeface="楷体" panose="02010609060101010101" pitchFamily="49" charset="-122"/>
              </a:rPr>
              <a:t>中了亚</a:t>
            </a:r>
            <a:r>
              <a:rPr lang="en-US" sz="2400" dirty="0">
                <a:latin typeface="楷体" panose="02010609060101010101" pitchFamily="49" charset="-122"/>
                <a:ea typeface="楷体" panose="02010609060101010101" pitchFamily="49" charset="-122"/>
                <a:cs typeface="楷体" panose="02010609060101010101" pitchFamily="49" charset="-122"/>
              </a:rPr>
              <a:t>  </a:t>
            </a:r>
            <a:endParaRPr 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伯和他的供物，</a:t>
            </a:r>
            <a:endParaRPr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400" dirty="0">
                <a:latin typeface="楷体" panose="02010609060101010101" pitchFamily="49" charset="-122"/>
                <a:ea typeface="楷体" panose="02010609060101010101" pitchFamily="49" charset="-122"/>
                <a:cs typeface="楷体" panose="02010609060101010101" pitchFamily="49" charset="-122"/>
              </a:rPr>
              <a:t> </a:t>
            </a:r>
            <a:r>
              <a:rPr lang="zh-CN" sz="2400" dirty="0">
                <a:latin typeface="楷体" panose="02010609060101010101" pitchFamily="49" charset="-122"/>
                <a:ea typeface="楷体" panose="02010609060101010101" pitchFamily="49" charset="-122"/>
                <a:cs typeface="楷体" panose="02010609060101010101" pitchFamily="49" charset="-122"/>
                <a:sym typeface="+mn-ea"/>
              </a:rPr>
              <a:t>创世记</a:t>
            </a:r>
            <a:r>
              <a:rPr sz="2400" dirty="0">
                <a:latin typeface="楷体" panose="02010609060101010101" pitchFamily="49" charset="-122"/>
                <a:ea typeface="楷体" panose="02010609060101010101" pitchFamily="49" charset="-122"/>
                <a:cs typeface="楷体" panose="02010609060101010101" pitchFamily="49" charset="-122"/>
                <a:sym typeface="+mn-ea"/>
              </a:rPr>
              <a:t>16:13</a:t>
            </a:r>
            <a:r>
              <a:rPr lang="en-US" sz="2400" dirty="0">
                <a:latin typeface="楷体" panose="02010609060101010101" pitchFamily="49" charset="-122"/>
                <a:ea typeface="楷体" panose="02010609060101010101" pitchFamily="49" charset="-122"/>
                <a:cs typeface="楷体" panose="02010609060101010101" pitchFamily="49" charset="-122"/>
                <a:sym typeface="+mn-ea"/>
              </a:rPr>
              <a:t>  </a:t>
            </a:r>
            <a:r>
              <a:rPr sz="2400" dirty="0" err="1">
                <a:latin typeface="楷体" panose="02010609060101010101" pitchFamily="49" charset="-122"/>
                <a:ea typeface="楷体" panose="02010609060101010101" pitchFamily="49" charset="-122"/>
                <a:cs typeface="楷体" panose="02010609060101010101" pitchFamily="49" charset="-122"/>
                <a:sym typeface="+mn-ea"/>
              </a:rPr>
              <a:t>夏甲就称那对她说话的耶和华为“</a:t>
            </a:r>
            <a:r>
              <a:rPr sz="2400" dirty="0" err="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看顾</a:t>
            </a:r>
            <a:r>
              <a:rPr sz="2400" dirty="0" err="1">
                <a:latin typeface="楷体" panose="02010609060101010101" pitchFamily="49" charset="-122"/>
                <a:ea typeface="楷体" panose="02010609060101010101" pitchFamily="49" charset="-122"/>
                <a:cs typeface="楷体" panose="02010609060101010101" pitchFamily="49" charset="-122"/>
                <a:sym typeface="+mn-ea"/>
              </a:rPr>
              <a:t>人的</a:t>
            </a:r>
            <a:r>
              <a:rPr sz="2400" dirty="0">
                <a:latin typeface="楷体" panose="02010609060101010101" pitchFamily="49" charset="-122"/>
                <a:ea typeface="楷体" panose="02010609060101010101" pitchFamily="49" charset="-122"/>
                <a:cs typeface="楷体" panose="02010609060101010101" pitchFamily="49" charset="-122"/>
                <a:sym typeface="+mn-ea"/>
              </a:rPr>
              <a:t>　神”。</a:t>
            </a:r>
            <a:r>
              <a:rPr sz="2400" dirty="0" err="1">
                <a:latin typeface="楷体" panose="02010609060101010101" pitchFamily="49" charset="-122"/>
                <a:ea typeface="楷体" panose="02010609060101010101" pitchFamily="49" charset="-122"/>
                <a:cs typeface="楷体" panose="02010609060101010101" pitchFamily="49" charset="-122"/>
                <a:sym typeface="+mn-ea"/>
              </a:rPr>
              <a:t>因而</a:t>
            </a:r>
            <a:r>
              <a:rPr lang="en-US" sz="2400" dirty="0" err="1">
                <a:latin typeface="楷体" panose="02010609060101010101" pitchFamily="49" charset="-122"/>
                <a:ea typeface="楷体" panose="02010609060101010101" pitchFamily="49" charset="-122"/>
                <a:cs typeface="楷体" panose="02010609060101010101" pitchFamily="49" charset="-122"/>
                <a:sym typeface="+mn-ea"/>
              </a:rPr>
              <a:t> </a:t>
            </a:r>
            <a:endParaRPr lang="en-US" sz="2400" dirty="0" err="1">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sz="2400" dirty="0" err="1">
                <a:latin typeface="楷体" panose="02010609060101010101" pitchFamily="49" charset="-122"/>
                <a:ea typeface="楷体" panose="02010609060101010101" pitchFamily="49" charset="-122"/>
                <a:cs typeface="楷体" panose="02010609060101010101" pitchFamily="49" charset="-122"/>
                <a:sym typeface="+mn-ea"/>
              </a:rPr>
              <a:t>             </a:t>
            </a:r>
            <a:r>
              <a:rPr sz="2400" dirty="0" err="1">
                <a:latin typeface="楷体" panose="02010609060101010101" pitchFamily="49" charset="-122"/>
                <a:ea typeface="楷体" panose="02010609060101010101" pitchFamily="49" charset="-122"/>
                <a:cs typeface="楷体" panose="02010609060101010101" pitchFamily="49" charset="-122"/>
                <a:sym typeface="+mn-ea"/>
              </a:rPr>
              <a:t>说</a:t>
            </a:r>
            <a:r>
              <a:rPr sz="2400" dirty="0">
                <a:latin typeface="楷体" panose="02010609060101010101" pitchFamily="49" charset="-122"/>
                <a:ea typeface="楷体" panose="02010609060101010101" pitchFamily="49" charset="-122"/>
                <a:cs typeface="楷体" panose="02010609060101010101" pitchFamily="49" charset="-122"/>
                <a:sym typeface="+mn-ea"/>
              </a:rPr>
              <a:t>：“</a:t>
            </a:r>
            <a:r>
              <a:rPr sz="2400" dirty="0" err="1">
                <a:latin typeface="楷体" panose="02010609060101010101" pitchFamily="49" charset="-122"/>
                <a:ea typeface="楷体" panose="02010609060101010101" pitchFamily="49" charset="-122"/>
                <a:cs typeface="楷体" panose="02010609060101010101" pitchFamily="49" charset="-122"/>
                <a:sym typeface="+mn-ea"/>
              </a:rPr>
              <a:t>在这里我也看见那</a:t>
            </a:r>
            <a:r>
              <a:rPr sz="2400" dirty="0" err="1">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看顾</a:t>
            </a:r>
            <a:r>
              <a:rPr sz="2400" dirty="0" err="1">
                <a:latin typeface="楷体" panose="02010609060101010101" pitchFamily="49" charset="-122"/>
                <a:ea typeface="楷体" panose="02010609060101010101" pitchFamily="49" charset="-122"/>
                <a:cs typeface="楷体" panose="02010609060101010101" pitchFamily="49" charset="-122"/>
                <a:sym typeface="+mn-ea"/>
              </a:rPr>
              <a:t>我的吗</a:t>
            </a:r>
            <a:r>
              <a:rPr sz="2400" dirty="0">
                <a:latin typeface="楷体" panose="02010609060101010101" pitchFamily="49" charset="-122"/>
                <a:ea typeface="楷体" panose="02010609060101010101" pitchFamily="49" charset="-122"/>
                <a:cs typeface="楷体" panose="02010609060101010101" pitchFamily="49" charset="-122"/>
                <a:sym typeface="+mn-ea"/>
              </a:rPr>
              <a:t>？”</a:t>
            </a:r>
            <a:endParaRPr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endParaRPr sz="24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256459" y="102908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4890857" y="946621"/>
            <a:ext cx="2410310" cy="6451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dirty="0">
                <a:solidFill>
                  <a:srgbClr val="000000"/>
                </a:solidFill>
                <a:latin typeface="楷体" panose="02010609060101010101" pitchFamily="49" charset="-122"/>
                <a:ea typeface="楷体" panose="02010609060101010101" pitchFamily="49" charset="-122"/>
                <a:cs typeface="宋体" panose="02010600030101010101" pitchFamily="2" charset="-122"/>
              </a:rPr>
              <a:t>看</a:t>
            </a:r>
            <a:r>
              <a:rPr lang="en-US" altLang="zh-CN" sz="3200" dirty="0" err="1">
                <a:solidFill>
                  <a:srgbClr val="FF0000"/>
                </a:solidFill>
                <a:latin typeface="Arial" panose="020B0604020202020204" pitchFamily="34" charset="0"/>
                <a:cs typeface="Arial" panose="020B0604020202020204" pitchFamily="34" charset="0"/>
                <a:sym typeface="+mn-ea"/>
              </a:rPr>
              <a:t>kān</a:t>
            </a:r>
            <a:endParaRPr lang="en-US" altLang="zh-CN" sz="3200" dirty="0" err="1">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endParaRPr>
          </a:p>
        </p:txBody>
      </p:sp>
      <p:sp>
        <p:nvSpPr>
          <p:cNvPr id="35" name="文本框 4"/>
          <p:cNvSpPr txBox="1"/>
          <p:nvPr/>
        </p:nvSpPr>
        <p:spPr>
          <a:xfrm>
            <a:off x="1131570" y="1711960"/>
            <a:ext cx="9901555" cy="2152650"/>
          </a:xfrm>
          <a:prstGeom prst="rect">
            <a:avLst/>
          </a:prstGeom>
          <a:noFill/>
          <a:effectLst/>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创</a:t>
            </a:r>
            <a:r>
              <a:rPr lang="en-US" altLang="zh-CN" sz="2400" dirty="0">
                <a:latin typeface="楷体" panose="02010609060101010101" pitchFamily="49" charset="-122"/>
                <a:ea typeface="楷体" panose="02010609060101010101" pitchFamily="49" charset="-122"/>
                <a:cs typeface="楷体" panose="02010609060101010101" pitchFamily="49" charset="-122"/>
              </a:rPr>
              <a:t>2:15   </a:t>
            </a:r>
            <a:r>
              <a:rPr lang="zh-CN" altLang="en-US" sz="2400" dirty="0">
                <a:latin typeface="楷体" panose="02010609060101010101" pitchFamily="49" charset="-122"/>
                <a:ea typeface="楷体" panose="02010609060101010101" pitchFamily="49" charset="-122"/>
                <a:cs typeface="楷体" panose="02010609060101010101" pitchFamily="49" charset="-122"/>
              </a:rPr>
              <a:t>耶和华神将那人安置在伊甸园，使他修理</a:t>
            </a:r>
            <a:r>
              <a:rPr lang="zh-CN" altLang="en-US" sz="2400" dirty="0">
                <a:solidFill>
                  <a:srgbClr val="C00000"/>
                </a:solidFill>
                <a:latin typeface="楷体" panose="02010609060101010101" pitchFamily="49" charset="-122"/>
                <a:ea typeface="楷体" panose="02010609060101010101" pitchFamily="49" charset="-122"/>
                <a:cs typeface="楷体" panose="02010609060101010101" pitchFamily="49" charset="-122"/>
              </a:rPr>
              <a:t>看守</a:t>
            </a:r>
            <a:r>
              <a:rPr lang="zh-CN" altLang="en-US" sz="2400" dirty="0">
                <a:latin typeface="楷体" panose="02010609060101010101" pitchFamily="49" charset="-122"/>
                <a:ea typeface="楷体" panose="02010609060101010101" pitchFamily="49" charset="-122"/>
                <a:cs typeface="楷体" panose="02010609060101010101" pitchFamily="49" charset="-122"/>
              </a:rPr>
              <a:t>。</a:t>
            </a:r>
            <a:endParaRPr lang="en-US" altLang="zh-CN" sz="2400" dirty="0">
              <a:latin typeface="Arial" panose="020B0604020202020204" pitchFamily="34" charset="0"/>
            </a:endParaRPr>
          </a:p>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民数记 3:32</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祭司亚伦的儿子以利亚撒作利未人众首领的领袖，要监</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察那些</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看守</a:t>
            </a:r>
            <a:r>
              <a:rPr lang="zh-CN" altLang="en-US" sz="2400" dirty="0">
                <a:latin typeface="楷体" panose="02010609060101010101" pitchFamily="49" charset="-122"/>
                <a:ea typeface="楷体" panose="02010609060101010101" pitchFamily="49" charset="-122"/>
                <a:cs typeface="楷体" panose="02010609060101010101" pitchFamily="49" charset="-122"/>
              </a:rPr>
              <a:t>圣所的人。</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撒母耳记上 17:22</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大卫把他带来的食物留在</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看守</a:t>
            </a:r>
            <a:r>
              <a:rPr lang="zh-CN" altLang="en-US" sz="2400" dirty="0">
                <a:latin typeface="楷体" panose="02010609060101010101" pitchFamily="49" charset="-122"/>
                <a:ea typeface="楷体" panose="02010609060101010101" pitchFamily="49" charset="-122"/>
                <a:cs typeface="楷体" panose="02010609060101010101" pitchFamily="49" charset="-122"/>
              </a:rPr>
              <a:t>物件人的手下，跑到</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战场，问他哥哥们安。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传道书 12:3 </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看守</a:t>
            </a:r>
            <a:r>
              <a:rPr lang="zh-CN" altLang="en-US" sz="2400" dirty="0">
                <a:latin typeface="楷体" panose="02010609060101010101" pitchFamily="49" charset="-122"/>
                <a:ea typeface="楷体" panose="02010609060101010101" pitchFamily="49" charset="-122"/>
                <a:cs typeface="楷体" panose="02010609060101010101" pitchFamily="49" charset="-122"/>
              </a:rPr>
              <a:t>房屋的发颤，有力的屈身，推磨的稀少就止息，从窗</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cs typeface="楷体" panose="02010609060101010101" pitchFamily="49" charset="-122"/>
              </a:rPr>
              <a:t> </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户往外</a:t>
            </a:r>
            <a:r>
              <a:rPr lang="zh-CN" altLang="en-US" sz="2400" dirty="0">
                <a:solidFill>
                  <a:schemeClr val="accent5"/>
                </a:solidFill>
                <a:latin typeface="楷体" panose="02010609060101010101" pitchFamily="49" charset="-122"/>
                <a:ea typeface="楷体" panose="02010609060101010101" pitchFamily="49" charset="-122"/>
                <a:cs typeface="楷体" panose="02010609060101010101" pitchFamily="49" charset="-122"/>
              </a:rPr>
              <a:t>看（</a:t>
            </a:r>
            <a:r>
              <a:rPr lang="en-US" altLang="zh-CN" sz="2400" dirty="0" err="1">
                <a:solidFill>
                  <a:schemeClr val="accent5"/>
                </a:solidFill>
                <a:effectLst/>
                <a:latin typeface="Arial" panose="020B0604020202020204" pitchFamily="34" charset="0"/>
                <a:ea typeface="等线" panose="02010600030101010101" charset="-122"/>
                <a:sym typeface="+mn-ea"/>
              </a:rPr>
              <a:t>kàn</a:t>
            </a:r>
            <a:r>
              <a:rPr lang="zh-CN" altLang="en-US" sz="2400" dirty="0">
                <a:solidFill>
                  <a:schemeClr val="accent5"/>
                </a:solidFill>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的都昏暗；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pPr>
              <a:lnSpc>
                <a:spcPct val="150000"/>
              </a:lnSpc>
            </a:pPr>
            <a:endParaRPr sz="2400" dirty="0">
              <a:latin typeface="楷体" panose="02010609060101010101" pitchFamily="49" charset="-122"/>
              <a:ea typeface="楷体" panose="02010609060101010101" pitchFamily="49" charset="-122"/>
              <a:cs typeface="楷体" panose="02010609060101010101" pitchFamily="49" charset="-122"/>
            </a:endParaRPr>
          </a:p>
        </p:txBody>
      </p:sp>
      <p:sp>
        <p:nvSpPr>
          <p:cNvPr id="38" name="文本框 4"/>
          <p:cNvSpPr txBox="1"/>
          <p:nvPr/>
        </p:nvSpPr>
        <p:spPr>
          <a:xfrm>
            <a:off x="6353810" y="6351905"/>
            <a:ext cx="5181600" cy="368300"/>
          </a:xfrm>
          <a:prstGeom prst="rect">
            <a:avLst/>
          </a:prstGeom>
          <a:solidFill>
            <a:schemeClr val="bg1"/>
          </a:solid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800" dirty="0">
                <a:solidFill>
                  <a:srgbClr val="000000"/>
                </a:solidFill>
                <a:effectLst/>
                <a:ea typeface="宋体" panose="02010600030101010101" pitchFamily="2" charset="-122"/>
                <a:cs typeface="宋体" panose="02010600030101010101" pitchFamily="2" charset="-122"/>
              </a:rPr>
              <a:t> </a:t>
            </a:r>
            <a:r>
              <a:rPr lang="zh-CN"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备注：圣经中</a:t>
            </a:r>
            <a:r>
              <a:rPr lang="en-US"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92</a:t>
            </a:r>
            <a:r>
              <a:rPr lang="zh-CN"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处读</a:t>
            </a:r>
            <a:r>
              <a:rPr lang="en-US" altLang="zh-CN" dirty="0" err="1">
                <a:solidFill>
                  <a:srgbClr val="FF0000"/>
                </a:solidFill>
                <a:latin typeface="Arial" panose="020B0604020202020204" pitchFamily="34" charset="0"/>
                <a:cs typeface="Arial" panose="020B0604020202020204" pitchFamily="34" charset="0"/>
                <a:sym typeface="+mn-ea"/>
              </a:rPr>
              <a:t>kān</a:t>
            </a:r>
            <a:r>
              <a:rPr lang="en-US" altLang="zh-CN"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 </a:t>
            </a:r>
            <a:endParaRPr lang="zh-CN" altLang="en-US" sz="1800" dirty="0">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66592" y="2378855"/>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466919" y="2209317"/>
            <a:ext cx="1451728" cy="2646045"/>
          </a:xfrm>
          <a:prstGeom prst="rect">
            <a:avLst/>
          </a:prstGeom>
          <a:noFill/>
        </p:spPr>
        <p:txBody>
          <a:bodyPr wrap="square">
            <a:spAutoFit/>
          </a:bodyPr>
          <a:lstStyle/>
          <a:p>
            <a:r>
              <a:rPr lang="zh-CN" altLang="zh-CN" sz="16600" dirty="0">
                <a:solidFill>
                  <a:schemeClr val="tx1">
                    <a:lumMod val="95000"/>
                    <a:lumOff val="5000"/>
                  </a:schemeClr>
                </a:solidFill>
                <a:effectLst/>
                <a:latin typeface="楷体" panose="02010609060101010101" pitchFamily="49" charset="-122"/>
                <a:ea typeface="楷体" panose="02010609060101010101" pitchFamily="49" charset="-122"/>
                <a:cs typeface="宋体" panose="02010600030101010101" pitchFamily="2" charset="-122"/>
              </a:rPr>
              <a:t>露</a:t>
            </a:r>
            <a:endParaRPr lang="zh-CN" altLang="zh-CN" sz="16600" dirty="0">
              <a:solidFill>
                <a:schemeClr val="tx1">
                  <a:lumMod val="95000"/>
                  <a:lumOff val="5000"/>
                </a:schemeClr>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2" name="图片 1"/>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99832" y="2378855"/>
            <a:ext cx="2476507" cy="2476507"/>
          </a:xfrm>
          <a:prstGeom prst="rect">
            <a:avLst/>
          </a:prstGeom>
          <a:effectLst>
            <a:outerShdw blurRad="50800" dist="38100" dir="5400000" algn="t" rotWithShape="0">
              <a:prstClr val="black">
                <a:alpha val="40000"/>
              </a:prstClr>
            </a:outerShdw>
          </a:effectLst>
        </p:spPr>
      </p:pic>
      <p:sp>
        <p:nvSpPr>
          <p:cNvPr id="6" name="文本框 5"/>
          <p:cNvSpPr txBox="1"/>
          <p:nvPr/>
        </p:nvSpPr>
        <p:spPr>
          <a:xfrm>
            <a:off x="6627043" y="2639371"/>
            <a:ext cx="2083324" cy="2215991"/>
          </a:xfrm>
          <a:prstGeom prst="rect">
            <a:avLst/>
          </a:prstGeom>
          <a:noFill/>
        </p:spPr>
        <p:txBody>
          <a:bodyPr wrap="square">
            <a:spAutoFit/>
          </a:bodyPr>
          <a:lstStyle/>
          <a:p>
            <a:r>
              <a:rPr lang="en-US" altLang="zh-CN" sz="13800" dirty="0">
                <a:solidFill>
                  <a:srgbClr val="000000"/>
                </a:solidFill>
                <a:effectLst/>
                <a:ea typeface="宋体" panose="02010600030101010101" pitchFamily="2" charset="-122"/>
                <a:cs typeface="宋体" panose="02010600030101010101" pitchFamily="2" charset="-122"/>
              </a:rPr>
              <a:t> </a:t>
            </a:r>
            <a:endParaRPr lang="zh-CN" altLang="en-US" sz="13800" dirty="0"/>
          </a:p>
        </p:txBody>
      </p:sp>
      <p:sp>
        <p:nvSpPr>
          <p:cNvPr id="9" name="文本框 8"/>
          <p:cNvSpPr txBox="1"/>
          <p:nvPr/>
        </p:nvSpPr>
        <p:spPr>
          <a:xfrm>
            <a:off x="2235713" y="1464141"/>
            <a:ext cx="2339975" cy="829945"/>
          </a:xfrm>
          <a:prstGeom prst="rect">
            <a:avLst/>
          </a:prstGeom>
          <a:noFill/>
        </p:spPr>
        <p:txBody>
          <a:bodyPr wrap="square">
            <a:spAutoFit/>
          </a:bodyPr>
          <a:lstStyle/>
          <a:p>
            <a:pPr algn="ctr"/>
            <a:r>
              <a:rPr lang="en-US" altLang="zh-CN" sz="4800" dirty="0" err="1">
                <a:solidFill>
                  <a:schemeClr val="tx1">
                    <a:lumMod val="85000"/>
                    <a:lumOff val="15000"/>
                  </a:schemeClr>
                </a:solidFill>
                <a:effectLst/>
                <a:latin typeface="Arial" panose="020B0604020202020204" pitchFamily="34" charset="0"/>
                <a:ea typeface="等线" panose="02010600030101010101" charset="-122"/>
              </a:rPr>
              <a:t> </a:t>
            </a:r>
            <a:r>
              <a:rPr lang="en-US" altLang="zh-CN" sz="4800" dirty="0" err="1">
                <a:solidFill>
                  <a:schemeClr val="tx1">
                    <a:lumMod val="85000"/>
                    <a:lumOff val="15000"/>
                  </a:schemeClr>
                </a:solidFill>
                <a:effectLst/>
                <a:latin typeface="微软雅黑" panose="020B0503020204020204" charset="-122"/>
                <a:ea typeface="微软雅黑" panose="020B0503020204020204" charset="-122"/>
              </a:rPr>
              <a:t>lù</a:t>
            </a:r>
            <a:r>
              <a:rPr lang="en-US" altLang="zh-CN" sz="4800" dirty="0" err="1">
                <a:solidFill>
                  <a:srgbClr val="FF0000"/>
                </a:solidFill>
                <a:effectLst/>
                <a:latin typeface="Arial" panose="020B0604020202020204" pitchFamily="34" charset="0"/>
                <a:ea typeface="等线" panose="02010600030101010101" charset="-122"/>
              </a:rPr>
              <a:t> </a:t>
            </a:r>
            <a:endParaRPr lang="en-US" altLang="zh-CN" sz="4800" dirty="0" err="1">
              <a:solidFill>
                <a:srgbClr val="FF0000"/>
              </a:solidFill>
              <a:effectLst/>
              <a:latin typeface="Arial" panose="020B0604020202020204" pitchFamily="34" charset="0"/>
              <a:ea typeface="等线" panose="02010600030101010101" charset="-122"/>
            </a:endParaRPr>
          </a:p>
        </p:txBody>
      </p:sp>
      <p:sp>
        <p:nvSpPr>
          <p:cNvPr id="11" name="文本框 10"/>
          <p:cNvSpPr txBox="1"/>
          <p:nvPr/>
        </p:nvSpPr>
        <p:spPr>
          <a:xfrm>
            <a:off x="6627043" y="1524148"/>
            <a:ext cx="2476507" cy="829945"/>
          </a:xfrm>
          <a:prstGeom prst="rect">
            <a:avLst/>
          </a:prstGeom>
          <a:noFill/>
        </p:spPr>
        <p:txBody>
          <a:bodyPr wrap="square">
            <a:spAutoFit/>
          </a:bodyPr>
          <a:lstStyle/>
          <a:p>
            <a:pPr algn="ctr"/>
            <a:r>
              <a:rPr lang="en-US" altLang="zh-CN" sz="4800" dirty="0">
                <a:solidFill>
                  <a:srgbClr val="000000"/>
                </a:solidFill>
                <a:effectLst/>
                <a:latin typeface="微软雅黑" panose="020B0503020204020204" charset="-122"/>
                <a:ea typeface="微软雅黑" panose="020B0503020204020204" charset="-122"/>
                <a:cs typeface="微软雅黑" panose="020B0503020204020204" charset="-122"/>
              </a:rPr>
              <a:t>lòu</a:t>
            </a:r>
            <a:endParaRPr lang="en-US" altLang="zh-CN" sz="4800" dirty="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5840890" y="5421374"/>
            <a:ext cx="6094428" cy="402418"/>
          </a:xfrm>
          <a:prstGeom prst="rect">
            <a:avLst/>
          </a:prstGeom>
          <a:noFill/>
        </p:spPr>
        <p:txBody>
          <a:bodyPr wrap="square">
            <a:spAutoFit/>
          </a:bodyPr>
          <a:lstStyle/>
          <a:p>
            <a:pPr indent="304800">
              <a:lnSpc>
                <a:spcPts val="2625"/>
              </a:lnSpc>
            </a:pPr>
            <a:r>
              <a:rPr lang="en-US" altLang="zh-CN" sz="1800" dirty="0">
                <a:solidFill>
                  <a:srgbClr val="000000"/>
                </a:solidFill>
                <a:effectLst/>
                <a:ea typeface="宋体" panose="02010600030101010101" pitchFamily="2" charset="-122"/>
                <a:cs typeface="宋体" panose="02010600030101010101" pitchFamily="2" charset="-122"/>
              </a:rPr>
              <a:t> </a:t>
            </a:r>
            <a:endParaRPr lang="zh-CN" altLang="zh-CN" sz="2400" dirty="0">
              <a:solidFill>
                <a:srgbClr val="00B0F0"/>
              </a:solidFill>
              <a:effectLst/>
              <a:latin typeface="Times New Roman" panose="02020603050405020304" pitchFamily="18" charset="0"/>
              <a:ea typeface="等线" panose="02010600030101010101" charset="-122"/>
            </a:endParaRPr>
          </a:p>
        </p:txBody>
      </p:sp>
      <p:sp>
        <p:nvSpPr>
          <p:cNvPr id="7" name="文本框 6"/>
          <p:cNvSpPr txBox="1"/>
          <p:nvPr/>
        </p:nvSpPr>
        <p:spPr>
          <a:xfrm>
            <a:off x="6776773" y="2209317"/>
            <a:ext cx="3048635" cy="2672715"/>
          </a:xfrm>
          <a:prstGeom prst="rect">
            <a:avLst/>
          </a:prstGeom>
          <a:noFill/>
        </p:spPr>
        <p:txBody>
          <a:bodyPr wrap="square">
            <a:noAutofit/>
          </a:bodyPr>
          <a:lstStyle/>
          <a:p>
            <a:r>
              <a:rPr lang="zh-CN" altLang="zh-CN" sz="16600" dirty="0">
                <a:solidFill>
                  <a:schemeClr val="tx1">
                    <a:lumMod val="95000"/>
                    <a:lumOff val="5000"/>
                  </a:schemeClr>
                </a:solidFill>
                <a:latin typeface="楷体" panose="02010609060101010101" pitchFamily="49" charset="-122"/>
                <a:ea typeface="楷体" panose="02010609060101010101" pitchFamily="49" charset="-122"/>
              </a:rPr>
              <a:t>露</a:t>
            </a:r>
            <a:endParaRPr lang="zh-CN" altLang="zh-CN" sz="166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8" name="箭头: 左右 7"/>
          <p:cNvSpPr/>
          <p:nvPr/>
        </p:nvSpPr>
        <p:spPr>
          <a:xfrm>
            <a:off x="5201860" y="350505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1" grpId="0"/>
      <p:bldP spid="11" grpId="1"/>
      <p:bldP spid="7" grpId="0"/>
      <p:bldP spid="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66900" y="2593953"/>
            <a:ext cx="1931607" cy="2215991"/>
          </a:xfrm>
          <a:prstGeom prst="rect">
            <a:avLst/>
          </a:prstGeom>
          <a:noFill/>
        </p:spPr>
        <p:txBody>
          <a:bodyPr wrap="square">
            <a:spAutoFit/>
          </a:bodyPr>
          <a:lstStyle/>
          <a:p>
            <a:r>
              <a:rPr lang="en-US" altLang="zh-CN" sz="13800" dirty="0">
                <a:solidFill>
                  <a:srgbClr val="FF0000"/>
                </a:solidFill>
                <a:effectLst/>
                <a:ea typeface="宋体" panose="02010600030101010101" pitchFamily="2" charset="-122"/>
                <a:cs typeface="宋体" panose="02010600030101010101" pitchFamily="2" charset="-122"/>
              </a:rPr>
              <a:t> </a:t>
            </a:r>
            <a:endParaRPr lang="zh-CN" altLang="en-US" sz="307000" dirty="0">
              <a:solidFill>
                <a:srgbClr val="FF0000"/>
              </a:solidFill>
            </a:endParaRPr>
          </a:p>
        </p:txBody>
      </p:sp>
      <p:sp>
        <p:nvSpPr>
          <p:cNvPr id="4" name="文本框 3"/>
          <p:cNvSpPr txBox="1"/>
          <p:nvPr/>
        </p:nvSpPr>
        <p:spPr>
          <a:xfrm>
            <a:off x="5485057" y="162912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1163955" y="1749425"/>
            <a:ext cx="5226050" cy="3994150"/>
          </a:xfrm>
          <a:prstGeom prst="rect">
            <a:avLst/>
          </a:prstGeom>
          <a:noFill/>
        </p:spPr>
        <p:txBody>
          <a:bodyPr wrap="square">
            <a:noAutofit/>
          </a:bodyPr>
          <a:lstStyle/>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a:t>
            </a:r>
            <a:r>
              <a:rPr altLang="zh-CN" sz="2400" dirty="0">
                <a:effectLst/>
                <a:latin typeface="楷体" panose="02010609060101010101" pitchFamily="49" charset="-122"/>
                <a:ea typeface="楷体" panose="02010609060101010101" pitchFamily="49" charset="-122"/>
                <a:cs typeface="楷体" panose="02010609060101010101" pitchFamily="49" charset="-122"/>
              </a:rPr>
              <a:t>露水。温度一般在0℃以上，空气中水蒸气因地面或地面的物体表面发散热气而凝结在其上的水珠。2.用花、果、药材等蒸馏成的饮料或在蒸馏水中加入药料、果汁等制成的饮料。3.稀酒精中加香料制成的化妆品。4.显露。5.在房屋、帐篷等的外面，没有遮盖。</a:t>
            </a:r>
            <a:endParaRPr altLang="zh-CN" sz="240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3121025" y="955040"/>
            <a:ext cx="1043940" cy="1443355"/>
          </a:xfrm>
          <a:prstGeom prst="rect">
            <a:avLst/>
          </a:prstGeom>
          <a:noFill/>
        </p:spPr>
        <p:txBody>
          <a:bodyPr wrap="none" rtlCol="0">
            <a:noAutofit/>
          </a:bodyPr>
          <a:lstStyle/>
          <a:p>
            <a:pPr algn="l"/>
            <a:r>
              <a:rPr lang="zh-CN" altLang="zh-CN" sz="3600" dirty="0">
                <a:solidFill>
                  <a:schemeClr val="tx1"/>
                </a:solidFill>
                <a:latin typeface="楷体" panose="02010609060101010101" pitchFamily="49" charset="-122"/>
                <a:ea typeface="楷体" panose="02010609060101010101" pitchFamily="49" charset="-122"/>
                <a:cs typeface="Arial Regular" panose="020B0604020202020204" charset="0"/>
                <a:sym typeface="+mn-ea"/>
              </a:rPr>
              <a:t>露</a:t>
            </a:r>
            <a:r>
              <a:rPr lang="en-US" altLang="zh-CN" sz="3600" dirty="0" err="1">
                <a:solidFill>
                  <a:schemeClr val="tx1">
                    <a:lumMod val="85000"/>
                    <a:lumOff val="15000"/>
                  </a:schemeClr>
                </a:solidFill>
                <a:effectLst/>
                <a:latin typeface="微软雅黑" panose="020B0503020204020204" charset="-122"/>
                <a:ea typeface="微软雅黑" panose="020B0503020204020204" charset="-122"/>
                <a:sym typeface="+mn-ea"/>
              </a:rPr>
              <a:t>lù</a:t>
            </a:r>
            <a:endParaRPr lang="zh-CN" altLang="zh-CN" sz="3600" dirty="0">
              <a:solidFill>
                <a:schemeClr val="tx1"/>
              </a:solidFill>
              <a:latin typeface="Arial Regular" panose="020B0604020202020204" charset="0"/>
              <a:ea typeface="宋体" panose="02010600030101010101" pitchFamily="2" charset="-122"/>
              <a:cs typeface="Arial Regular" panose="020B0604020202020204" charset="0"/>
              <a:sym typeface="+mn-ea"/>
            </a:endParaRPr>
          </a:p>
        </p:txBody>
      </p:sp>
      <p:sp>
        <p:nvSpPr>
          <p:cNvPr id="2" name="文本框 1"/>
          <p:cNvSpPr txBox="1"/>
          <p:nvPr>
            <p:custDataLst>
              <p:tags r:id="rId1"/>
            </p:custDataLst>
          </p:nvPr>
        </p:nvSpPr>
        <p:spPr>
          <a:xfrm>
            <a:off x="7734300" y="955040"/>
            <a:ext cx="1643380" cy="925830"/>
          </a:xfrm>
          <a:prstGeom prst="rect">
            <a:avLst/>
          </a:prstGeom>
          <a:noFill/>
        </p:spPr>
        <p:txBody>
          <a:bodyPr wrap="square" rtlCol="0">
            <a:noAutofit/>
          </a:bodyPr>
          <a:lstStyle/>
          <a:p>
            <a:pPr algn="l"/>
            <a:r>
              <a:rPr lang="zh-CN" altLang="en-US" sz="3600" dirty="0">
                <a:solidFill>
                  <a:srgbClr val="000000"/>
                </a:solidFill>
                <a:effectLst/>
                <a:latin typeface="楷体" panose="02010609060101010101" pitchFamily="49" charset="-122"/>
                <a:ea typeface="楷体" panose="02010609060101010101" pitchFamily="49" charset="-122"/>
                <a:cs typeface="微软雅黑" panose="020B0503020204020204" charset="-122"/>
                <a:sym typeface="+mn-ea"/>
              </a:rPr>
              <a:t>露</a:t>
            </a:r>
            <a:r>
              <a:rPr lang="en-US" altLang="zh-CN" sz="3600" dirty="0">
                <a:solidFill>
                  <a:srgbClr val="000000"/>
                </a:solidFill>
                <a:effectLst/>
                <a:latin typeface="微软雅黑" panose="020B0503020204020204" charset="-122"/>
                <a:ea typeface="微软雅黑" panose="020B0503020204020204" charset="-122"/>
                <a:cs typeface="微软雅黑" panose="020B0503020204020204" charset="-122"/>
                <a:sym typeface="+mn-ea"/>
              </a:rPr>
              <a:t>lòu</a:t>
            </a:r>
            <a:endParaRPr lang="zh-CN" altLang="zh-CN" sz="3600" dirty="0">
              <a:solidFill>
                <a:schemeClr val="tx1"/>
              </a:solidFill>
              <a:effectLst/>
              <a:latin typeface="Arial Regular" panose="020B0604020202020204" charset="0"/>
              <a:ea typeface="宋体" panose="02010600030101010101" pitchFamily="2" charset="-122"/>
              <a:cs typeface="Arial Regular" panose="020B0604020202020204" charset="0"/>
              <a:sym typeface="+mn-ea"/>
            </a:endParaRPr>
          </a:p>
        </p:txBody>
      </p:sp>
      <p:sp>
        <p:nvSpPr>
          <p:cNvPr id="3" name="文本框 2"/>
          <p:cNvSpPr txBox="1"/>
          <p:nvPr>
            <p:custDataLst>
              <p:tags r:id="rId2"/>
            </p:custDataLst>
          </p:nvPr>
        </p:nvSpPr>
        <p:spPr>
          <a:xfrm>
            <a:off x="7178675" y="2686050"/>
            <a:ext cx="4308475" cy="3166745"/>
          </a:xfrm>
          <a:prstGeom prst="rect">
            <a:avLst/>
          </a:prstGeom>
          <a:noFill/>
        </p:spPr>
        <p:txBody>
          <a:bodyPr wrap="square">
            <a:noAutofit/>
          </a:bodyPr>
          <a:lstStyle/>
          <a:p>
            <a:pPr indent="254000" algn="l">
              <a:lnSpc>
                <a:spcPct val="150000"/>
              </a:lnSpc>
            </a:pPr>
            <a:r>
              <a:rPr sz="2800" dirty="0">
                <a:solidFill>
                  <a:schemeClr val="tx1"/>
                </a:solidFill>
                <a:effectLst/>
                <a:latin typeface="楷体" panose="02010609060101010101" pitchFamily="49" charset="-122"/>
                <a:ea typeface="楷体" panose="02010609060101010101" pitchFamily="49" charset="-122"/>
                <a:sym typeface="+mn-ea"/>
              </a:rPr>
              <a:t>显现出来。</a:t>
            </a: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 name="直接连接符 7"/>
          <p:cNvCxnSpPr/>
          <p:nvPr>
            <p:custDataLst>
              <p:tags r:id="rId3"/>
            </p:custDataLst>
          </p:nvPr>
        </p:nvCxnSpPr>
        <p:spPr>
          <a:xfrm>
            <a:off x="6523253" y="1554480"/>
            <a:ext cx="1" cy="34383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43635" y="1697990"/>
            <a:ext cx="10034905" cy="3579495"/>
          </a:xfrm>
          <a:prstGeom prst="rect">
            <a:avLst/>
          </a:prstGeom>
          <a:noFill/>
        </p:spPr>
        <p:txBody>
          <a:bodyPr wrap="square" rtlCol="0" anchor="t">
            <a:noAutofit/>
          </a:bodyPr>
          <a:p>
            <a:r>
              <a:rPr lang="zh-CN" altLang="en-US"/>
              <a:t>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创世记 1:9 </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神说：“天下的水要聚在一处，使旱地</a:t>
            </a:r>
            <a:r>
              <a:rPr lang="en-US" altLang="zh-CN" sz="2800">
                <a:latin typeface="楷体" panose="02010609060101010101" pitchFamily="49" charset="-122"/>
                <a:ea typeface="楷体" panose="02010609060101010101" pitchFamily="49" charset="-122"/>
                <a:cs typeface="楷体" panose="02010609060101010101" pitchFamily="49" charset="-122"/>
              </a:rPr>
              <a:t> </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rPr>
              <a:t>露</a:t>
            </a:r>
            <a:r>
              <a:rPr lang="zh-CN" altLang="en-US" sz="2800">
                <a:latin typeface="楷体" panose="02010609060101010101" pitchFamily="49" charset="-122"/>
                <a:ea typeface="楷体" panose="02010609060101010101" pitchFamily="49" charset="-122"/>
                <a:cs typeface="楷体" panose="02010609060101010101" pitchFamily="49" charset="-122"/>
              </a:rPr>
              <a:t>出来。”事就这样成了。</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创世记 2:25</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当时夫妻二人赤身</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露</a:t>
            </a:r>
            <a:r>
              <a:rPr lang="zh-CN" altLang="en-US" sz="2800">
                <a:latin typeface="楷体" panose="02010609060101010101" pitchFamily="49" charset="-122"/>
                <a:ea typeface="楷体" panose="02010609060101010101" pitchFamily="49" charset="-122"/>
                <a:cs typeface="楷体" panose="02010609060101010101" pitchFamily="49" charset="-122"/>
              </a:rPr>
              <a:t>体，并不羞耻。</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创世记 30:37</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雅各拿杨树、杏树、枫树的嫩枝，将皮剥成白</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纹，使枝子</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露</a:t>
            </a:r>
            <a:r>
              <a:rPr lang="zh-CN" altLang="en-US" sz="2800">
                <a:latin typeface="楷体" panose="02010609060101010101" pitchFamily="49" charset="-122"/>
                <a:ea typeface="楷体" panose="02010609060101010101" pitchFamily="49" charset="-122"/>
                <a:cs typeface="楷体" panose="02010609060101010101" pitchFamily="49" charset="-122"/>
              </a:rPr>
              <a:t>出白的来， </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利未记 18:10</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不可露你孙女或是外孙女的下体，露了她们的</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下体就是</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露</a:t>
            </a:r>
            <a:r>
              <a:rPr lang="zh-CN" altLang="en-US" sz="2800">
                <a:latin typeface="楷体" panose="02010609060101010101" pitchFamily="49" charset="-122"/>
                <a:ea typeface="楷体" panose="02010609060101010101" pitchFamily="49" charset="-122"/>
                <a:cs typeface="楷体" panose="02010609060101010101" pitchFamily="49" charset="-122"/>
              </a:rPr>
              <a:t>了自己的下体。 </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6226175" y="6381750"/>
            <a:ext cx="6311265" cy="368300"/>
          </a:xfrm>
          <a:prstGeom prst="rect">
            <a:avLst/>
          </a:prstGeom>
          <a:noFill/>
        </p:spPr>
        <p:txBody>
          <a:bodyPr wrap="square" rtlCol="0">
            <a:spAutoFit/>
          </a:bodyPr>
          <a:p>
            <a:r>
              <a:rPr lang="zh-CN" altLang="en-US" dirty="0" err="1">
                <a:solidFill>
                  <a:schemeClr val="tx1">
                    <a:lumMod val="85000"/>
                    <a:lumOff val="15000"/>
                  </a:schemeClr>
                </a:solidFill>
                <a:effectLst/>
                <a:latin typeface="楷体" panose="02010609060101010101" pitchFamily="49" charset="-122"/>
                <a:ea typeface="楷体" panose="02010609060101010101" pitchFamily="49" charset="-122"/>
                <a:cs typeface="楷体" panose="02010609060101010101" pitchFamily="49" charset="-122"/>
                <a:sym typeface="+mn-ea"/>
              </a:rPr>
              <a:t>备注：圣经中</a:t>
            </a:r>
            <a:r>
              <a:rPr lang="zh-CN" altLang="en-US">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露</a:t>
            </a:r>
            <a:r>
              <a:rPr lang="en-US" altLang="zh-CN" dirty="0">
                <a:solidFill>
                  <a:srgbClr val="FF0000"/>
                </a:solidFill>
                <a:effectLst/>
                <a:latin typeface="微软雅黑" panose="020B0503020204020204" charset="-122"/>
                <a:ea typeface="微软雅黑" panose="020B0503020204020204" charset="-122"/>
                <a:cs typeface="微软雅黑" panose="020B0503020204020204" charset="-122"/>
                <a:sym typeface="+mn-ea"/>
              </a:rPr>
              <a:t>lòu</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出现</a:t>
            </a:r>
            <a:r>
              <a:rPr lang="en-US"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107</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处</a:t>
            </a:r>
            <a:endPar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5294630" y="1033145"/>
            <a:ext cx="4064000" cy="583565"/>
          </a:xfrm>
          <a:prstGeom prst="rect">
            <a:avLst/>
          </a:prstGeom>
          <a:noFill/>
        </p:spPr>
        <p:txBody>
          <a:bodyPr wrap="square" rtlCol="0">
            <a:spAutoFit/>
          </a:bodyPr>
          <a:p>
            <a:r>
              <a:rPr lang="zh-CN" altLang="en-US" sz="3200" dirty="0">
                <a:solidFill>
                  <a:srgbClr val="000000"/>
                </a:solidFill>
                <a:effectLst/>
                <a:latin typeface="楷体" panose="02010609060101010101" pitchFamily="49" charset="-122"/>
                <a:ea typeface="楷体" panose="02010609060101010101" pitchFamily="49" charset="-122"/>
                <a:cs typeface="微软雅黑" panose="020B0503020204020204" charset="-122"/>
                <a:sym typeface="+mn-ea"/>
              </a:rPr>
              <a:t>露</a:t>
            </a:r>
            <a:r>
              <a:rPr lang="en-US" altLang="zh-CN" sz="2800" dirty="0">
                <a:solidFill>
                  <a:srgbClr val="C00000"/>
                </a:solidFill>
                <a:effectLst/>
                <a:latin typeface="微软雅黑" panose="020B0503020204020204" charset="-122"/>
                <a:ea typeface="微软雅黑" panose="020B0503020204020204" charset="-122"/>
                <a:cs typeface="微软雅黑" panose="020B0503020204020204" charset="-122"/>
                <a:sym typeface="+mn-ea"/>
              </a:rPr>
              <a:t>lòu</a:t>
            </a:r>
            <a:endParaRPr lang="en-US" altLang="zh-CN" sz="2800" dirty="0">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736519" y="103289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710430" y="1086485"/>
            <a:ext cx="6096000" cy="645160"/>
          </a:xfrm>
          <a:prstGeom prst="rect">
            <a:avLst/>
          </a:prstGeom>
          <a:noFill/>
        </p:spPr>
        <p:txBody>
          <a:bodyPr wrap="square" rtlCol="0" anchor="t">
            <a:spAutoFit/>
          </a:bodyPr>
          <a:p>
            <a:r>
              <a:rPr lang="zh-CN" altLang="zh-CN" sz="3600" dirty="0">
                <a:latin typeface="楷体" panose="02010609060101010101" pitchFamily="49" charset="-122"/>
                <a:ea typeface="楷体" panose="02010609060101010101" pitchFamily="49" charset="-122"/>
                <a:cs typeface="Arial Regular" panose="020B0604020202020204" charset="0"/>
                <a:sym typeface="+mn-ea"/>
              </a:rPr>
              <a:t>露</a:t>
            </a:r>
            <a:r>
              <a:rPr lang="en-US" altLang="zh-CN" sz="3200" dirty="0" err="1">
                <a:solidFill>
                  <a:srgbClr val="C00000"/>
                </a:solidFill>
                <a:effectLst/>
                <a:latin typeface="微软雅黑" panose="020B0503020204020204" charset="-122"/>
                <a:ea typeface="微软雅黑" panose="020B0503020204020204" charset="-122"/>
                <a:sym typeface="+mn-ea"/>
              </a:rPr>
              <a:t>lù</a:t>
            </a:r>
            <a:endParaRPr lang="en-US" altLang="zh-CN" sz="3200" dirty="0" err="1">
              <a:solidFill>
                <a:srgbClr val="C00000"/>
              </a:solidFill>
              <a:effectLst/>
              <a:latin typeface="微软雅黑" panose="020B0503020204020204" charset="-122"/>
              <a:ea typeface="微软雅黑" panose="020B0503020204020204" charset="-122"/>
              <a:sym typeface="+mn-ea"/>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120569" y="1168782"/>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8" name="文本框 7"/>
          <p:cNvSpPr txBox="1"/>
          <p:nvPr/>
        </p:nvSpPr>
        <p:spPr>
          <a:xfrm>
            <a:off x="1280160" y="2018030"/>
            <a:ext cx="9415780" cy="3328670"/>
          </a:xfrm>
          <a:prstGeom prst="rect">
            <a:avLst/>
          </a:prstGeom>
          <a:noFill/>
        </p:spPr>
        <p:txBody>
          <a:bodyPr wrap="square" rtlCol="0">
            <a:noAutofit/>
          </a:bodyPr>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创世记 27:28</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愿　神赐你天上的甘露，地上的肥土，并</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许多五谷新酒。</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出埃及记 16:13</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到了晚上，有鹌鹑飞来，遮满了营；早</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晨在营四围的地上有露水。 </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申命记 32:2</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我的教训要淋漓如雨；我的言语要滴落如</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露，如细雨降在嫩草上，如甘霖降在菜蔬中。</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9" name="文本框 8"/>
          <p:cNvSpPr txBox="1"/>
          <p:nvPr/>
        </p:nvSpPr>
        <p:spPr>
          <a:xfrm>
            <a:off x="6673850" y="6278880"/>
            <a:ext cx="4064000" cy="368300"/>
          </a:xfrm>
          <a:prstGeom prst="rect">
            <a:avLst/>
          </a:prstGeom>
          <a:noFill/>
        </p:spPr>
        <p:txBody>
          <a:bodyPr wrap="square" rtlCol="0">
            <a:spAutoFit/>
          </a:bodyPr>
          <a:p>
            <a:r>
              <a:rPr lang="zh-CN" altLang="en-US" dirty="0" err="1">
                <a:solidFill>
                  <a:schemeClr val="tx1">
                    <a:lumMod val="85000"/>
                    <a:lumOff val="15000"/>
                  </a:schemeClr>
                </a:solidFill>
                <a:effectLst/>
                <a:latin typeface="楷体" panose="02010609060101010101" pitchFamily="49" charset="-122"/>
                <a:ea typeface="楷体" panose="02010609060101010101" pitchFamily="49" charset="-122"/>
                <a:cs typeface="楷体" panose="02010609060101010101" pitchFamily="49" charset="-122"/>
                <a:sym typeface="+mn-ea"/>
              </a:rPr>
              <a:t>备注：圣经中</a:t>
            </a:r>
            <a:r>
              <a:rPr lang="zh-CN" altLang="en-US">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露</a:t>
            </a:r>
            <a:r>
              <a:rPr lang="en-US" altLang="zh-CN" dirty="0" err="1">
                <a:solidFill>
                  <a:srgbClr val="C00000"/>
                </a:solidFill>
                <a:effectLst/>
                <a:latin typeface="微软雅黑" panose="020B0503020204020204" charset="-122"/>
                <a:ea typeface="微软雅黑" panose="020B0503020204020204" charset="-122"/>
                <a:sym typeface="+mn-ea"/>
              </a:rPr>
              <a:t>lù</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出现</a:t>
            </a:r>
            <a:r>
              <a:rPr lang="en-US"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37</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处</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4"/>
          <p:cNvSpPr txBox="1"/>
          <p:nvPr/>
        </p:nvSpPr>
        <p:spPr>
          <a:xfrm>
            <a:off x="5030445" y="920547"/>
            <a:ext cx="2623421" cy="646331"/>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2" charset="0"/>
                <a:ea typeface="方正仿宋简体" pitchFamily="2" charset="-122"/>
                <a:cs typeface="+mn-cs"/>
              </a:rPr>
              <a:t> </a:t>
            </a:r>
            <a:endParaRPr kumimoji="0" lang="zh-CN"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nk Free" panose="03080402000500000000" pitchFamily="2" charset="0"/>
              <a:ea typeface="方正仿宋简体" pitchFamily="2" charset="-122"/>
              <a:cs typeface="+mn-cs"/>
            </a:endParaRPr>
          </a:p>
        </p:txBody>
      </p:sp>
      <p:sp>
        <p:nvSpPr>
          <p:cNvPr id="35" name="文本框 4"/>
          <p:cNvSpPr txBox="1"/>
          <p:nvPr>
            <p:custDataLst>
              <p:tags r:id="rId1"/>
            </p:custDataLst>
          </p:nvPr>
        </p:nvSpPr>
        <p:spPr>
          <a:xfrm>
            <a:off x="2518410" y="2275205"/>
            <a:ext cx="7033260" cy="1814830"/>
          </a:xfrm>
          <a:prstGeom prst="rect">
            <a:avLst/>
          </a:prstGeom>
          <a:noFill/>
          <a:effectLst/>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血</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撒</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斐</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拧</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劈</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看</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露</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endParaRPr lang="en-US" altLang="zh-CN" sz="2800" dirty="0">
              <a:effectLst/>
              <a:latin typeface="楷体" panose="02010609060101010101" pitchFamily="49" charset="-122"/>
              <a:ea typeface="楷体" panose="02010609060101010101" pitchFamily="49" charset="-122"/>
              <a:cs typeface="楷体" panose="02010609060101010101" pitchFamily="49" charset="-122"/>
            </a:endParaRPr>
          </a:p>
          <a:p>
            <a:pPr>
              <a:lnSpc>
                <a:spcPct val="200000"/>
              </a:lnSpc>
            </a:pP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撇</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浑</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驮</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忒</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虺</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r>
              <a:rPr lang="zh-CN" altLang="en-US" sz="2800" dirty="0">
                <a:effectLst/>
                <a:latin typeface="楷体" panose="02010609060101010101" pitchFamily="49" charset="-122"/>
                <a:ea typeface="楷体" panose="02010609060101010101" pitchFamily="49" charset="-122"/>
                <a:cs typeface="楷体" panose="02010609060101010101" pitchFamily="49" charset="-122"/>
              </a:rPr>
              <a:t>薰</a:t>
            </a:r>
            <a:r>
              <a:rPr lang="en-US" altLang="zh-CN" sz="2800" dirty="0">
                <a:effectLst/>
                <a:latin typeface="楷体" panose="02010609060101010101" pitchFamily="49" charset="-122"/>
                <a:ea typeface="楷体" panose="02010609060101010101" pitchFamily="49" charset="-122"/>
                <a:cs typeface="楷体" panose="02010609060101010101" pitchFamily="49" charset="-122"/>
              </a:rPr>
              <a:t> </a:t>
            </a:r>
            <a:endParaRPr lang="en-US" altLang="zh-CN" sz="280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4"/>
          <p:cNvSpPr txBox="1"/>
          <p:nvPr>
            <p:custDataLst>
              <p:tags r:id="rId2"/>
            </p:custDataLst>
          </p:nvPr>
        </p:nvSpPr>
        <p:spPr>
          <a:xfrm>
            <a:off x="3519170" y="1149985"/>
            <a:ext cx="4332605" cy="6451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《创世记》多音字</a:t>
            </a:r>
            <a:endParaRPr lang="zh-CN" altLang="zh-CN" sz="3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3" name="文本框 2"/>
          <p:cNvSpPr txBox="1"/>
          <p:nvPr/>
        </p:nvSpPr>
        <p:spPr>
          <a:xfrm>
            <a:off x="7951919" y="5321673"/>
            <a:ext cx="2623316" cy="521970"/>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共计</a:t>
            </a:r>
            <a:r>
              <a:rPr lang="en-US" altLang="zh-CN" sz="2800" dirty="0">
                <a:latin typeface="楷体" panose="02010609060101010101" pitchFamily="49" charset="-122"/>
                <a:ea typeface="楷体" panose="02010609060101010101" pitchFamily="49" charset="-122"/>
              </a:rPr>
              <a:t>13</a:t>
            </a:r>
            <a:r>
              <a:rPr lang="zh-CN" altLang="en-US" sz="2800" dirty="0">
                <a:latin typeface="楷体" panose="02010609060101010101" pitchFamily="49" charset="-122"/>
                <a:ea typeface="楷体" panose="02010609060101010101" pitchFamily="49" charset="-122"/>
              </a:rPr>
              <a:t>个字</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04139" y="2593953"/>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584835" y="2463159"/>
            <a:ext cx="1931607"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撇</a:t>
            </a:r>
            <a:endParaRPr lang="zh-CN" altLang="zh-CN" sz="16600" b="1"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736099" y="1633570"/>
            <a:ext cx="1612624" cy="1568450"/>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r>
              <a:rPr lang="en-US" altLang="zh-CN" sz="4800" dirty="0">
                <a:solidFill>
                  <a:srgbClr val="333333"/>
                </a:solidFill>
                <a:latin typeface="Arial" panose="020B0604020202020204" pitchFamily="34" charset="0"/>
                <a:cs typeface="Arial" panose="020B0604020202020204" pitchFamily="34" charset="0"/>
              </a:rPr>
              <a:t>pi</a:t>
            </a:r>
            <a:r>
              <a:rPr lang="zh-CN" altLang="zh-CN" sz="4800" dirty="0">
                <a:solidFill>
                  <a:srgbClr val="333333"/>
                </a:solidFill>
                <a:latin typeface="Arial" panose="020B0604020202020204" pitchFamily="34" charset="0"/>
                <a:ea typeface="微软雅黑" panose="020B0503020204020204" charset="-122"/>
                <a:cs typeface="Arial" panose="020B0604020202020204" pitchFamily="34" charset="0"/>
              </a:rPr>
              <a:t>ē</a:t>
            </a:r>
            <a:endParaRPr lang="zh-CN" altLang="en-US" sz="4800" dirty="0"/>
          </a:p>
          <a:p>
            <a:endParaRPr lang="zh-CN" altLang="en-US" sz="4800" b="1" dirty="0"/>
          </a:p>
        </p:txBody>
      </p:sp>
      <p:pic>
        <p:nvPicPr>
          <p:cNvPr id="7" name="图片 6"/>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435" y="2632697"/>
            <a:ext cx="2476507" cy="2476507"/>
          </a:xfrm>
          <a:prstGeom prst="rect">
            <a:avLst/>
          </a:prstGeom>
          <a:effectLst>
            <a:outerShdw blurRad="50800" dist="38100" dir="5400000" algn="t" rotWithShape="0">
              <a:prstClr val="black">
                <a:alpha val="40000"/>
              </a:prstClr>
            </a:outerShdw>
          </a:effectLst>
        </p:spPr>
      </p:pic>
      <p:sp>
        <p:nvSpPr>
          <p:cNvPr id="11" name="文本框 10"/>
          <p:cNvSpPr txBox="1"/>
          <p:nvPr/>
        </p:nvSpPr>
        <p:spPr>
          <a:xfrm>
            <a:off x="6761544" y="2463158"/>
            <a:ext cx="1355388"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撇</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13" name="文本框 12"/>
          <p:cNvSpPr txBox="1"/>
          <p:nvPr/>
        </p:nvSpPr>
        <p:spPr>
          <a:xfrm>
            <a:off x="7225748" y="1759226"/>
            <a:ext cx="1254887" cy="829945"/>
          </a:xfrm>
          <a:prstGeom prst="rect">
            <a:avLst/>
          </a:prstGeom>
          <a:noFill/>
        </p:spPr>
        <p:txBody>
          <a:bodyPr wrap="square">
            <a:spAutoFit/>
          </a:bodyPr>
          <a:lstStyle/>
          <a:p>
            <a:r>
              <a:rPr lang="en-US" altLang="zh-CN" sz="4800" dirty="0">
                <a:solidFill>
                  <a:srgbClr val="333333"/>
                </a:solidFill>
                <a:effectLst/>
                <a:latin typeface="Arial" panose="020B0604020202020204" pitchFamily="34" charset="0"/>
                <a:cs typeface="Arial" panose="020B0604020202020204" pitchFamily="34" charset="0"/>
              </a:rPr>
              <a:t>pi</a:t>
            </a:r>
            <a:r>
              <a:rPr lang="zh-CN" altLang="zh-CN" sz="4800" dirty="0">
                <a:solidFill>
                  <a:srgbClr val="333333"/>
                </a:solidFill>
                <a:effectLst/>
                <a:latin typeface="Arial" panose="020B0604020202020204" pitchFamily="34" charset="0"/>
                <a:ea typeface="微软雅黑" panose="020B0503020204020204" charset="-122"/>
                <a:cs typeface="Arial" panose="020B0604020202020204" pitchFamily="34" charset="0"/>
              </a:rPr>
              <a:t>ě</a:t>
            </a:r>
            <a:endParaRPr lang="zh-CN" altLang="zh-CN" sz="4800" dirty="0">
              <a:solidFill>
                <a:srgbClr val="333333"/>
              </a:solidFill>
              <a:effectLst/>
              <a:latin typeface="Arial" panose="020B0604020202020204" pitchFamily="34" charset="0"/>
              <a:ea typeface="微软雅黑" panose="020B0503020204020204" charset="-122"/>
              <a:cs typeface="Arial" panose="020B0604020202020204" pitchFamily="34" charset="0"/>
            </a:endParaRPr>
          </a:p>
        </p:txBody>
      </p:sp>
      <p:sp>
        <p:nvSpPr>
          <p:cNvPr id="2" name="箭头: 左右 1"/>
          <p:cNvSpPr/>
          <p:nvPr/>
        </p:nvSpPr>
        <p:spPr>
          <a:xfrm>
            <a:off x="5178464" y="3429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66900" y="2593953"/>
            <a:ext cx="1931607" cy="2215991"/>
          </a:xfrm>
          <a:prstGeom prst="rect">
            <a:avLst/>
          </a:prstGeom>
          <a:noFill/>
        </p:spPr>
        <p:txBody>
          <a:bodyPr wrap="square">
            <a:spAutoFit/>
          </a:bodyPr>
          <a:lstStyle/>
          <a:p>
            <a:r>
              <a:rPr lang="en-US" altLang="zh-CN" sz="13800" dirty="0">
                <a:solidFill>
                  <a:srgbClr val="FF0000"/>
                </a:solidFill>
                <a:effectLst/>
                <a:ea typeface="宋体" panose="02010600030101010101" pitchFamily="2" charset="-122"/>
                <a:cs typeface="宋体" panose="02010600030101010101" pitchFamily="2" charset="-122"/>
              </a:rPr>
              <a:t>  </a:t>
            </a:r>
            <a:endParaRPr lang="zh-CN" altLang="en-US" sz="307000" dirty="0">
              <a:solidFill>
                <a:srgbClr val="FF0000"/>
              </a:solidFill>
            </a:endParaRPr>
          </a:p>
        </p:txBody>
      </p:sp>
      <p:sp>
        <p:nvSpPr>
          <p:cNvPr id="4" name="文本框 3"/>
          <p:cNvSpPr txBox="1"/>
          <p:nvPr/>
        </p:nvSpPr>
        <p:spPr>
          <a:xfrm>
            <a:off x="5485057" y="162912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1739348" y="1967948"/>
            <a:ext cx="3745709" cy="2641600"/>
          </a:xfrm>
          <a:prstGeom prst="rect">
            <a:avLst/>
          </a:prstGeom>
          <a:noFill/>
        </p:spPr>
        <p:txBody>
          <a:bodyPr wrap="square">
            <a:spAutoFit/>
          </a:bodyPr>
          <a:lstStyle/>
          <a:p>
            <a:pPr indent="304800">
              <a:lnSpc>
                <a:spcPts val="2625"/>
              </a:lnSpc>
            </a:pPr>
            <a:r>
              <a:rPr lang="zh-CN"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撇 </a:t>
            </a:r>
            <a:r>
              <a:rPr lang="en-US" altLang="zh-CN" sz="3600" dirty="0">
                <a:solidFill>
                  <a:srgbClr val="FF0000"/>
                </a:solidFill>
                <a:effectLst/>
                <a:latin typeface="Arial" panose="020B0604020202020204" pitchFamily="34" charset="0"/>
                <a:ea typeface="楷体" panose="02010609060101010101" pitchFamily="49" charset="-122"/>
                <a:cs typeface="Arial" panose="020B0604020202020204" pitchFamily="34" charset="0"/>
              </a:rPr>
              <a:t>pi</a:t>
            </a:r>
            <a:r>
              <a:rPr lang="zh-CN" altLang="zh-CN" sz="3600" dirty="0">
                <a:solidFill>
                  <a:srgbClr val="FF0000"/>
                </a:solidFill>
                <a:effectLst/>
                <a:latin typeface="Arial" panose="020B0604020202020204" pitchFamily="34" charset="0"/>
                <a:ea typeface="楷体" panose="02010609060101010101" pitchFamily="49" charset="-122"/>
                <a:cs typeface="Arial" panose="020B0604020202020204" pitchFamily="34" charset="0"/>
              </a:rPr>
              <a:t>ē</a:t>
            </a:r>
            <a:r>
              <a:rPr lang="en-US" altLang="zh-CN" sz="3600" dirty="0">
                <a:solidFill>
                  <a:srgbClr val="000000"/>
                </a:solidFill>
                <a:effectLst/>
                <a:latin typeface="Arial" panose="020B0604020202020204" pitchFamily="34" charset="0"/>
                <a:ea typeface="楷体" panose="02010609060101010101" pitchFamily="49" charset="-122"/>
                <a:cs typeface="Arial" panose="020B0604020202020204" pitchFamily="34" charset="0"/>
              </a:rPr>
              <a:t> </a:t>
            </a:r>
            <a:endParaRPr lang="en-US"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endParaRPr>
          </a:p>
          <a:p>
            <a:pPr indent="304800">
              <a:lnSpc>
                <a:spcPts val="2625"/>
              </a:lnSpc>
            </a:pPr>
            <a:r>
              <a:rPr lang="en-US" altLang="zh-CN" sz="28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   </a:t>
            </a:r>
            <a:endParaRPr lang="zh-CN" altLang="zh-CN" sz="2800" dirty="0">
              <a:effectLst/>
              <a:latin typeface="楷体" panose="02010609060101010101" pitchFamily="49" charset="-122"/>
              <a:ea typeface="楷体" panose="02010609060101010101" pitchFamily="49" charset="-122"/>
              <a:cs typeface="楷体" panose="02010609060101010101" pitchFamily="49" charset="-122"/>
            </a:endParaRPr>
          </a:p>
          <a:p>
            <a:pPr marL="342900" lvl="0" indent="-342900">
              <a:spcAft>
                <a:spcPts val="1200"/>
              </a:spcAft>
              <a:buFont typeface="+mj-lt"/>
              <a:buAutoNum type="arabicPeriod"/>
              <a:tabLst>
                <a:tab pos="457200" algn="l"/>
              </a:tabLst>
            </a:pPr>
            <a:r>
              <a:rPr lang="zh-CN" altLang="zh-CN" sz="28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丢开，抛弃：～开。～弃。</a:t>
            </a:r>
            <a:endParaRPr lang="zh-CN" altLang="zh-CN" sz="2800" dirty="0">
              <a:effectLst/>
              <a:latin typeface="楷体" panose="02010609060101010101" pitchFamily="49" charset="-122"/>
              <a:ea typeface="楷体" panose="02010609060101010101" pitchFamily="49" charset="-122"/>
              <a:cs typeface="楷体" panose="02010609060101010101" pitchFamily="49" charset="-122"/>
            </a:endParaRPr>
          </a:p>
          <a:p>
            <a:pPr marL="342900" lvl="0" indent="-342900">
              <a:spcAft>
                <a:spcPts val="1200"/>
              </a:spcAft>
              <a:buFont typeface="+mj-lt"/>
              <a:buAutoNum type="arabicPeriod"/>
              <a:tabLst>
                <a:tab pos="457200" algn="l"/>
              </a:tabLst>
            </a:pPr>
            <a:r>
              <a:rPr lang="zh-CN" altLang="zh-CN" sz="28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由液体表面舀取：熬粥时把沫儿～掉</a:t>
            </a:r>
            <a:endParaRPr lang="zh-CN" altLang="zh-CN" sz="2800" dirty="0">
              <a:effectLst/>
              <a:latin typeface="楷体" panose="02010609060101010101" pitchFamily="49" charset="-122"/>
              <a:ea typeface="楷体" panose="02010609060101010101" pitchFamily="49" charset="-122"/>
              <a:cs typeface="楷体" panose="02010609060101010101" pitchFamily="49" charset="-122"/>
            </a:endParaRPr>
          </a:p>
        </p:txBody>
      </p:sp>
      <p:cxnSp>
        <p:nvCxnSpPr>
          <p:cNvPr id="8" name="直接连接符 7"/>
          <p:cNvCxnSpPr>
            <a:endCxn id="5" idx="2"/>
          </p:cNvCxnSpPr>
          <p:nvPr/>
        </p:nvCxnSpPr>
        <p:spPr>
          <a:xfrm>
            <a:off x="5932703" y="1371600"/>
            <a:ext cx="1" cy="3438344"/>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242734" y="1842000"/>
            <a:ext cx="4939749" cy="3226435"/>
          </a:xfrm>
          <a:prstGeom prst="rect">
            <a:avLst/>
          </a:prstGeom>
          <a:noFill/>
        </p:spPr>
        <p:txBody>
          <a:bodyPr wrap="square">
            <a:spAutoFit/>
          </a:bodyPr>
          <a:lstStyle/>
          <a:p>
            <a:pPr indent="457200">
              <a:lnSpc>
                <a:spcPts val="2625"/>
              </a:lnSpc>
            </a:pPr>
            <a:r>
              <a:rPr lang="zh-CN"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撇</a:t>
            </a:r>
            <a:r>
              <a:rPr lang="en-US"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  </a:t>
            </a:r>
            <a:r>
              <a:rPr lang="en-US" altLang="zh-CN" sz="3600" dirty="0">
                <a:solidFill>
                  <a:srgbClr val="FF0000"/>
                </a:solidFill>
                <a:effectLst/>
                <a:latin typeface="Arial" panose="020B0604020202020204" pitchFamily="34" charset="0"/>
                <a:ea typeface="楷体" panose="02010609060101010101" pitchFamily="49" charset="-122"/>
                <a:cs typeface="Arial" panose="020B0604020202020204" pitchFamily="34" charset="0"/>
              </a:rPr>
              <a:t>pi</a:t>
            </a:r>
            <a:r>
              <a:rPr lang="zh-CN" altLang="zh-CN" sz="3600" dirty="0">
                <a:solidFill>
                  <a:srgbClr val="FF0000"/>
                </a:solidFill>
                <a:effectLst/>
                <a:latin typeface="Arial" panose="020B0604020202020204" pitchFamily="34" charset="0"/>
                <a:ea typeface="楷体" panose="02010609060101010101" pitchFamily="49" charset="-122"/>
                <a:cs typeface="Arial" panose="020B0604020202020204" pitchFamily="34" charset="0"/>
              </a:rPr>
              <a:t>ě</a:t>
            </a:r>
            <a:endParaRPr lang="en-US" altLang="zh-CN" sz="3600" dirty="0">
              <a:solidFill>
                <a:srgbClr val="C00000"/>
              </a:solidFill>
              <a:effectLst/>
              <a:latin typeface="Times New Roman" panose="02020603050405020304" pitchFamily="18" charset="0"/>
              <a:ea typeface="微软雅黑" panose="020B0503020204020204" charset="-122"/>
            </a:endParaRPr>
          </a:p>
          <a:p>
            <a:pPr indent="457200">
              <a:lnSpc>
                <a:spcPts val="2625"/>
              </a:lnSpc>
            </a:pPr>
            <a:endParaRPr lang="zh-CN" altLang="zh-CN" sz="2800" dirty="0">
              <a:effectLst/>
              <a:latin typeface="楷体" panose="02010609060101010101" pitchFamily="49" charset="-122"/>
              <a:ea typeface="楷体" panose="02010609060101010101" pitchFamily="49" charset="-122"/>
            </a:endParaRPr>
          </a:p>
          <a:p>
            <a:pPr marL="342900" lvl="0" indent="-342900">
              <a:spcAft>
                <a:spcPts val="1200"/>
              </a:spcAft>
              <a:buFont typeface="+mj-lt"/>
              <a:buAutoNum type="arabicPeriod"/>
              <a:tabLst>
                <a:tab pos="457200" algn="l"/>
              </a:tabLst>
            </a:pPr>
            <a:r>
              <a:rPr lang="zh-CN" altLang="zh-CN" sz="2800" dirty="0">
                <a:solidFill>
                  <a:srgbClr val="333333"/>
                </a:solidFill>
                <a:effectLst/>
                <a:latin typeface="楷体" panose="02010609060101010101" pitchFamily="49" charset="-122"/>
                <a:ea typeface="楷体" panose="02010609060101010101" pitchFamily="49" charset="-122"/>
                <a:cs typeface="宋体" panose="02010600030101010101" pitchFamily="2" charset="-122"/>
              </a:rPr>
              <a:t>平着向前扔：～手榴弹。</a:t>
            </a:r>
            <a:endParaRPr lang="zh-CN" altLang="zh-CN" sz="2800" dirty="0">
              <a:effectLst/>
              <a:latin typeface="楷体" panose="02010609060101010101" pitchFamily="49" charset="-122"/>
              <a:ea typeface="楷体" panose="02010609060101010101" pitchFamily="49" charset="-122"/>
            </a:endParaRPr>
          </a:p>
          <a:p>
            <a:pPr marL="342900" lvl="0" indent="-342900">
              <a:spcAft>
                <a:spcPts val="1200"/>
              </a:spcAft>
              <a:buFont typeface="+mj-lt"/>
              <a:buAutoNum type="arabicPeriod"/>
              <a:tabLst>
                <a:tab pos="457200" algn="l"/>
              </a:tabLst>
            </a:pPr>
            <a:r>
              <a:rPr lang="zh-CN" altLang="zh-CN" sz="2800" dirty="0">
                <a:solidFill>
                  <a:srgbClr val="333333"/>
                </a:solidFill>
                <a:effectLst/>
                <a:latin typeface="楷体" panose="02010609060101010101" pitchFamily="49" charset="-122"/>
                <a:ea typeface="楷体" panose="02010609060101010101" pitchFamily="49" charset="-122"/>
                <a:cs typeface="宋体" panose="02010600030101010101" pitchFamily="2" charset="-122"/>
              </a:rPr>
              <a:t>汉字笔形之一，由上向左而斜下。</a:t>
            </a:r>
            <a:endParaRPr lang="zh-CN" altLang="zh-CN" sz="2800" dirty="0">
              <a:effectLst/>
              <a:latin typeface="楷体" panose="02010609060101010101" pitchFamily="49" charset="-122"/>
              <a:ea typeface="楷体" panose="02010609060101010101" pitchFamily="49" charset="-122"/>
            </a:endParaRPr>
          </a:p>
          <a:p>
            <a:pPr marL="342900" lvl="0" indent="-342900">
              <a:spcAft>
                <a:spcPts val="1200"/>
              </a:spcAft>
              <a:buFont typeface="+mj-lt"/>
              <a:buAutoNum type="arabicPeriod"/>
              <a:tabLst>
                <a:tab pos="457200" algn="l"/>
              </a:tabLst>
            </a:pPr>
            <a:r>
              <a:rPr lang="zh-CN" altLang="zh-CN" sz="2800" dirty="0">
                <a:solidFill>
                  <a:srgbClr val="333333"/>
                </a:solidFill>
                <a:effectLst/>
                <a:latin typeface="楷体" panose="02010609060101010101" pitchFamily="49" charset="-122"/>
                <a:ea typeface="楷体" panose="02010609060101010101" pitchFamily="49" charset="-122"/>
                <a:cs typeface="宋体" panose="02010600030101010101" pitchFamily="2" charset="-122"/>
              </a:rPr>
              <a:t>像汉字的撇形的：～嘴。两～黑眉</a:t>
            </a:r>
            <a:endParaRPr lang="zh-CN" altLang="zh-CN" sz="2800" dirty="0">
              <a:effectLst/>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32610" y="1697990"/>
            <a:ext cx="8976360" cy="3112135"/>
          </a:xfrm>
          <a:prstGeom prst="rect">
            <a:avLst/>
          </a:prstGeom>
          <a:noFill/>
        </p:spPr>
        <p:txBody>
          <a:bodyPr wrap="square" rtlCol="0" anchor="t">
            <a:noAutofit/>
          </a:bodyPr>
          <a:p>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6213475" y="6489700"/>
            <a:ext cx="6311265" cy="368300"/>
          </a:xfrm>
          <a:prstGeom prst="rect">
            <a:avLst/>
          </a:prstGeom>
          <a:noFill/>
        </p:spPr>
        <p:txBody>
          <a:bodyPr wrap="square" rtlCol="0">
            <a:spAutoFit/>
          </a:bodyPr>
          <a:p>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备注：圣经中出现68</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处</a:t>
            </a:r>
            <a:r>
              <a:rPr lang="zh-CN" altLang="zh-CN" dirty="0">
                <a:gradFill>
                  <a:gsLst>
                    <a:gs pos="50000">
                      <a:schemeClr val="tx1"/>
                    </a:gs>
                    <a:gs pos="0">
                      <a:schemeClr val="tx1">
                        <a:lumMod val="25000"/>
                        <a:lumOff val="75000"/>
                      </a:schemeClr>
                    </a:gs>
                    <a:gs pos="100000">
                      <a:schemeClr val="tx1">
                        <a:lumMod val="85000"/>
                      </a:schemeClr>
                    </a:gs>
                  </a:gsLst>
                  <a:lin ang="5400000" scaled="1"/>
                </a:gradFill>
                <a:effectLst/>
                <a:latin typeface="楷体" panose="02010609060101010101" pitchFamily="49" charset="-122"/>
                <a:ea typeface="楷体" panose="02010609060101010101" pitchFamily="49" charset="-122"/>
                <a:cs typeface="楷体" panose="02010609060101010101" pitchFamily="49" charset="-122"/>
                <a:sym typeface="+mn-ea"/>
              </a:rPr>
              <a:t>都读</a:t>
            </a:r>
            <a:r>
              <a:rPr lang="en-US"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pi</a:t>
            </a:r>
            <a:r>
              <a:rPr lang="zh-CN"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ē</a:t>
            </a:r>
            <a:endParaRPr lang="zh-CN"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endParaRPr>
          </a:p>
        </p:txBody>
      </p:sp>
      <p:sp>
        <p:nvSpPr>
          <p:cNvPr id="4" name="文本框 3"/>
          <p:cNvSpPr txBox="1"/>
          <p:nvPr/>
        </p:nvSpPr>
        <p:spPr>
          <a:xfrm>
            <a:off x="1320800" y="2141220"/>
            <a:ext cx="10071100" cy="3107690"/>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创世记 21:15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皮袋的水用尽了，夏甲就把孩子</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rPr>
              <a:t>撇</a:t>
            </a:r>
            <a:r>
              <a:rPr lang="zh-CN" altLang="en-US" sz="2400">
                <a:latin typeface="楷体" panose="02010609060101010101" pitchFamily="49" charset="-122"/>
                <a:ea typeface="楷体" panose="02010609060101010101" pitchFamily="49" charset="-122"/>
                <a:cs typeface="楷体" panose="02010609060101010101" pitchFamily="49" charset="-122"/>
              </a:rPr>
              <a:t>在</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小树底下。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出埃及记 </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sym typeface="+mn-ea"/>
              </a:rPr>
              <a:t>2:20</a:t>
            </a:r>
            <a:r>
              <a:rPr lang="zh-CN" altLang="en-US" sz="2400">
                <a:latin typeface="楷体" panose="02010609060101010101" pitchFamily="49" charset="-122"/>
                <a:ea typeface="楷体" panose="02010609060101010101" pitchFamily="49" charset="-122"/>
                <a:cs typeface="楷体" panose="02010609060101010101" pitchFamily="49" charset="-122"/>
              </a:rPr>
              <a:t>他对女儿们说：“那个人在哪里？你们为什么</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rPr>
              <a:t>撇</a:t>
            </a:r>
            <a:r>
              <a:rPr lang="zh-CN" altLang="en-US" sz="2400">
                <a:latin typeface="楷体" panose="02010609060101010101" pitchFamily="49" charset="-122"/>
                <a:ea typeface="楷体" panose="02010609060101010101" pitchFamily="49" charset="-122"/>
                <a:cs typeface="楷体" panose="02010609060101010101" pitchFamily="49" charset="-122"/>
              </a:rPr>
              <a:t>下他呢？你们去请他来吃饭。”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申命记 4:31</a:t>
            </a:r>
            <a:r>
              <a:rPr lang="en-US" altLang="zh-CN" sz="24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cs typeface="楷体" panose="02010609060101010101" pitchFamily="49" charset="-122"/>
              </a:rPr>
              <a:t>耶和华－你　神原是有怜悯的　神；他总不</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rPr>
              <a:t>撇</a:t>
            </a:r>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40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下你，不灭绝你，也不忘记他起誓与你列祖所立的约</a:t>
            </a:r>
            <a:r>
              <a:rPr lang="zh-CN" altLang="en-US" sz="2800">
                <a:latin typeface="楷体" panose="02010609060101010101" pitchFamily="49" charset="-122"/>
                <a:ea typeface="楷体" panose="02010609060101010101" pitchFamily="49" charset="-122"/>
                <a:cs typeface="楷体" panose="02010609060101010101" pitchFamily="49" charset="-122"/>
              </a:rPr>
              <a:t>。</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5208270" y="921385"/>
            <a:ext cx="4064000" cy="645160"/>
          </a:xfrm>
          <a:prstGeom prst="rect">
            <a:avLst/>
          </a:prstGeom>
          <a:noFill/>
        </p:spPr>
        <p:txBody>
          <a:bodyPr wrap="square" rtlCol="0">
            <a:spAutoFit/>
          </a:bodyPr>
          <a:p>
            <a:r>
              <a:rPr lang="zh-CN"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撇</a:t>
            </a:r>
            <a:r>
              <a:rPr lang="en-US"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800"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pi</a:t>
            </a:r>
            <a:r>
              <a:rPr lang="zh-CN" altLang="zh-CN" sz="2800"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ē</a:t>
            </a:r>
            <a:r>
              <a:rPr lang="en-US" altLang="zh-CN" sz="2800" dirty="0">
                <a:solidFill>
                  <a:srgbClr val="000000"/>
                </a:solidFill>
                <a:effectLst/>
                <a:latin typeface="Arial" panose="020B0604020202020204" pitchFamily="34" charset="0"/>
                <a:ea typeface="楷体" panose="02010609060101010101" pitchFamily="49" charset="-122"/>
                <a:cs typeface="Arial" panose="020B0604020202020204" pitchFamily="34" charset="0"/>
                <a:sym typeface="+mn-ea"/>
              </a:rPr>
              <a:t> </a:t>
            </a:r>
            <a:endParaRPr lang="zh-CN" altLang="en-US" sz="2800"/>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550375" y="1003676"/>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04139" y="2593953"/>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585085" y="2593340"/>
            <a:ext cx="1931670" cy="2515870"/>
          </a:xfrm>
          <a:prstGeom prst="rect">
            <a:avLst/>
          </a:prstGeom>
          <a:noFill/>
        </p:spPr>
        <p:txBody>
          <a:bodyPr wrap="square">
            <a:noAutofit/>
          </a:bodyPr>
          <a:lstStyle/>
          <a:p>
            <a:r>
              <a:rPr lang="zh-CN" altLang="zh-CN" sz="166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浑</a:t>
            </a:r>
            <a:endParaRPr lang="zh-CN" altLang="zh-CN" sz="16600" dirty="0">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3256280" y="1864360"/>
            <a:ext cx="1292860" cy="768350"/>
          </a:xfrm>
          <a:prstGeom prst="rect">
            <a:avLst/>
          </a:prstGeom>
          <a:noFill/>
        </p:spPr>
        <p:txBody>
          <a:bodyPr wrap="square">
            <a:spAutoFit/>
          </a:bodyPr>
          <a:lstStyle/>
          <a:p>
            <a:r>
              <a:rPr lang="zh-CN" altLang="zh-CN"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mn-ea"/>
              </a:rPr>
              <a:t>hún</a:t>
            </a:r>
            <a:endParaRPr lang="zh-CN" altLang="en-US" sz="4800" b="1" dirty="0"/>
          </a:p>
        </p:txBody>
      </p:sp>
      <p:pic>
        <p:nvPicPr>
          <p:cNvPr id="7" name="图片 6"/>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435" y="2632697"/>
            <a:ext cx="2476507" cy="2476507"/>
          </a:xfrm>
          <a:prstGeom prst="rect">
            <a:avLst/>
          </a:prstGeom>
          <a:effectLst>
            <a:outerShdw blurRad="50800" dist="38100" dir="5400000" algn="t" rotWithShape="0">
              <a:prstClr val="black">
                <a:alpha val="40000"/>
              </a:prstClr>
            </a:outerShdw>
          </a:effectLst>
        </p:spPr>
      </p:pic>
      <p:sp>
        <p:nvSpPr>
          <p:cNvPr id="11" name="文本框 10"/>
          <p:cNvSpPr txBox="1"/>
          <p:nvPr/>
        </p:nvSpPr>
        <p:spPr>
          <a:xfrm>
            <a:off x="6761480" y="2632075"/>
            <a:ext cx="1355090" cy="2477135"/>
          </a:xfrm>
          <a:prstGeom prst="rect">
            <a:avLst/>
          </a:prstGeom>
          <a:noFill/>
        </p:spPr>
        <p:txBody>
          <a:bodyPr wrap="square">
            <a:no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浑</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13" name="文本框 12"/>
          <p:cNvSpPr txBox="1"/>
          <p:nvPr/>
        </p:nvSpPr>
        <p:spPr>
          <a:xfrm>
            <a:off x="7225665" y="1967865"/>
            <a:ext cx="1525905" cy="497840"/>
          </a:xfrm>
          <a:prstGeom prst="rect">
            <a:avLst/>
          </a:prstGeom>
          <a:noFill/>
        </p:spPr>
        <p:txBody>
          <a:bodyPr wrap="square">
            <a:noAutofit/>
          </a:bodyPr>
          <a:lstStyle/>
          <a:p>
            <a:r>
              <a:rPr lang="zh-CN" altLang="en-US" sz="4000">
                <a:solidFill>
                  <a:schemeClr val="tx1"/>
                </a:solidFill>
                <a:latin typeface="微软雅黑" panose="020B0503020204020204" charset="-122"/>
                <a:ea typeface="微软雅黑" panose="020B0503020204020204" charset="-122"/>
                <a:sym typeface="+mn-ea"/>
              </a:rPr>
              <a:t>hùn</a:t>
            </a:r>
            <a:endParaRPr lang="zh-CN" altLang="en-US" sz="4000" dirty="0">
              <a:solidFill>
                <a:schemeClr val="tx1"/>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2" name="箭头: 左右 1"/>
          <p:cNvSpPr/>
          <p:nvPr/>
        </p:nvSpPr>
        <p:spPr>
          <a:xfrm>
            <a:off x="5178464" y="3429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66900" y="2593953"/>
            <a:ext cx="1931607" cy="2215991"/>
          </a:xfrm>
          <a:prstGeom prst="rect">
            <a:avLst/>
          </a:prstGeom>
          <a:noFill/>
        </p:spPr>
        <p:txBody>
          <a:bodyPr wrap="square">
            <a:spAutoFit/>
          </a:bodyPr>
          <a:lstStyle/>
          <a:p>
            <a:r>
              <a:rPr lang="en-US" altLang="zh-CN" sz="13800" dirty="0">
                <a:solidFill>
                  <a:srgbClr val="FF0000"/>
                </a:solidFill>
                <a:effectLst/>
                <a:ea typeface="宋体" panose="02010600030101010101" pitchFamily="2" charset="-122"/>
                <a:cs typeface="宋体" panose="02010600030101010101" pitchFamily="2" charset="-122"/>
              </a:rPr>
              <a:t> </a:t>
            </a:r>
            <a:endParaRPr lang="zh-CN" altLang="en-US" sz="307000" dirty="0">
              <a:solidFill>
                <a:srgbClr val="FF0000"/>
              </a:solidFill>
            </a:endParaRPr>
          </a:p>
        </p:txBody>
      </p:sp>
      <p:sp>
        <p:nvSpPr>
          <p:cNvPr id="4" name="文本框 3"/>
          <p:cNvSpPr txBox="1"/>
          <p:nvPr/>
        </p:nvSpPr>
        <p:spPr>
          <a:xfrm>
            <a:off x="5455212" y="97761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2653665" y="2030730"/>
            <a:ext cx="7073265" cy="3938270"/>
          </a:xfrm>
          <a:prstGeom prst="rect">
            <a:avLst/>
          </a:prstGeom>
          <a:noFill/>
        </p:spPr>
        <p:txBody>
          <a:bodyPr wrap="square">
            <a:spAutoFit/>
          </a:bodyPr>
          <a:lstStyle/>
          <a:p>
            <a:pPr indent="254000">
              <a:lnSpc>
                <a:spcPct val="150000"/>
              </a:lnSpc>
            </a:pPr>
            <a:r>
              <a:rPr lang="en-US"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1.</a:t>
            </a:r>
            <a:r>
              <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水不清；污浊：～浊。</a:t>
            </a:r>
            <a:endPar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endParaRPr>
          </a:p>
          <a:p>
            <a:pPr indent="254000">
              <a:lnSpc>
                <a:spcPct val="150000"/>
              </a:lnSpc>
            </a:pPr>
            <a:r>
              <a:rPr lang="en-US"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2.</a:t>
            </a:r>
            <a:r>
              <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糊涂，不明事理。</a:t>
            </a:r>
            <a:endPar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endParaRPr>
          </a:p>
          <a:p>
            <a:pPr indent="254000">
              <a:lnSpc>
                <a:spcPct val="150000"/>
              </a:lnSpc>
            </a:pPr>
            <a:r>
              <a:rPr lang="en-US"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3.</a:t>
            </a:r>
            <a:r>
              <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全；完全：～身是劲。</a:t>
            </a:r>
            <a:endPar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endParaRPr>
          </a:p>
          <a:p>
            <a:pPr indent="254000">
              <a:lnSpc>
                <a:spcPct val="150000"/>
              </a:lnSpc>
            </a:pPr>
            <a:r>
              <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～似（完全像）。</a:t>
            </a:r>
            <a:endPar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endParaRPr>
          </a:p>
          <a:p>
            <a:pPr indent="254000">
              <a:lnSpc>
                <a:spcPct val="150000"/>
              </a:lnSpc>
            </a:pPr>
            <a:r>
              <a:rPr lang="en-US"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4.</a:t>
            </a:r>
            <a:r>
              <a:rPr lang="zh-CN"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天然的：～厚。～朴。</a:t>
            </a:r>
            <a:endParaRPr lang="en-US"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endParaRPr>
          </a:p>
          <a:p>
            <a:pPr indent="254000">
              <a:lnSpc>
                <a:spcPts val="2400"/>
              </a:lnSpc>
            </a:pPr>
            <a:endParaRPr lang="en-US" altLang="zh-CN" sz="2800" dirty="0">
              <a:solidFill>
                <a:schemeClr val="tx1">
                  <a:lumMod val="95000"/>
                  <a:lumOff val="5000"/>
                </a:schemeClr>
              </a:solidFill>
              <a:latin typeface="Arial" panose="020B0604020202020204" pitchFamily="34" charset="0"/>
              <a:ea typeface="宋体" panose="02010600030101010101" pitchFamily="2" charset="-122"/>
              <a:cs typeface="Arial" panose="020B0604020202020204" pitchFamily="34" charset="0"/>
            </a:endParaRPr>
          </a:p>
          <a:p>
            <a:pPr indent="254000">
              <a:lnSpc>
                <a:spcPts val="2400"/>
              </a:lnSpc>
            </a:pP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3065759" y="1385717"/>
            <a:ext cx="1630680" cy="645160"/>
          </a:xfrm>
          <a:prstGeom prst="rect">
            <a:avLst/>
          </a:prstGeom>
          <a:noFill/>
        </p:spPr>
        <p:txBody>
          <a:bodyPr wrap="none" rtlCol="0">
            <a:spAutoFit/>
          </a:bodyPr>
          <a:lstStyle/>
          <a:p>
            <a:pPr algn="l"/>
            <a:r>
              <a:rPr lang="zh-CN" altLang="en-US" sz="3600" dirty="0">
                <a:latin typeface="楷体" panose="02010609060101010101" pitchFamily="49" charset="-122"/>
                <a:ea typeface="楷体" panose="02010609060101010101" pitchFamily="49" charset="-122"/>
              </a:rPr>
              <a:t>浑</a:t>
            </a:r>
            <a:r>
              <a:rPr lang="en-US" altLang="zh-CN" sz="3600" dirty="0">
                <a:latin typeface="楷体" panose="02010609060101010101" pitchFamily="49" charset="-122"/>
                <a:ea typeface="楷体" panose="02010609060101010101" pitchFamily="49" charset="-122"/>
              </a:rPr>
              <a:t> </a:t>
            </a:r>
            <a:r>
              <a:rPr lang="zh-CN" altLang="zh-C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mn-ea"/>
              </a:rPr>
              <a:t>hún</a:t>
            </a:r>
            <a:endParaRPr lang="zh-CN" altLang="zh-CN"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mn-ea"/>
            </a:endParaRPr>
          </a:p>
        </p:txBody>
      </p:sp>
      <p:cxnSp>
        <p:nvCxnSpPr>
          <p:cNvPr id="8" name="直接连接符 7"/>
          <p:cNvCxnSpPr/>
          <p:nvPr>
            <p:custDataLst>
              <p:tags r:id="rId1"/>
            </p:custDataLst>
          </p:nvPr>
        </p:nvCxnSpPr>
        <p:spPr>
          <a:xfrm>
            <a:off x="7067448" y="1534160"/>
            <a:ext cx="1" cy="3438344"/>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52385" y="1385570"/>
            <a:ext cx="4064000" cy="645160"/>
          </a:xfrm>
          <a:prstGeom prst="rect">
            <a:avLst/>
          </a:prstGeom>
          <a:noFill/>
        </p:spPr>
        <p:txBody>
          <a:bodyPr wrap="square" rtlCol="0">
            <a:spAutoFit/>
          </a:bodyPr>
          <a:lstStyle/>
          <a:p>
            <a:r>
              <a:rPr lang="zh-CN" altLang="en-US" sz="3600">
                <a:latin typeface="楷体" panose="02010609060101010101" pitchFamily="49" charset="-122"/>
                <a:ea typeface="楷体" panose="02010609060101010101" pitchFamily="49" charset="-122"/>
              </a:rPr>
              <a:t>浑</a:t>
            </a:r>
            <a:r>
              <a:rPr lang="en-US" altLang="zh-CN" sz="3600">
                <a:latin typeface="楷体" panose="02010609060101010101" pitchFamily="49" charset="-122"/>
                <a:ea typeface="楷体" panose="02010609060101010101" pitchFamily="49" charset="-122"/>
              </a:rPr>
              <a:t> </a:t>
            </a:r>
            <a:r>
              <a:rPr lang="zh-CN" altLang="en-US" sz="3600">
                <a:solidFill>
                  <a:srgbClr val="FF0000"/>
                </a:solidFill>
                <a:latin typeface="微软雅黑" panose="020B0503020204020204" charset="-122"/>
                <a:ea typeface="微软雅黑" panose="020B0503020204020204" charset="-122"/>
              </a:rPr>
              <a:t>hùn</a:t>
            </a:r>
            <a:endParaRPr lang="zh-CN" altLang="en-US" sz="3600">
              <a:solidFill>
                <a:srgbClr val="FF0000"/>
              </a:solidFill>
              <a:latin typeface="微软雅黑" panose="020B0503020204020204" charset="-122"/>
              <a:ea typeface="微软雅黑" panose="020B0503020204020204" charset="-122"/>
            </a:endParaRPr>
          </a:p>
        </p:txBody>
      </p:sp>
      <p:sp>
        <p:nvSpPr>
          <p:cNvPr id="11" name="文本框 10"/>
          <p:cNvSpPr txBox="1"/>
          <p:nvPr/>
        </p:nvSpPr>
        <p:spPr>
          <a:xfrm>
            <a:off x="7621905" y="2311400"/>
            <a:ext cx="3413760" cy="521970"/>
          </a:xfrm>
          <a:prstGeom prst="rect">
            <a:avLst/>
          </a:prstGeom>
          <a:noFill/>
        </p:spPr>
        <p:txBody>
          <a:bodyPr wrap="square" rtlCol="0">
            <a:spAutoFit/>
          </a:bodyPr>
          <a:lstStyle/>
          <a:p>
            <a:r>
              <a:rPr lang="zh-CN" altLang="en-US" sz="2800">
                <a:latin typeface="楷体" panose="02010609060101010101" pitchFamily="49" charset="-122"/>
                <a:ea typeface="楷体" panose="02010609060101010101" pitchFamily="49" charset="-122"/>
              </a:rPr>
              <a:t>浑乱：浑水摸鱼</a:t>
            </a:r>
            <a:endParaRPr lang="zh-CN" altLang="en-US" sz="2800">
              <a:latin typeface="楷体" panose="02010609060101010101" pitchFamily="49" charset="-122"/>
              <a:ea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550375" y="1003676"/>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5277678" y="920547"/>
            <a:ext cx="2163078" cy="6451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浑</a:t>
            </a:r>
            <a:r>
              <a:rPr lang="en-US" altLang="zh-CN" sz="36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 </a:t>
            </a:r>
            <a:r>
              <a:rPr lang="zh-CN" altLang="zh-CN"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sym typeface="+mn-ea"/>
              </a:rPr>
              <a:t>hún</a:t>
            </a:r>
            <a:endParaRPr kumimoji="0" lang="zh-CN" altLang="zh-CN" sz="3200"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mn-ea"/>
            </a:endParaRPr>
          </a:p>
        </p:txBody>
      </p:sp>
      <p:sp>
        <p:nvSpPr>
          <p:cNvPr id="6" name="文本框 5"/>
          <p:cNvSpPr txBox="1"/>
          <p:nvPr/>
        </p:nvSpPr>
        <p:spPr>
          <a:xfrm>
            <a:off x="1273175" y="1565910"/>
            <a:ext cx="9946640" cy="2452370"/>
          </a:xfrm>
          <a:prstGeom prst="rect">
            <a:avLst/>
          </a:prstGeom>
          <a:noFill/>
        </p:spPr>
        <p:txBody>
          <a:bodyPr wrap="square">
            <a:noAutofit/>
          </a:bodyPr>
          <a:lstStyle/>
          <a:p>
            <a:pPr indent="304800">
              <a:lnSpc>
                <a:spcPct val="150000"/>
              </a:lnSpc>
            </a:pP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创</a:t>
            </a:r>
            <a:r>
              <a:rPr lang="en-US"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25:25   </a:t>
            </a: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先产的身体发红，</a:t>
            </a:r>
            <a:r>
              <a:rPr lang="zh-CN" altLang="zh-CN" sz="2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浑</a:t>
            </a:r>
            <a:r>
              <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身</a:t>
            </a: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有毛，如同皮衣，他们就给他起名叫</a:t>
            </a:r>
            <a:endPar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endParaRPr>
          </a:p>
          <a:p>
            <a:pPr indent="304800">
              <a:lnSpc>
                <a:spcPct val="150000"/>
              </a:lnSpc>
            </a:pP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 </a:t>
            </a:r>
            <a:r>
              <a:rPr lang="en-US"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         </a:t>
            </a: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rPr>
              <a:t>以扫（以扫就是有毛的意思）。</a:t>
            </a:r>
            <a:endParaRPr lang="zh-CN" altLang="zh-CN" sz="2400" dirty="0">
              <a:effectLst/>
              <a:latin typeface="楷体" panose="02010609060101010101" pitchFamily="49" charset="-122"/>
              <a:ea typeface="楷体" panose="02010609060101010101" pitchFamily="49" charset="-122"/>
              <a:cs typeface="楷体" panose="02010609060101010101" pitchFamily="49" charset="-122"/>
            </a:endParaRPr>
          </a:p>
          <a:p>
            <a:pPr indent="304800">
              <a:lnSpc>
                <a:spcPct val="150000"/>
              </a:lnSpc>
            </a:pPr>
            <a:r>
              <a:rPr lang="zh-CN" altLang="zh-CN" sz="2400" dirty="0">
                <a:effectLst/>
                <a:latin typeface="楷体" panose="02010609060101010101" pitchFamily="49" charset="-122"/>
                <a:ea typeface="楷体" panose="02010609060101010101" pitchFamily="49" charset="-122"/>
                <a:cs typeface="楷体" panose="02010609060101010101" pitchFamily="49" charset="-122"/>
                <a:sym typeface="+mn-ea"/>
              </a:rPr>
              <a:t>箴言 25:26</a:t>
            </a:r>
            <a:r>
              <a:rPr lang="en-US" altLang="zh-CN" sz="2400" dirty="0">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dirty="0">
                <a:effectLst/>
                <a:latin typeface="楷体" panose="02010609060101010101" pitchFamily="49" charset="-122"/>
                <a:ea typeface="楷体" panose="02010609060101010101" pitchFamily="49" charset="-122"/>
                <a:cs typeface="楷体" panose="02010609060101010101" pitchFamily="49" charset="-122"/>
              </a:rPr>
              <a:t>义人在恶人面前退缩，好像趟</a:t>
            </a:r>
            <a:r>
              <a:rPr lang="zh-CN" altLang="zh-CN" sz="2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浑</a:t>
            </a:r>
            <a:r>
              <a:rPr lang="zh-CN" altLang="zh-CN" sz="2400" dirty="0">
                <a:effectLst/>
                <a:latin typeface="楷体" panose="02010609060101010101" pitchFamily="49" charset="-122"/>
                <a:ea typeface="楷体" panose="02010609060101010101" pitchFamily="49" charset="-122"/>
                <a:cs typeface="楷体" panose="02010609060101010101" pitchFamily="49" charset="-122"/>
              </a:rPr>
              <a:t>之泉，弄浊之井。</a:t>
            </a:r>
            <a:endParaRPr lang="zh-CN" altLang="zh-CN" sz="2400" dirty="0">
              <a:effectLst/>
              <a:latin typeface="楷体" panose="02010609060101010101" pitchFamily="49" charset="-122"/>
              <a:ea typeface="楷体" panose="02010609060101010101" pitchFamily="49" charset="-122"/>
              <a:cs typeface="楷体" panose="02010609060101010101" pitchFamily="49" charset="-122"/>
            </a:endParaRPr>
          </a:p>
          <a:p>
            <a:pPr indent="304800">
              <a:lnSpc>
                <a:spcPct val="150000"/>
              </a:lnSpc>
            </a:pPr>
            <a:endParaRPr lang="zh-CN" altLang="zh-CN" sz="2400" dirty="0">
              <a:effectLst/>
              <a:latin typeface="楷体" panose="02010609060101010101" pitchFamily="49" charset="-122"/>
              <a:ea typeface="楷体" panose="02010609060101010101" pitchFamily="49" charset="-122"/>
              <a:cs typeface="楷体" panose="02010609060101010101" pitchFamily="49" charset="-122"/>
            </a:endParaRPr>
          </a:p>
          <a:p>
            <a:pPr indent="304800">
              <a:lnSpc>
                <a:spcPct val="150000"/>
              </a:lnSpc>
            </a:pPr>
            <a:r>
              <a:rPr lang="zh-CN" altLang="zh-CN" sz="2400" dirty="0">
                <a:effectLst/>
                <a:latin typeface="楷体" panose="02010609060101010101" pitchFamily="49" charset="-122"/>
                <a:ea typeface="楷体" panose="02010609060101010101" pitchFamily="49" charset="-122"/>
                <a:cs typeface="楷体" panose="02010609060101010101" pitchFamily="49" charset="-122"/>
              </a:rPr>
              <a:t>以西结书 32:2</a:t>
            </a:r>
            <a:r>
              <a:rPr lang="en-US" altLang="zh-CN" sz="2400" dirty="0">
                <a:effectLst/>
                <a:latin typeface="楷体" panose="02010609060101010101" pitchFamily="49" charset="-122"/>
                <a:ea typeface="楷体" panose="02010609060101010101" pitchFamily="49" charset="-122"/>
                <a:cs typeface="楷体" panose="02010609060101010101" pitchFamily="49" charset="-122"/>
              </a:rPr>
              <a:t> </a:t>
            </a:r>
            <a:r>
              <a:rPr lang="zh-CN" altLang="zh-CN" sz="2400" dirty="0">
                <a:effectLst/>
                <a:latin typeface="楷体" panose="02010609060101010101" pitchFamily="49" charset="-122"/>
                <a:ea typeface="楷体" panose="02010609060101010101" pitchFamily="49" charset="-122"/>
                <a:cs typeface="楷体" panose="02010609060101010101" pitchFamily="49" charset="-122"/>
              </a:rPr>
              <a:t>“人子啊，你要为埃及王法老作哀歌，说：从前你在</a:t>
            </a:r>
            <a:endParaRPr lang="zh-CN" altLang="zh-CN" sz="2400" dirty="0">
              <a:effectLst/>
              <a:latin typeface="楷体" panose="02010609060101010101" pitchFamily="49" charset="-122"/>
              <a:ea typeface="楷体" panose="02010609060101010101" pitchFamily="49" charset="-122"/>
              <a:cs typeface="楷体" panose="02010609060101010101" pitchFamily="49" charset="-122"/>
            </a:endParaRPr>
          </a:p>
          <a:p>
            <a:pPr indent="304800">
              <a:lnSpc>
                <a:spcPct val="150000"/>
              </a:lnSpc>
            </a:pPr>
            <a:r>
              <a:rPr lang="zh-CN" altLang="zh-CN" sz="2400" dirty="0">
                <a:effectLst/>
                <a:latin typeface="楷体" panose="02010609060101010101" pitchFamily="49" charset="-122"/>
                <a:ea typeface="楷体" panose="02010609060101010101" pitchFamily="49" charset="-122"/>
                <a:cs typeface="楷体" panose="02010609060101010101" pitchFamily="49" charset="-122"/>
              </a:rPr>
              <a:t> </a:t>
            </a:r>
            <a:r>
              <a:rPr lang="en-US" altLang="zh-CN" sz="2400" dirty="0">
                <a:effectLst/>
                <a:latin typeface="楷体" panose="02010609060101010101" pitchFamily="49" charset="-122"/>
                <a:ea typeface="楷体" panose="02010609060101010101" pitchFamily="49" charset="-122"/>
                <a:cs typeface="楷体" panose="02010609060101010101" pitchFamily="49" charset="-122"/>
              </a:rPr>
              <a:t>              </a:t>
            </a:r>
            <a:r>
              <a:rPr lang="zh-CN" altLang="zh-CN" sz="24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列国中，如同少壮狮子；现在你却像海中的大鱼。你</a:t>
            </a:r>
            <a:endParaRPr lang="zh-CN" altLang="zh-CN" sz="2400" dirty="0">
              <a:solidFill>
                <a:srgbClr val="000000"/>
              </a:solidFill>
              <a:effectLst/>
              <a:latin typeface="楷体" panose="02010609060101010101" pitchFamily="49" charset="-122"/>
              <a:ea typeface="楷体" panose="02010609060101010101" pitchFamily="49" charset="-122"/>
              <a:cs typeface="楷体" panose="02010609060101010101" pitchFamily="49" charset="-122"/>
            </a:endParaRPr>
          </a:p>
          <a:p>
            <a:pPr indent="304800">
              <a:lnSpc>
                <a:spcPct val="150000"/>
              </a:lnSpc>
            </a:pPr>
            <a:r>
              <a:rPr lang="zh-CN" altLang="zh-CN" sz="24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 </a:t>
            </a:r>
            <a:r>
              <a:rPr lang="en-US" altLang="zh-CN" sz="24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             </a:t>
            </a:r>
            <a:r>
              <a:rPr lang="zh-CN" altLang="zh-CN" sz="24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冲出江河，用爪搅动诸水，使江河</a:t>
            </a:r>
            <a:r>
              <a:rPr lang="zh-CN" altLang="zh-CN" sz="2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rPr>
              <a:t>浑浊。</a:t>
            </a:r>
            <a:endParaRPr lang="zh-CN" altLang="zh-CN" sz="2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17" name="文本框 16"/>
          <p:cNvSpPr txBox="1"/>
          <p:nvPr/>
        </p:nvSpPr>
        <p:spPr>
          <a:xfrm>
            <a:off x="2574236" y="4543482"/>
            <a:ext cx="7635736" cy="1060547"/>
          </a:xfrm>
          <a:prstGeom prst="rect">
            <a:avLst/>
          </a:prstGeom>
          <a:noFill/>
        </p:spPr>
        <p:txBody>
          <a:bodyPr wrap="square">
            <a:spAutoFit/>
          </a:bodyPr>
          <a:lstStyle/>
          <a:p>
            <a:pPr indent="238125">
              <a:lnSpc>
                <a:spcPts val="2625"/>
              </a:lnSpc>
            </a:pPr>
            <a:r>
              <a:rPr lang="en-US" altLang="zh-CN" sz="1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Times New Roman" panose="02020603050405020304" pitchFamily="18" charset="0"/>
              <a:ea typeface="等线" panose="02010600030101010101" charset="-122"/>
            </a:endParaRPr>
          </a:p>
          <a:p>
            <a:pPr indent="304800">
              <a:lnSpc>
                <a:spcPts val="2625"/>
              </a:lnSpc>
            </a:pPr>
            <a:r>
              <a:rPr lang="en-US" altLang="zh-CN" sz="1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en-US" altLang="zh-CN" sz="1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indent="304800">
              <a:lnSpc>
                <a:spcPts val="2625"/>
              </a:lnSpc>
            </a:pPr>
            <a:r>
              <a:rPr lang="en-US" altLang="zh-CN" dirty="0">
                <a:solidFill>
                  <a:srgbClr val="000000"/>
                </a:solidFill>
                <a:latin typeface="Times New Roman" panose="02020603050405020304" pitchFamily="18" charset="0"/>
                <a:ea typeface="宋体" panose="02010600030101010101" pitchFamily="2" charset="-122"/>
                <a:cs typeface="宋体" panose="02010600030101010101" pitchFamily="2" charset="-122"/>
              </a:rPr>
              <a:t> </a:t>
            </a:r>
            <a:endParaRPr lang="zh-CN" altLang="zh-CN" sz="1800" dirty="0">
              <a:effectLst/>
              <a:latin typeface="Times New Roman" panose="02020603050405020304" pitchFamily="18" charset="0"/>
              <a:ea typeface="等线" panose="02010600030101010101" charset="-122"/>
            </a:endParaRPr>
          </a:p>
        </p:txBody>
      </p:sp>
      <p:sp>
        <p:nvSpPr>
          <p:cNvPr id="4" name="文本框 3"/>
          <p:cNvSpPr txBox="1"/>
          <p:nvPr/>
        </p:nvSpPr>
        <p:spPr>
          <a:xfrm>
            <a:off x="6610736" y="6375852"/>
            <a:ext cx="6097656" cy="368300"/>
          </a:xfrm>
          <a:prstGeom prst="rect">
            <a:avLst/>
          </a:prstGeom>
          <a:noFill/>
        </p:spPr>
        <p:txBody>
          <a:bodyPr wrap="square">
            <a:spAutoFit/>
          </a:bodyPr>
          <a:lstStyle/>
          <a:p>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备注：</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圣经中出现</a:t>
            </a:r>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12处都</a:t>
            </a:r>
            <a:r>
              <a:rPr lang="zh-CN" altLang="zh-CN" dirty="0">
                <a:solidFill>
                  <a:schemeClr val="tx1"/>
                </a:solidFill>
                <a:effectLst/>
                <a:latin typeface="楷体" panose="02010609060101010101" pitchFamily="49" charset="-122"/>
                <a:ea typeface="楷体" panose="02010609060101010101" pitchFamily="49" charset="-122"/>
                <a:cs typeface="楷体" panose="02010609060101010101" pitchFamily="49" charset="-122"/>
              </a:rPr>
              <a:t>读</a:t>
            </a:r>
            <a:r>
              <a:rPr lang="zh-CN" altLang="zh-CN" dirty="0">
                <a:solidFill>
                  <a:srgbClr val="C00000"/>
                </a:solidFill>
                <a:effectLst/>
                <a:latin typeface="楷体" panose="02010609060101010101" pitchFamily="49" charset="-122"/>
                <a:ea typeface="楷体" panose="02010609060101010101" pitchFamily="49" charset="-122"/>
                <a:cs typeface="楷体" panose="02010609060101010101" pitchFamily="49" charset="-122"/>
              </a:rPr>
              <a:t> </a:t>
            </a:r>
            <a:r>
              <a:rPr lang="zh-CN"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rPr>
              <a:t>hún</a:t>
            </a:r>
            <a:r>
              <a:rPr lang="zh-CN" altLang="zh-CN" dirty="0">
                <a:solidFill>
                  <a:schemeClr val="tx1"/>
                </a:solidFill>
                <a:effectLst/>
                <a:latin typeface="Arial" panose="020B0604020202020204" pitchFamily="34" charset="0"/>
                <a:ea typeface="楷体" panose="02010609060101010101" pitchFamily="49" charset="-122"/>
                <a:cs typeface="Arial" panose="020B0604020202020204" pitchFamily="34" charset="0"/>
              </a:rPr>
              <a:t>。</a:t>
            </a:r>
            <a:endParaRPr lang="zh-CN" altLang="zh-CN" dirty="0">
              <a:solidFill>
                <a:schemeClr val="tx1"/>
              </a:solidFill>
              <a:effectLst/>
              <a:latin typeface="Arial" panose="020B0604020202020204" pitchFamily="34" charset="0"/>
              <a:ea typeface="楷体" panose="02010609060101010101" pitchFamily="49"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12339" y="2250479"/>
            <a:ext cx="2476507" cy="2476507"/>
          </a:xfrm>
          <a:prstGeom prst="rect">
            <a:avLst/>
          </a:prstGeom>
          <a:effectLst>
            <a:outerShdw blurRad="50800" dist="38100" dir="5400000" algn="t" rotWithShape="0">
              <a:prstClr val="black">
                <a:alpha val="40000"/>
              </a:prstClr>
            </a:outerShdw>
          </a:effectLst>
        </p:spPr>
      </p:pic>
      <p:sp>
        <p:nvSpPr>
          <p:cNvPr id="4" name="文本框 3"/>
          <p:cNvSpPr txBox="1"/>
          <p:nvPr/>
        </p:nvSpPr>
        <p:spPr>
          <a:xfrm>
            <a:off x="3049971" y="1457753"/>
            <a:ext cx="1612624" cy="829945"/>
          </a:xfrm>
          <a:prstGeom prst="rect">
            <a:avLst/>
          </a:prstGeom>
          <a:noFill/>
        </p:spPr>
        <p:txBody>
          <a:bodyPr wrap="square">
            <a:spAutoFit/>
          </a:bodyPr>
          <a:lstStyle/>
          <a:p>
            <a:r>
              <a:rPr lang="en-US" altLang="zh-CN" sz="4400" dirty="0">
                <a:solidFill>
                  <a:srgbClr val="333333"/>
                </a:solidFill>
                <a:latin typeface="微软雅黑" panose="020B0503020204020204" charset="-122"/>
                <a:cs typeface="Times New Roman" panose="02020603050405020304" pitchFamily="18" charset="0"/>
              </a:rPr>
              <a:t>  </a:t>
            </a:r>
            <a:r>
              <a:rPr lang="en-US" altLang="zh-CN" sz="4800" dirty="0" err="1">
                <a:solidFill>
                  <a:srgbClr val="333333"/>
                </a:solidFill>
                <a:latin typeface="Arial" panose="020B0604020202020204" pitchFamily="34" charset="0"/>
                <a:cs typeface="Arial" panose="020B0604020202020204" pitchFamily="34" charset="0"/>
              </a:rPr>
              <a:t>tu</a:t>
            </a:r>
            <a:r>
              <a:rPr lang="zh-CN" altLang="zh-CN" sz="4800" dirty="0">
                <a:solidFill>
                  <a:srgbClr val="333333"/>
                </a:solidFill>
                <a:latin typeface="Arial" panose="020B0604020202020204" pitchFamily="34" charset="0"/>
                <a:cs typeface="Arial" panose="020B0604020202020204" pitchFamily="34" charset="0"/>
              </a:rPr>
              <a:t>ó</a:t>
            </a:r>
            <a:endParaRPr lang="zh-CN" altLang="zh-CN" sz="4800" dirty="0">
              <a:solidFill>
                <a:srgbClr val="333333"/>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42454" y="2312353"/>
            <a:ext cx="2476507" cy="2476507"/>
          </a:xfrm>
          <a:prstGeom prst="rect">
            <a:avLst/>
          </a:prstGeom>
          <a:effectLst>
            <a:outerShdw blurRad="50800" dist="38100" dir="5400000" algn="t" rotWithShape="0">
              <a:prstClr val="black">
                <a:alpha val="40000"/>
              </a:prstClr>
            </a:outerShdw>
          </a:effectLst>
        </p:spPr>
      </p:pic>
      <p:sp>
        <p:nvSpPr>
          <p:cNvPr id="11" name="文本框 10"/>
          <p:cNvSpPr txBox="1"/>
          <p:nvPr/>
        </p:nvSpPr>
        <p:spPr>
          <a:xfrm>
            <a:off x="7629402" y="1420713"/>
            <a:ext cx="1302607" cy="829945"/>
          </a:xfrm>
          <a:prstGeom prst="rect">
            <a:avLst/>
          </a:prstGeom>
          <a:noFill/>
        </p:spPr>
        <p:txBody>
          <a:bodyPr wrap="square">
            <a:spAutoFit/>
          </a:bodyPr>
          <a:lstStyle/>
          <a:p>
            <a:r>
              <a:rPr lang="en-US" altLang="zh-CN" sz="4800" dirty="0">
                <a:solidFill>
                  <a:srgbClr val="333333"/>
                </a:solidFill>
                <a:effectLst/>
                <a:latin typeface="Arial" panose="020B0604020202020204" pitchFamily="34" charset="0"/>
                <a:cs typeface="Arial" panose="020B0604020202020204" pitchFamily="34" charset="0"/>
              </a:rPr>
              <a:t>du</a:t>
            </a:r>
            <a:r>
              <a:rPr lang="zh-CN" altLang="zh-CN" sz="4800" dirty="0">
                <a:solidFill>
                  <a:srgbClr val="333333"/>
                </a:solidFill>
                <a:effectLst/>
                <a:latin typeface="Arial" panose="020B0604020202020204" pitchFamily="34" charset="0"/>
                <a:ea typeface="微软雅黑" panose="020B0503020204020204" charset="-122"/>
                <a:cs typeface="Arial" panose="020B0604020202020204" pitchFamily="34" charset="0"/>
              </a:rPr>
              <a:t>ò</a:t>
            </a:r>
            <a:endParaRPr lang="zh-CN" altLang="zh-CN" sz="4800" dirty="0">
              <a:solidFill>
                <a:srgbClr val="333333"/>
              </a:solidFill>
              <a:effectLst/>
              <a:latin typeface="Arial" panose="020B0604020202020204" pitchFamily="34" charset="0"/>
              <a:ea typeface="微软雅黑" panose="020B0503020204020204" charset="-122"/>
              <a:cs typeface="Arial" panose="020B0604020202020204" pitchFamily="34" charset="0"/>
            </a:endParaRPr>
          </a:p>
        </p:txBody>
      </p:sp>
      <p:sp>
        <p:nvSpPr>
          <p:cNvPr id="13" name="文本框 12"/>
          <p:cNvSpPr txBox="1"/>
          <p:nvPr/>
        </p:nvSpPr>
        <p:spPr>
          <a:xfrm>
            <a:off x="2821305" y="2080108"/>
            <a:ext cx="2328242" cy="2646878"/>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驮</a:t>
            </a:r>
            <a:endParaRPr lang="zh-CN" altLang="en-US" sz="333300" dirty="0">
              <a:latin typeface="楷体" panose="02010609060101010101" pitchFamily="49" charset="-122"/>
              <a:ea typeface="楷体" panose="02010609060101010101" pitchFamily="49" charset="-122"/>
            </a:endParaRPr>
          </a:p>
        </p:txBody>
      </p:sp>
      <p:sp>
        <p:nvSpPr>
          <p:cNvPr id="15" name="箭头: 左右 14"/>
          <p:cNvSpPr/>
          <p:nvPr/>
        </p:nvSpPr>
        <p:spPr>
          <a:xfrm>
            <a:off x="5561768" y="3246416"/>
            <a:ext cx="1216152" cy="484632"/>
          </a:xfrm>
          <a:prstGeom prst="leftRightArrow">
            <a:avLst>
              <a:gd name="adj1" fmla="val 50000"/>
              <a:gd name="adj2" fmla="val 47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150842" y="2141982"/>
            <a:ext cx="1957842" cy="2646878"/>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驮</a:t>
            </a:r>
            <a:endParaRPr lang="zh-CN" altLang="en-US" sz="333300" dirty="0">
              <a:latin typeface="楷体" panose="02010609060101010101" pitchFamily="49" charset="-122"/>
              <a:ea typeface="楷体" panose="02010609060101010101" pitchFamily="49" charset="-122"/>
            </a:endParaRPr>
          </a:p>
        </p:txBody>
      </p:sp>
      <p:sp>
        <p:nvSpPr>
          <p:cNvPr id="8" name="文本框 7"/>
          <p:cNvSpPr txBox="1"/>
          <p:nvPr/>
        </p:nvSpPr>
        <p:spPr>
          <a:xfrm>
            <a:off x="2619375" y="5087620"/>
            <a:ext cx="2646680" cy="460375"/>
          </a:xfrm>
          <a:prstGeom prst="rect">
            <a:avLst/>
          </a:prstGeom>
          <a:noFill/>
        </p:spPr>
        <p:txBody>
          <a:bodyPr wrap="square">
            <a:spAutoFit/>
          </a:bodyPr>
          <a:lstStyle/>
          <a:p>
            <a:r>
              <a:rPr lang="zh-CN" altLang="en-US" sz="2400" dirty="0">
                <a:solidFill>
                  <a:srgbClr val="00B0F0"/>
                </a:solidFill>
                <a:latin typeface="楷体" panose="02010609060101010101" pitchFamily="49" charset="-122"/>
                <a:ea typeface="楷体" panose="02010609060101010101" pitchFamily="49" charset="-122"/>
                <a:cs typeface="宋体" panose="02010600030101010101" pitchFamily="2" charset="-122"/>
              </a:rPr>
              <a:t>释义：用背负载。</a:t>
            </a:r>
            <a:endParaRPr lang="zh-CN" altLang="en-US" dirty="0"/>
          </a:p>
        </p:txBody>
      </p:sp>
      <p:sp>
        <p:nvSpPr>
          <p:cNvPr id="12" name="文本框 11"/>
          <p:cNvSpPr txBox="1"/>
          <p:nvPr/>
        </p:nvSpPr>
        <p:spPr>
          <a:xfrm>
            <a:off x="6223201" y="5223381"/>
            <a:ext cx="6097656" cy="829945"/>
          </a:xfrm>
          <a:prstGeom prst="rect">
            <a:avLst/>
          </a:prstGeom>
          <a:noFill/>
        </p:spPr>
        <p:txBody>
          <a:bodyPr wrap="square">
            <a:spAutoFit/>
          </a:bodyPr>
          <a:lstStyle/>
          <a:p>
            <a:r>
              <a:rPr lang="zh-CN" altLang="en-US" sz="2400" dirty="0">
                <a:solidFill>
                  <a:srgbClr val="00B0F0"/>
                </a:solidFill>
                <a:latin typeface="楷体" panose="02010609060101010101" pitchFamily="49" charset="-122"/>
                <a:ea typeface="楷体" panose="02010609060101010101" pitchFamily="49" charset="-122"/>
                <a:cs typeface="宋体" panose="02010600030101010101" pitchFamily="2" charset="-122"/>
              </a:rPr>
              <a:t>释义：驮着货物的牲口或牲口</a:t>
            </a:r>
            <a:endParaRPr lang="zh-CN" altLang="en-US" sz="2400" dirty="0">
              <a:solidFill>
                <a:srgbClr val="00B0F0"/>
              </a:solidFill>
              <a:latin typeface="楷体" panose="02010609060101010101" pitchFamily="49" charset="-122"/>
              <a:ea typeface="楷体" panose="02010609060101010101" pitchFamily="49" charset="-122"/>
              <a:cs typeface="宋体" panose="02010600030101010101" pitchFamily="2" charset="-122"/>
            </a:endParaRPr>
          </a:p>
          <a:p>
            <a:r>
              <a:rPr lang="zh-CN" altLang="en-US" sz="2400" dirty="0">
                <a:solidFill>
                  <a:srgbClr val="00B0F0"/>
                </a:solidFill>
                <a:latin typeface="楷体" panose="02010609060101010101" pitchFamily="49" charset="-122"/>
                <a:ea typeface="楷体" panose="02010609060101010101" pitchFamily="49" charset="-122"/>
                <a:cs typeface="宋体" panose="02010600030101010101" pitchFamily="2" charset="-122"/>
              </a:rPr>
              <a:t> </a:t>
            </a:r>
            <a:r>
              <a:rPr lang="en-US" altLang="zh-CN" sz="2400" dirty="0">
                <a:solidFill>
                  <a:srgbClr val="00B0F0"/>
                </a:solidFill>
                <a:latin typeface="楷体" panose="02010609060101010101" pitchFamily="49" charset="-122"/>
                <a:ea typeface="楷体" panose="02010609060101010101" pitchFamily="49" charset="-122"/>
                <a:cs typeface="宋体" panose="02010600030101010101" pitchFamily="2" charset="-122"/>
              </a:rPr>
              <a:t>     </a:t>
            </a:r>
            <a:r>
              <a:rPr lang="zh-CN" altLang="en-US" sz="2400" dirty="0">
                <a:solidFill>
                  <a:srgbClr val="00B0F0"/>
                </a:solidFill>
                <a:latin typeface="楷体" panose="02010609060101010101" pitchFamily="49" charset="-122"/>
                <a:ea typeface="楷体" panose="02010609060101010101" pitchFamily="49" charset="-122"/>
                <a:cs typeface="宋体" panose="02010600030101010101" pitchFamily="2" charset="-122"/>
              </a:rPr>
              <a:t>所负载的货物。</a:t>
            </a:r>
            <a:endParaRPr lang="zh-CN" altLang="en-US" sz="2400" dirty="0">
              <a:solidFill>
                <a:srgbClr val="00B0F0"/>
              </a:solidFill>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550375" y="1003676"/>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5030445" y="920547"/>
            <a:ext cx="2712137" cy="6451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rPr>
              <a:t>驮</a:t>
            </a:r>
            <a:r>
              <a:rPr kumimoji="0" lang="en-US" altLang="zh-CN"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rPr>
              <a:t> </a:t>
            </a:r>
            <a:r>
              <a:rPr lang="en-US" altLang="zh-CN" sz="3200" dirty="0" err="1">
                <a:solidFill>
                  <a:srgbClr val="C00000"/>
                </a:solidFill>
                <a:latin typeface="Arial" panose="020B0604020202020204" pitchFamily="34" charset="0"/>
                <a:cs typeface="Arial" panose="020B0604020202020204" pitchFamily="34" charset="0"/>
                <a:sym typeface="+mn-ea"/>
              </a:rPr>
              <a:t>tu</a:t>
            </a:r>
            <a:r>
              <a:rPr lang="zh-CN" altLang="zh-CN" sz="3200" dirty="0">
                <a:solidFill>
                  <a:srgbClr val="C00000"/>
                </a:solidFill>
                <a:latin typeface="Arial" panose="020B0604020202020204" pitchFamily="34" charset="0"/>
                <a:cs typeface="Arial" panose="020B0604020202020204" pitchFamily="34" charset="0"/>
                <a:sym typeface="+mn-ea"/>
              </a:rPr>
              <a:t>ó</a:t>
            </a:r>
            <a:r>
              <a:rPr kumimoji="0" lang="en-US" altLang="zh-CN" sz="3600" b="0"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rPr>
              <a:t> </a:t>
            </a:r>
            <a:r>
              <a:rPr kumimoji="0" lang="en-US" altLang="zh-CN" sz="36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rPr>
              <a:t> </a:t>
            </a:r>
            <a:endParaRPr kumimoji="0" lang="en-US" altLang="zh-CN" sz="36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26" name="文本框 4"/>
          <p:cNvSpPr txBox="1"/>
          <p:nvPr/>
        </p:nvSpPr>
        <p:spPr>
          <a:xfrm>
            <a:off x="4440416" y="2182518"/>
            <a:ext cx="5436908" cy="338554"/>
          </a:xfrm>
          <a:prstGeom prst="rect">
            <a:avLst/>
          </a:prstGeom>
          <a:noFill/>
          <a:effectLst/>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2">
                    <a:lumMod val="10000"/>
                  </a:schemeClr>
                </a:solidFill>
                <a:latin typeface="Ink Free" panose="03080402000500000000" pitchFamily="2" charset="0"/>
                <a:ea typeface="方正仿宋简体" pitchFamily="2" charset="-122"/>
              </a:rPr>
              <a:t> </a:t>
            </a:r>
            <a:endParaRPr lang="zh-CN" altLang="en-US" sz="1600" dirty="0">
              <a:solidFill>
                <a:schemeClr val="bg2">
                  <a:lumMod val="10000"/>
                </a:schemeClr>
              </a:solidFill>
              <a:latin typeface="Ink Free" panose="03080402000500000000" pitchFamily="2" charset="0"/>
              <a:ea typeface="方正仿宋简体" pitchFamily="2" charset="-122"/>
            </a:endParaRPr>
          </a:p>
        </p:txBody>
      </p:sp>
      <p:sp>
        <p:nvSpPr>
          <p:cNvPr id="28" name="文本框 4"/>
          <p:cNvSpPr txBox="1"/>
          <p:nvPr/>
        </p:nvSpPr>
        <p:spPr>
          <a:xfrm>
            <a:off x="3119451" y="3681946"/>
            <a:ext cx="7682948" cy="891540"/>
          </a:xfrm>
          <a:prstGeom prst="rect">
            <a:avLst/>
          </a:prstGeom>
          <a:noFill/>
          <a:effectLst/>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zh-CN" sz="2400" dirty="0">
              <a:effectLst/>
              <a:latin typeface="Times New Roman" panose="02020603050405020304" pitchFamily="18" charset="0"/>
              <a:ea typeface="等线" panose="02010600030101010101" charset="-122"/>
            </a:endParaRPr>
          </a:p>
          <a:p>
            <a:endParaRPr lang="zh-CN" altLang="en-US" sz="1600" dirty="0">
              <a:solidFill>
                <a:schemeClr val="bg2">
                  <a:lumMod val="10000"/>
                </a:schemeClr>
              </a:solidFill>
              <a:latin typeface="Ink Free" panose="03080402000500000000" pitchFamily="2" charset="0"/>
              <a:ea typeface="方正仿宋简体" pitchFamily="2" charset="-122"/>
            </a:endParaRPr>
          </a:p>
        </p:txBody>
      </p:sp>
      <p:sp>
        <p:nvSpPr>
          <p:cNvPr id="2" name="文本框 1"/>
          <p:cNvSpPr txBox="1"/>
          <p:nvPr/>
        </p:nvSpPr>
        <p:spPr>
          <a:xfrm>
            <a:off x="1214120" y="1814830"/>
            <a:ext cx="9796780" cy="4300855"/>
          </a:xfrm>
          <a:prstGeom prst="rect">
            <a:avLst/>
          </a:prstGeom>
          <a:noFill/>
        </p:spPr>
        <p:txBody>
          <a:bodyPr wrap="square" rtlCol="0">
            <a:noAutofit/>
          </a:bodyPr>
          <a:lstStyle/>
          <a:p>
            <a:pPr>
              <a:lnSpc>
                <a:spcPct val="150000"/>
              </a:lnSpc>
            </a:pPr>
            <a:r>
              <a:rPr sz="2000">
                <a:latin typeface="楷体" panose="02010609060101010101" pitchFamily="49" charset="-122"/>
                <a:ea typeface="楷体" panose="02010609060101010101" pitchFamily="49" charset="-122"/>
                <a:cs typeface="楷体" panose="02010609060101010101" pitchFamily="49" charset="-122"/>
                <a:sym typeface="+mn-ea"/>
              </a:rPr>
              <a:t>创世记 31:34 </a:t>
            </a:r>
            <a:r>
              <a:rPr lang="en-US" sz="2000">
                <a:latin typeface="楷体" panose="02010609060101010101" pitchFamily="49" charset="-122"/>
                <a:ea typeface="楷体" panose="02010609060101010101" pitchFamily="49" charset="-122"/>
                <a:cs typeface="楷体" panose="02010609060101010101" pitchFamily="49" charset="-122"/>
                <a:sym typeface="+mn-ea"/>
              </a:rPr>
              <a:t> </a:t>
            </a:r>
            <a:r>
              <a:rPr sz="2000">
                <a:latin typeface="楷体" panose="02010609060101010101" pitchFamily="49" charset="-122"/>
                <a:ea typeface="楷体" panose="02010609060101010101" pitchFamily="49" charset="-122"/>
                <a:cs typeface="楷体" panose="02010609060101010101" pitchFamily="49" charset="-122"/>
              </a:rPr>
              <a:t>拉结已经把神像藏在骆驼的</a:t>
            </a:r>
            <a:r>
              <a:rPr sz="2000">
                <a:solidFill>
                  <a:srgbClr val="C00000"/>
                </a:solidFill>
                <a:latin typeface="楷体" panose="02010609060101010101" pitchFamily="49" charset="-122"/>
                <a:ea typeface="楷体" panose="02010609060101010101" pitchFamily="49" charset="-122"/>
                <a:cs typeface="楷体" panose="02010609060101010101" pitchFamily="49" charset="-122"/>
              </a:rPr>
              <a:t>驮</a:t>
            </a:r>
            <a:r>
              <a:rPr sz="2000">
                <a:latin typeface="楷体" panose="02010609060101010101" pitchFamily="49" charset="-122"/>
                <a:ea typeface="楷体" panose="02010609060101010101" pitchFamily="49" charset="-122"/>
                <a:cs typeface="楷体" panose="02010609060101010101" pitchFamily="49" charset="-122"/>
              </a:rPr>
              <a:t>篓里，便坐在上头。拉班摸遍了那帐棚，</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并没有摸着。 </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士师记 19:28  就对妇人说：“起来，我们走吧！”妇人却不回答。那人便将她</a:t>
            </a:r>
            <a:r>
              <a:rPr sz="2000">
                <a:solidFill>
                  <a:srgbClr val="FF0000"/>
                </a:solidFill>
                <a:latin typeface="楷体" panose="02010609060101010101" pitchFamily="49" charset="-122"/>
                <a:ea typeface="楷体" panose="02010609060101010101" pitchFamily="49" charset="-122"/>
                <a:cs typeface="楷体" panose="02010609060101010101" pitchFamily="49" charset="-122"/>
              </a:rPr>
              <a:t>驮</a:t>
            </a:r>
            <a:r>
              <a:rPr sz="2000">
                <a:latin typeface="楷体" panose="02010609060101010101" pitchFamily="49" charset="-122"/>
                <a:ea typeface="楷体" panose="02010609060101010101" pitchFamily="49" charset="-122"/>
                <a:cs typeface="楷体" panose="02010609060101010101" pitchFamily="49" charset="-122"/>
              </a:rPr>
              <a:t>在</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驴上，起身回本处去了。 </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撒母耳记上 16:20  耶西就把几个饼和一皮袋酒，并一只山羊羔，都</a:t>
            </a:r>
            <a:r>
              <a:rPr sz="2000">
                <a:solidFill>
                  <a:srgbClr val="FF0000"/>
                </a:solidFill>
                <a:latin typeface="楷体" panose="02010609060101010101" pitchFamily="49" charset="-122"/>
                <a:ea typeface="楷体" panose="02010609060101010101" pitchFamily="49" charset="-122"/>
                <a:cs typeface="楷体" panose="02010609060101010101" pitchFamily="49" charset="-122"/>
              </a:rPr>
              <a:t>驮</a:t>
            </a:r>
            <a:r>
              <a:rPr sz="2000">
                <a:latin typeface="楷体" panose="02010609060101010101" pitchFamily="49" charset="-122"/>
                <a:ea typeface="楷体" panose="02010609060101010101" pitchFamily="49" charset="-122"/>
                <a:cs typeface="楷体" panose="02010609060101010101" pitchFamily="49" charset="-122"/>
              </a:rPr>
              <a:t>在驴上，交给</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他儿子大卫，送与扫罗。</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sym typeface="+mn-ea"/>
              </a:rPr>
              <a:t>列王纪上 13:29 </a:t>
            </a:r>
            <a:r>
              <a:rPr lang="en-US" sz="2000">
                <a:latin typeface="楷体" panose="02010609060101010101" pitchFamily="49" charset="-122"/>
                <a:ea typeface="楷体" panose="02010609060101010101" pitchFamily="49" charset="-122"/>
                <a:cs typeface="楷体" panose="02010609060101010101" pitchFamily="49" charset="-122"/>
                <a:sym typeface="+mn-ea"/>
              </a:rPr>
              <a:t> </a:t>
            </a:r>
            <a:r>
              <a:rPr sz="2000">
                <a:latin typeface="楷体" panose="02010609060101010101" pitchFamily="49" charset="-122"/>
                <a:ea typeface="楷体" panose="02010609060101010101" pitchFamily="49" charset="-122"/>
                <a:cs typeface="楷体" panose="02010609060101010101" pitchFamily="49" charset="-122"/>
              </a:rPr>
              <a:t>老先知就把神人的尸身</a:t>
            </a:r>
            <a:r>
              <a:rPr sz="2000">
                <a:solidFill>
                  <a:srgbClr val="C00000"/>
                </a:solidFill>
                <a:latin typeface="楷体" panose="02010609060101010101" pitchFamily="49" charset="-122"/>
                <a:ea typeface="楷体" panose="02010609060101010101" pitchFamily="49" charset="-122"/>
                <a:cs typeface="楷体" panose="02010609060101010101" pitchFamily="49" charset="-122"/>
              </a:rPr>
              <a:t>驮</a:t>
            </a:r>
            <a:r>
              <a:rPr sz="2000">
                <a:latin typeface="楷体" panose="02010609060101010101" pitchFamily="49" charset="-122"/>
                <a:ea typeface="楷体" panose="02010609060101010101" pitchFamily="49" charset="-122"/>
                <a:cs typeface="楷体" panose="02010609060101010101" pitchFamily="49" charset="-122"/>
              </a:rPr>
              <a:t>在驴上，带回自己的城里，要哀哭他，葬</a:t>
            </a:r>
            <a:endParaRPr sz="20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sz="2000">
                <a:latin typeface="楷体" panose="02010609060101010101" pitchFamily="49" charset="-122"/>
                <a:ea typeface="楷体" panose="02010609060101010101" pitchFamily="49" charset="-122"/>
                <a:cs typeface="楷体" panose="02010609060101010101" pitchFamily="49" charset="-122"/>
              </a:rPr>
              <a:t> </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埋他； </a:t>
            </a:r>
            <a:endParaRPr lang="zh-CN" altLang="en-US" sz="2000" dirty="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6754495" y="6364605"/>
            <a:ext cx="4780280" cy="417195"/>
          </a:xfrm>
          <a:prstGeom prst="rect">
            <a:avLst/>
          </a:prstGeom>
          <a:noFill/>
        </p:spPr>
        <p:txBody>
          <a:bodyPr wrap="square">
            <a:noAutofit/>
          </a:bodyPr>
          <a:lstStyle/>
          <a:p>
            <a:r>
              <a:rPr lang="zh-CN" altLang="zh-CN" sz="1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备注：</a:t>
            </a:r>
            <a:r>
              <a:rPr lang="zh-CN" altLang="zh-CN" sz="1800" dirty="0">
                <a:solidFill>
                  <a:srgbClr val="333333"/>
                </a:solidFill>
                <a:effectLst/>
                <a:latin typeface="Arial" panose="020B0604020202020204" pitchFamily="34" charset="0"/>
                <a:ea typeface="楷体" panose="02010609060101010101" pitchFamily="49" charset="-122"/>
                <a:cs typeface="Arial" panose="020B0604020202020204" pitchFamily="34" charset="0"/>
              </a:rPr>
              <a:t>圣经中</a:t>
            </a:r>
            <a:r>
              <a:rPr lang="zh-CN" altLang="zh-CN" sz="1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30处读</a:t>
            </a:r>
            <a:r>
              <a:rPr lang="en-US" altLang="zh-CN" dirty="0" err="1">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tu</a:t>
            </a:r>
            <a:r>
              <a:rPr lang="zh-CN"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ó</a:t>
            </a:r>
            <a:endParaRPr lang="zh-CN"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13485" y="1767840"/>
            <a:ext cx="10047605" cy="4581525"/>
          </a:xfrm>
          <a:prstGeom prst="rect">
            <a:avLst/>
          </a:prstGeom>
          <a:noFill/>
        </p:spPr>
        <p:txBody>
          <a:bodyPr wrap="square" rtlCol="0" anchor="t">
            <a:noAutofit/>
          </a:bodyPr>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创世记 44:13</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他们就撕裂衣服，各人把</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子抬在驴上，回城去了。</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创世记 45:17</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法老对约瑟说：“你吩咐你的弟兄们说：‘你们要这样行：把</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子抬在</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牲口上，起身往迦南地去。 </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出埃及记 23:5 </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若看见恨你人的驴压卧在重</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之下，不可走开，务要和驴主一同抬开</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重</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诗篇 144:14</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我们的牛</a:t>
            </a:r>
            <a:r>
              <a:rPr lang="zh-CN" altLang="zh-CN" sz="2000" dirty="0">
                <a:solidFill>
                  <a:schemeClr val="accent1"/>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en-US" altLang="zh-CN" sz="2000" dirty="0" err="1">
                <a:solidFill>
                  <a:schemeClr val="accent1"/>
                </a:solidFill>
                <a:latin typeface="Arial" panose="020B0604020202020204" pitchFamily="34" charset="0"/>
                <a:cs typeface="Arial" panose="020B0604020202020204" pitchFamily="34" charset="0"/>
                <a:sym typeface="+mn-ea"/>
              </a:rPr>
              <a:t>tu</a:t>
            </a:r>
            <a:r>
              <a:rPr lang="zh-CN" altLang="zh-CN" sz="2000" dirty="0">
                <a:solidFill>
                  <a:schemeClr val="accent1"/>
                </a:solidFill>
                <a:latin typeface="Arial" panose="020B0604020202020204" pitchFamily="34" charset="0"/>
                <a:cs typeface="Arial" panose="020B0604020202020204" pitchFamily="34" charset="0"/>
                <a:sym typeface="+mn-ea"/>
              </a:rPr>
              <a:t>ó</a:t>
            </a:r>
            <a:r>
              <a:rPr lang="zh-CN" altLang="zh-CN" sz="2000" dirty="0">
                <a:solidFill>
                  <a:schemeClr val="accent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着满</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，没有人闯进来抢夺，也没有人出去争战；我</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们的街市上也没有哭号的声音。</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以赛亚书 46:1</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彼勒屈身，尼波弯腰；巴比伦的偶像</a:t>
            </a:r>
            <a:r>
              <a:rPr lang="zh-CN" altLang="zh-CN" sz="2000" dirty="0">
                <a:solidFill>
                  <a:schemeClr val="accent1"/>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en-US" altLang="zh-CN" sz="2000" dirty="0" err="1">
                <a:solidFill>
                  <a:schemeClr val="accent1"/>
                </a:solidFill>
                <a:latin typeface="Arial" panose="020B0604020202020204" pitchFamily="34" charset="0"/>
                <a:cs typeface="Arial" panose="020B0604020202020204" pitchFamily="34" charset="0"/>
                <a:sym typeface="+mn-ea"/>
              </a:rPr>
              <a:t>tu</a:t>
            </a:r>
            <a:r>
              <a:rPr lang="zh-CN" altLang="zh-CN" sz="2000" dirty="0">
                <a:solidFill>
                  <a:schemeClr val="accent1"/>
                </a:solidFill>
                <a:latin typeface="Arial" panose="020B0604020202020204" pitchFamily="34" charset="0"/>
                <a:cs typeface="Arial" panose="020B0604020202020204" pitchFamily="34" charset="0"/>
                <a:sym typeface="+mn-ea"/>
              </a:rPr>
              <a:t>ó</a:t>
            </a:r>
            <a:r>
              <a:rPr lang="zh-CN" altLang="zh-CN" sz="2000" dirty="0">
                <a:solidFill>
                  <a:schemeClr val="accent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在兽和牲畜上。他们所</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抬的如今成了重</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，使牲畜疲乏，</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6"/>
          <p:cNvSpPr txBox="1"/>
          <p:nvPr/>
        </p:nvSpPr>
        <p:spPr>
          <a:xfrm>
            <a:off x="4888230" y="1003935"/>
            <a:ext cx="4064000" cy="645160"/>
          </a:xfrm>
          <a:prstGeom prst="rect">
            <a:avLst/>
          </a:prstGeom>
          <a:noFill/>
        </p:spPr>
        <p:txBody>
          <a:bodyPr wrap="square" rtlCol="0">
            <a:spAutoFit/>
          </a:bodyPr>
          <a:p>
            <a:r>
              <a:rPr lang="en-US"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36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驮</a:t>
            </a:r>
            <a:r>
              <a:rPr lang="en-US" altLang="zh-CN" sz="2800" dirty="0">
                <a:solidFill>
                  <a:srgbClr val="C00000"/>
                </a:solidFill>
                <a:effectLst/>
                <a:latin typeface="Arial" panose="020B0604020202020204" pitchFamily="34" charset="0"/>
                <a:cs typeface="Arial" panose="020B0604020202020204" pitchFamily="34" charset="0"/>
                <a:sym typeface="+mn-ea"/>
              </a:rPr>
              <a:t>du</a:t>
            </a:r>
            <a:r>
              <a:rPr lang="zh-CN" altLang="zh-CN" sz="2800" dirty="0">
                <a:solidFill>
                  <a:srgbClr val="C00000"/>
                </a:solidFill>
                <a:effectLst/>
                <a:latin typeface="Arial" panose="020B0604020202020204" pitchFamily="34" charset="0"/>
                <a:ea typeface="微软雅黑" panose="020B0503020204020204" charset="-122"/>
                <a:cs typeface="Arial" panose="020B0604020202020204" pitchFamily="34" charset="0"/>
                <a:sym typeface="+mn-ea"/>
              </a:rPr>
              <a:t>ò</a:t>
            </a:r>
            <a:endParaRPr lang="zh-CN" altLang="zh-CN" sz="2800" dirty="0">
              <a:solidFill>
                <a:srgbClr val="C00000"/>
              </a:solidFill>
              <a:effectLst/>
              <a:latin typeface="Arial" panose="020B0604020202020204" pitchFamily="34" charset="0"/>
              <a:ea typeface="微软雅黑" panose="020B0503020204020204" charset="-122"/>
              <a:cs typeface="Arial" panose="020B0604020202020204" pitchFamily="34" charset="0"/>
              <a:sym typeface="+mn-ea"/>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408135" y="1086226"/>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9" name="文本框 8"/>
          <p:cNvSpPr txBox="1"/>
          <p:nvPr/>
        </p:nvSpPr>
        <p:spPr>
          <a:xfrm>
            <a:off x="7197090" y="6349365"/>
            <a:ext cx="4064000" cy="368300"/>
          </a:xfrm>
          <a:prstGeom prst="rect">
            <a:avLst/>
          </a:prstGeom>
          <a:noFill/>
        </p:spPr>
        <p:txBody>
          <a:bodyPr wrap="square" rtlCol="0">
            <a:spAutoFit/>
          </a:bodyPr>
          <a:p>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备注：</a:t>
            </a:r>
            <a:r>
              <a:rPr lang="zh-CN" altLang="zh-CN"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圣经中</a:t>
            </a:r>
            <a:r>
              <a:rPr lang="en-US" altLang="zh-CN"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5</a:t>
            </a:r>
            <a:r>
              <a:rPr lang="zh-CN" altLang="zh-CN"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处读</a:t>
            </a:r>
            <a:r>
              <a:rPr lang="en-US"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du</a:t>
            </a:r>
            <a:r>
              <a:rPr lang="zh-CN" altLang="zh-CN" dirty="0">
                <a:solidFill>
                  <a:srgbClr val="FF0000"/>
                </a:solidFill>
                <a:effectLst/>
                <a:latin typeface="Arial" panose="020B0604020202020204" pitchFamily="34" charset="0"/>
                <a:ea typeface="楷体" panose="02010609060101010101" pitchFamily="49" charset="-122"/>
                <a:cs typeface="Arial" panose="020B0604020202020204" pitchFamily="34" charset="0"/>
                <a:sym typeface="+mn-ea"/>
              </a:rPr>
              <a:t>ò</a:t>
            </a:r>
            <a:r>
              <a:rPr lang="zh-CN" altLang="zh-CN"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14085" y="2312815"/>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1933134" y="2253310"/>
            <a:ext cx="1858002" cy="2646045"/>
          </a:xfrm>
          <a:prstGeom prst="rect">
            <a:avLst/>
          </a:prstGeom>
          <a:noFill/>
        </p:spPr>
        <p:txBody>
          <a:bodyPr wrap="square">
            <a:spAutoFit/>
          </a:bodyPr>
          <a:lstStyle/>
          <a:p>
            <a:r>
              <a:rPr lang="zh-CN" altLang="zh-CN" sz="166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忒</a:t>
            </a:r>
            <a:endParaRPr lang="zh-CN" altLang="zh-CN" sz="16600" dirty="0">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2" name="图片 1"/>
          <p:cNvPicPr>
            <a:picLocks noChangeAspect="1"/>
          </p:cNvPicPr>
          <p:nvPr>
            <p:custDataLst>
              <p:tags r:id="rId3"/>
            </p:custDataLst>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93337" y="2312815"/>
            <a:ext cx="2476507" cy="2476507"/>
          </a:xfrm>
          <a:prstGeom prst="rect">
            <a:avLst/>
          </a:prstGeom>
          <a:effectLst>
            <a:outerShdw blurRad="50800" dist="38100" dir="5400000" algn="t" rotWithShape="0">
              <a:prstClr val="black">
                <a:alpha val="40000"/>
              </a:prstClr>
            </a:outerShdw>
          </a:effectLst>
        </p:spPr>
      </p:pic>
      <p:sp>
        <p:nvSpPr>
          <p:cNvPr id="6" name="文本框 5"/>
          <p:cNvSpPr txBox="1"/>
          <p:nvPr/>
        </p:nvSpPr>
        <p:spPr>
          <a:xfrm>
            <a:off x="5177884" y="2253309"/>
            <a:ext cx="1980244"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忒</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2362597" y="1533398"/>
            <a:ext cx="1451728" cy="829945"/>
          </a:xfrm>
          <a:prstGeom prst="rect">
            <a:avLst/>
          </a:prstGeom>
          <a:noFill/>
        </p:spPr>
        <p:txBody>
          <a:bodyPr wrap="square">
            <a:spAutoFit/>
          </a:bodyPr>
          <a:lstStyle/>
          <a:p>
            <a:pPr algn="ctr"/>
            <a:r>
              <a:rPr lang="en-US" altLang="zh-CN" sz="4800" dirty="0" err="1">
                <a:solidFill>
                  <a:schemeClr val="tx1"/>
                </a:solidFill>
                <a:effectLst/>
                <a:latin typeface="微软雅黑" panose="020B0503020204020204" charset="-122"/>
                <a:ea typeface="微软雅黑" panose="020B0503020204020204" charset="-122"/>
                <a:cs typeface="Arial" panose="020B0604020202020204" pitchFamily="34" charset="0"/>
              </a:rPr>
              <a:t>tè</a:t>
            </a:r>
            <a:endParaRPr lang="en-US" altLang="zh-CN" sz="4800" dirty="0" err="1">
              <a:solidFill>
                <a:schemeClr val="tx1"/>
              </a:solidFill>
              <a:effectLst/>
              <a:latin typeface="微软雅黑" panose="020B0503020204020204" charset="-122"/>
              <a:ea typeface="微软雅黑" panose="020B0503020204020204" charset="-122"/>
              <a:cs typeface="Arial" panose="020B0604020202020204" pitchFamily="34" charset="0"/>
            </a:endParaRPr>
          </a:p>
        </p:txBody>
      </p:sp>
      <p:sp>
        <p:nvSpPr>
          <p:cNvPr id="11" name="文本框 10"/>
          <p:cNvSpPr txBox="1"/>
          <p:nvPr/>
        </p:nvSpPr>
        <p:spPr>
          <a:xfrm>
            <a:off x="5361305" y="1482725"/>
            <a:ext cx="1939925" cy="829945"/>
          </a:xfrm>
          <a:prstGeom prst="rect">
            <a:avLst/>
          </a:prstGeom>
          <a:noFill/>
        </p:spPr>
        <p:txBody>
          <a:bodyPr wrap="square">
            <a:spAutoFit/>
          </a:bodyPr>
          <a:lstStyle/>
          <a:p>
            <a:pPr algn="ctr"/>
            <a:r>
              <a:rPr lang="en-US" altLang="zh-CN" sz="4800" dirty="0">
                <a:solidFill>
                  <a:schemeClr val="tx1"/>
                </a:solidFill>
                <a:effectLst/>
                <a:latin typeface="微软雅黑" panose="020B0503020204020204" charset="-122"/>
                <a:ea typeface="微软雅黑" panose="020B0503020204020204" charset="-122"/>
                <a:cs typeface="Arial Regular" panose="020B0604020202020204" charset="0"/>
                <a:sym typeface="+mn-ea"/>
              </a:rPr>
              <a:t>tuī</a:t>
            </a:r>
            <a:endParaRPr lang="en-US" altLang="zh-CN" sz="4800" dirty="0">
              <a:solidFill>
                <a:schemeClr val="tx1"/>
              </a:solidFill>
              <a:effectLst/>
              <a:latin typeface="微软雅黑" panose="020B0503020204020204" charset="-122"/>
              <a:ea typeface="微软雅黑" panose="020B0503020204020204" charset="-122"/>
              <a:cs typeface="Arial Regular" panose="020B0604020202020204" charset="0"/>
              <a:sym typeface="+mn-ea"/>
            </a:endParaRPr>
          </a:p>
        </p:txBody>
      </p:sp>
      <p:sp>
        <p:nvSpPr>
          <p:cNvPr id="13" name="文本框 12"/>
          <p:cNvSpPr txBox="1"/>
          <p:nvPr/>
        </p:nvSpPr>
        <p:spPr>
          <a:xfrm>
            <a:off x="5473065" y="5417185"/>
            <a:ext cx="6896100" cy="379095"/>
          </a:xfrm>
          <a:prstGeom prst="rect">
            <a:avLst/>
          </a:prstGeom>
          <a:noFill/>
        </p:spPr>
        <p:txBody>
          <a:bodyPr wrap="square">
            <a:noAutofit/>
          </a:bodyPr>
          <a:lstStyle/>
          <a:p>
            <a:pPr indent="304800">
              <a:lnSpc>
                <a:spcPts val="2625"/>
              </a:lnSpc>
            </a:pPr>
            <a:r>
              <a:rPr lang="en-US" sz="2400" dirty="0">
                <a:solidFill>
                  <a:srgbClr val="00B0F0"/>
                </a:solidFill>
                <a:effectLst/>
                <a:latin typeface="Times New Roman" panose="02020603050405020304" pitchFamily="18" charset="0"/>
                <a:ea typeface="微软雅黑" panose="020B0503020204020204" charset="-122"/>
              </a:rPr>
              <a:t>      </a:t>
            </a:r>
            <a:r>
              <a:rPr lang="en-US" sz="2400" dirty="0">
                <a:solidFill>
                  <a:srgbClr val="00B0F0"/>
                </a:solidFill>
                <a:effectLst/>
                <a:latin typeface="楷体" panose="02010609060101010101" pitchFamily="49" charset="-122"/>
                <a:ea typeface="楷体" panose="02010609060101010101" pitchFamily="49" charset="-122"/>
                <a:cs typeface="楷体" panose="02010609060101010101" pitchFamily="49" charset="-122"/>
              </a:rPr>
              <a:t> </a:t>
            </a:r>
            <a:endParaRPr lang="zh-CN" sz="2400" dirty="0">
              <a:solidFill>
                <a:srgbClr val="00B0F0"/>
              </a:solidFill>
              <a:effectLst/>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4"/>
            </p:custDataLst>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72782" y="2312815"/>
            <a:ext cx="2476507" cy="2476507"/>
          </a:xfrm>
          <a:prstGeom prst="rect">
            <a:avLst/>
          </a:prstGeom>
          <a:effectLst>
            <a:outerShdw blurRad="50800" dist="38100" dir="5400000" algn="t" rotWithShape="0">
              <a:prstClr val="black">
                <a:alpha val="40000"/>
              </a:prstClr>
            </a:outerShdw>
          </a:effectLst>
        </p:spPr>
      </p:pic>
      <p:sp>
        <p:nvSpPr>
          <p:cNvPr id="7" name="文本框 6"/>
          <p:cNvSpPr txBox="1"/>
          <p:nvPr/>
        </p:nvSpPr>
        <p:spPr>
          <a:xfrm>
            <a:off x="8382423" y="2260804"/>
            <a:ext cx="1980244"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忒</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10" name="文本框 9"/>
          <p:cNvSpPr txBox="1"/>
          <p:nvPr/>
        </p:nvSpPr>
        <p:spPr>
          <a:xfrm>
            <a:off x="8732917" y="1533398"/>
            <a:ext cx="1451728" cy="829945"/>
          </a:xfrm>
          <a:prstGeom prst="rect">
            <a:avLst/>
          </a:prstGeom>
          <a:noFill/>
        </p:spPr>
        <p:txBody>
          <a:bodyPr wrap="square">
            <a:spAutoFit/>
          </a:bodyPr>
          <a:lstStyle/>
          <a:p>
            <a:pPr algn="ctr"/>
            <a:r>
              <a:rPr lang="en-US" altLang="zh-CN" sz="4800" dirty="0" err="1">
                <a:solidFill>
                  <a:schemeClr val="tx1"/>
                </a:solidFill>
                <a:effectLst/>
                <a:latin typeface="微软雅黑" panose="020B0503020204020204" charset="-122"/>
                <a:ea typeface="微软雅黑" panose="020B0503020204020204" charset="-122"/>
                <a:cs typeface="Arial" panose="020B0604020202020204" pitchFamily="34" charset="0"/>
              </a:rPr>
              <a:t>tēi</a:t>
            </a:r>
            <a:endParaRPr lang="en-US" altLang="zh-CN" sz="4800" dirty="0" err="1">
              <a:solidFill>
                <a:schemeClr val="tx1"/>
              </a:solidFill>
              <a:effectLst/>
              <a:latin typeface="微软雅黑" panose="020B0503020204020204" charset="-122"/>
              <a:ea typeface="微软雅黑" panose="020B0503020204020204" charset="-122"/>
              <a:cs typeface="Arial" panose="020B0604020202020204" pitchFamily="34" charset="0"/>
            </a:endParaRPr>
          </a:p>
        </p:txBody>
      </p:sp>
      <p:sp>
        <p:nvSpPr>
          <p:cNvPr id="12" name="文本框 11"/>
          <p:cNvSpPr txBox="1"/>
          <p:nvPr/>
        </p:nvSpPr>
        <p:spPr>
          <a:xfrm>
            <a:off x="2087245" y="5058410"/>
            <a:ext cx="8829675" cy="583565"/>
          </a:xfrm>
          <a:prstGeom prst="rect">
            <a:avLst/>
          </a:prstGeom>
          <a:noFill/>
        </p:spPr>
        <p:txBody>
          <a:bodyPr wrap="square" rtlCol="0" anchor="t">
            <a:spAutoFit/>
          </a:bodyPr>
          <a:p>
            <a:r>
              <a:rPr lang="zh-CN" altLang="en-US" sz="2000">
                <a:solidFill>
                  <a:schemeClr val="accent1"/>
                </a:solidFill>
                <a:uFillTx/>
                <a:latin typeface="楷体" panose="02010609060101010101" pitchFamily="49" charset="-122"/>
                <a:ea typeface="楷体" panose="02010609060101010101" pitchFamily="49" charset="-122"/>
                <a:sym typeface="+mn-ea"/>
              </a:rPr>
              <a:t>释义：差错</a:t>
            </a:r>
            <a:r>
              <a:rPr lang="en-US" altLang="zh-CN" sz="2000">
                <a:solidFill>
                  <a:schemeClr val="accent1"/>
                </a:solidFill>
                <a:uFillTx/>
                <a:latin typeface="楷体" panose="02010609060101010101" pitchFamily="49" charset="-122"/>
                <a:ea typeface="楷体" panose="02010609060101010101" pitchFamily="49" charset="-122"/>
                <a:sym typeface="+mn-ea"/>
              </a:rPr>
              <a:t>                </a:t>
            </a:r>
            <a:r>
              <a:rPr lang="zh-CN" altLang="en-US" sz="2000">
                <a:solidFill>
                  <a:schemeClr val="accent1"/>
                </a:solidFill>
                <a:uFillTx/>
                <a:latin typeface="楷体" panose="02010609060101010101" pitchFamily="49" charset="-122"/>
                <a:ea typeface="楷体" panose="02010609060101010101" pitchFamily="49" charset="-122"/>
                <a:sym typeface="+mn-ea"/>
              </a:rPr>
              <a:t>释义：副词</a:t>
            </a:r>
            <a:r>
              <a:rPr lang="en-US" altLang="zh-CN" sz="2000">
                <a:solidFill>
                  <a:schemeClr val="accent1"/>
                </a:solidFill>
                <a:uFillTx/>
                <a:latin typeface="楷体" panose="02010609060101010101" pitchFamily="49" charset="-122"/>
                <a:ea typeface="楷体" panose="02010609060101010101" pitchFamily="49" charset="-122"/>
                <a:sym typeface="+mn-ea"/>
              </a:rPr>
              <a:t>  </a:t>
            </a:r>
            <a:r>
              <a:rPr lang="zh-CN" altLang="en-US" sz="2000">
                <a:solidFill>
                  <a:schemeClr val="accent1"/>
                </a:solidFill>
                <a:uFillTx/>
                <a:latin typeface="楷体" panose="02010609060101010101" pitchFamily="49" charset="-122"/>
                <a:ea typeface="楷体" panose="02010609060101010101" pitchFamily="49" charset="-122"/>
                <a:sym typeface="+mn-ea"/>
              </a:rPr>
              <a:t>太</a:t>
            </a:r>
            <a:r>
              <a:rPr lang="en-US" altLang="zh-CN" sz="2000">
                <a:solidFill>
                  <a:schemeClr val="accent1"/>
                </a:solidFill>
                <a:uFillTx/>
                <a:latin typeface="楷体" panose="02010609060101010101" pitchFamily="49" charset="-122"/>
                <a:ea typeface="楷体" panose="02010609060101010101" pitchFamily="49" charset="-122"/>
                <a:sym typeface="+mn-ea"/>
              </a:rPr>
              <a:t>         </a:t>
            </a:r>
            <a:r>
              <a:rPr lang="zh-CN" altLang="en-US" sz="2000">
                <a:solidFill>
                  <a:schemeClr val="accent1"/>
                </a:solidFill>
                <a:uFillTx/>
                <a:latin typeface="楷体" panose="02010609060101010101" pitchFamily="49" charset="-122"/>
                <a:ea typeface="楷体" panose="02010609060101010101" pitchFamily="49" charset="-122"/>
                <a:sym typeface="+mn-ea"/>
              </a:rPr>
              <a:t>释义：</a:t>
            </a:r>
            <a:r>
              <a:rPr lang="en-US" altLang="zh-CN" sz="2000">
                <a:solidFill>
                  <a:schemeClr val="accent1"/>
                </a:solidFill>
                <a:uFillTx/>
                <a:latin typeface="微软雅黑" panose="020B0503020204020204" charset="-122"/>
                <a:ea typeface="微软雅黑" panose="020B0503020204020204" charset="-122"/>
                <a:sym typeface="+mn-ea"/>
              </a:rPr>
              <a:t>tuī</a:t>
            </a:r>
            <a:r>
              <a:rPr lang="zh-CN" altLang="en-US" sz="2000">
                <a:solidFill>
                  <a:schemeClr val="accent1"/>
                </a:solidFill>
                <a:uFillTx/>
                <a:latin typeface="楷体" panose="02010609060101010101" pitchFamily="49" charset="-122"/>
                <a:ea typeface="楷体" panose="02010609060101010101" pitchFamily="49" charset="-122"/>
                <a:sym typeface="+mn-ea"/>
              </a:rPr>
              <a:t>的又音</a:t>
            </a:r>
            <a:r>
              <a:rPr lang="en-US" altLang="zh-CN" sz="2000">
                <a:solidFill>
                  <a:schemeClr val="accent1"/>
                </a:solidFill>
                <a:uFillTx/>
                <a:latin typeface="楷体" panose="02010609060101010101" pitchFamily="49" charset="-122"/>
                <a:ea typeface="楷体" panose="02010609060101010101" pitchFamily="49" charset="-122"/>
                <a:sym typeface="+mn-ea"/>
              </a:rPr>
              <a:t>      </a:t>
            </a:r>
            <a:r>
              <a:rPr lang="en-US" altLang="zh-CN" sz="3200">
                <a:uFillTx/>
                <a:latin typeface="楷体" panose="02010609060101010101" pitchFamily="49" charset="-122"/>
                <a:ea typeface="楷体" panose="02010609060101010101" pitchFamily="49" charset="-122"/>
                <a:sym typeface="+mn-ea"/>
              </a:rPr>
              <a:t> </a:t>
            </a:r>
            <a:endParaRPr lang="en-US" altLang="zh-CN" sz="3200">
              <a:uFillTx/>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9" grpId="1"/>
      <p:bldP spid="11" grpId="0"/>
      <p:bldP spid="11" grpId="1"/>
      <p:bldP spid="13" grpId="0"/>
      <p:bldP spid="13" grpId="1"/>
      <p:bldP spid="7" grpId="0"/>
      <p:bldP spid="7"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04139" y="2593953"/>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572753" y="2636580"/>
            <a:ext cx="1931607"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血</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572385" y="1756410"/>
            <a:ext cx="2290445" cy="768350"/>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zh-CN" sz="4400" b="1" dirty="0">
              <a:solidFill>
                <a:srgbClr val="FF0000"/>
              </a:solidFill>
              <a:cs typeface="Times New Roman" panose="02020603050405020304" pitchFamily="18" charset="0"/>
            </a:endParaRPr>
          </a:p>
        </p:txBody>
      </p:sp>
      <p:pic>
        <p:nvPicPr>
          <p:cNvPr id="7" name="图片 6"/>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435" y="2632697"/>
            <a:ext cx="2476507" cy="2476507"/>
          </a:xfrm>
          <a:prstGeom prst="rect">
            <a:avLst/>
          </a:prstGeom>
          <a:effectLst>
            <a:outerShdw blurRad="50800" dist="38100" dir="5400000" algn="t" rotWithShape="0">
              <a:prstClr val="black">
                <a:alpha val="40000"/>
              </a:prstClr>
            </a:outerShdw>
          </a:effectLst>
        </p:spPr>
      </p:pic>
      <p:sp>
        <p:nvSpPr>
          <p:cNvPr id="11" name="文本框 10"/>
          <p:cNvSpPr txBox="1"/>
          <p:nvPr/>
        </p:nvSpPr>
        <p:spPr>
          <a:xfrm>
            <a:off x="6648125" y="2586424"/>
            <a:ext cx="1355388" cy="2646045"/>
          </a:xfrm>
          <a:prstGeom prst="rect">
            <a:avLst/>
          </a:prstGeom>
          <a:noFill/>
        </p:spPr>
        <p:txBody>
          <a:bodyPr wrap="square">
            <a:spAutoFit/>
          </a:bodyPr>
          <a:lstStyle/>
          <a:p>
            <a:r>
              <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rPr>
              <a:t>血</a:t>
            </a:r>
            <a:endParaRPr lang="zh-CN" altLang="zh-CN"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3" name="文本框 12"/>
          <p:cNvSpPr txBox="1"/>
          <p:nvPr/>
        </p:nvSpPr>
        <p:spPr>
          <a:xfrm>
            <a:off x="6647815" y="1764030"/>
            <a:ext cx="2311400" cy="829945"/>
          </a:xfrm>
          <a:prstGeom prst="rect">
            <a:avLst/>
          </a:prstGeom>
          <a:noFill/>
        </p:spPr>
        <p:txBody>
          <a:bodyPr wrap="square">
            <a:spAutoFit/>
          </a:bodyPr>
          <a:lstStyle/>
          <a:p>
            <a:pPr algn="ctr"/>
            <a:r>
              <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rPr>
              <a:t>xiě</a:t>
            </a:r>
            <a:endPar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endParaRPr>
          </a:p>
        </p:txBody>
      </p:sp>
      <p:sp>
        <p:nvSpPr>
          <p:cNvPr id="2" name="箭头: 左右 1"/>
          <p:cNvSpPr/>
          <p:nvPr/>
        </p:nvSpPr>
        <p:spPr>
          <a:xfrm>
            <a:off x="5178464" y="3429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597785" y="1758950"/>
            <a:ext cx="2311400" cy="829945"/>
          </a:xfrm>
          <a:prstGeom prst="rect">
            <a:avLst/>
          </a:prstGeom>
          <a:noFill/>
        </p:spPr>
        <p:txBody>
          <a:bodyPr wrap="square">
            <a:spAutoFit/>
          </a:bodyPr>
          <a:lstStyle/>
          <a:p>
            <a:pPr algn="ctr"/>
            <a:r>
              <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rPr>
              <a:t>xuè</a:t>
            </a:r>
            <a:endParaRPr altLang="zh-CN" sz="4800" dirty="0">
              <a:solidFill>
                <a:schemeClr val="tx1"/>
              </a:solidFill>
              <a:effectLst/>
              <a:latin typeface="Arial Regular" panose="020B0604020202020204" charset="0"/>
              <a:ea typeface="宋体" panose="02010600030101010101" pitchFamily="2" charset="-122"/>
              <a:cs typeface="Arial Regular"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1"/>
      <p:bldP spid="11" grpId="0"/>
      <p:bldP spid="11" grpId="1"/>
      <p:bldP spid="13" grpId="0"/>
      <p:bldP spid="13" grpId="1"/>
      <p:bldP spid="8" grpId="0"/>
      <p:bldP spid="8"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849630" y="1941195"/>
            <a:ext cx="10516235" cy="4201160"/>
          </a:xfrm>
          <a:prstGeom prst="rect">
            <a:avLst/>
          </a:prstGeom>
          <a:noFill/>
        </p:spPr>
        <p:txBody>
          <a:bodyPr wrap="square" rtlCol="0" anchor="t">
            <a:noAutofit/>
          </a:bodyPr>
          <a:p>
            <a:pPr indent="238125">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创</a:t>
            </a:r>
            <a:r>
              <a:rPr lang="zh-CN" altLang="en-US"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世记</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41:45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法老赐名给约瑟，叫撒发那</a:t>
            </a:r>
            <a:r>
              <a:rPr lang="zh-CN" altLang="zh-CN" sz="20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忒</a:t>
            </a:r>
            <a:r>
              <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000" dirty="0" err="1">
                <a:effectLst/>
                <a:latin typeface="Arial" panose="020B0604020202020204" pitchFamily="34" charset="0"/>
                <a:ea typeface="楷体" panose="02010609060101010101" pitchFamily="49" charset="-122"/>
                <a:cs typeface="Arial" panose="020B0604020202020204" pitchFamily="34" charset="0"/>
                <a:sym typeface="+mn-ea"/>
              </a:rPr>
              <a:t>tè</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巴内亚，又将安城的祭司波提非拉的</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38125">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女儿亚西纳给他为妻。</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38125">
              <a:lnSpc>
                <a:spcPct val="150000"/>
              </a:lnSpc>
            </a:pP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38125">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出埃及记 3:1</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摩西牧养他岳父米甸祭司叶</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忒</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罗的羊群；一日领羊群往野外去，到了　神的</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38125">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山，就是何烈山。 </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38125">
              <a:lnSpc>
                <a:spcPct val="150000"/>
              </a:lnSpc>
            </a:pP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38125">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以赛亚书 11:11</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当那日，主必二次伸手救回自己百姓中所余剩的，就是在亚述、埃及、</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238125">
              <a:lnSpc>
                <a:spcPct val="150000"/>
              </a:lnSpc>
            </a:pP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巴</a:t>
            </a:r>
            <a:r>
              <a:rPr lang="zh-CN" altLang="zh-CN" sz="20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忒</a:t>
            </a:r>
            <a:r>
              <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罗、古实、以拦、示拿、哈马，并众海岛所剩下的。</a:t>
            </a:r>
            <a:endParaRPr lang="zh-CN" altLang="zh-CN" sz="2000"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5811520" y="6390640"/>
            <a:ext cx="5307330" cy="368300"/>
          </a:xfrm>
          <a:prstGeom prst="rect">
            <a:avLst/>
          </a:prstGeom>
          <a:noFill/>
        </p:spPr>
        <p:txBody>
          <a:bodyPr wrap="square" rtlCol="0">
            <a:spAutoFit/>
          </a:bodyPr>
          <a:p>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备注：圣经中</a:t>
            </a:r>
            <a:r>
              <a:rPr lang="zh-CN" altLang="en-US"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出现</a:t>
            </a:r>
            <a:r>
              <a:rPr lang="en-US" altLang="zh-CN"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14</a:t>
            </a:r>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处</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用于人名或地名，都读</a:t>
            </a:r>
            <a:r>
              <a:rPr lang="en-US" altLang="zh-CN">
                <a:solidFill>
                  <a:srgbClr val="FF0000"/>
                </a:solidFill>
                <a:uFillTx/>
                <a:latin typeface="微软雅黑" panose="020B0503020204020204" charset="-122"/>
                <a:ea typeface="微软雅黑" panose="020B0503020204020204" charset="-122"/>
                <a:sym typeface="+mn-ea"/>
              </a:rPr>
              <a:t>tè</a:t>
            </a:r>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408135" y="1086226"/>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4" name="文本框 3"/>
          <p:cNvSpPr txBox="1"/>
          <p:nvPr/>
        </p:nvSpPr>
        <p:spPr>
          <a:xfrm>
            <a:off x="5022850" y="1044575"/>
            <a:ext cx="6096000" cy="583565"/>
          </a:xfrm>
          <a:prstGeom prst="rect">
            <a:avLst/>
          </a:prstGeom>
          <a:noFill/>
        </p:spPr>
        <p:txBody>
          <a:bodyPr wrap="square" rtlCol="0" anchor="t">
            <a:spAutoFit/>
          </a:bodyPr>
          <a:p>
            <a:r>
              <a:rPr lang="zh-CN" altLang="zh-CN" sz="32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忒</a:t>
            </a:r>
            <a:r>
              <a:rPr lang="en-US" altLang="zh-CN" sz="32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3200" dirty="0" err="1">
                <a:solidFill>
                  <a:srgbClr val="C00000"/>
                </a:solidFill>
                <a:effectLst/>
                <a:latin typeface="Arial" panose="020B0604020202020204" pitchFamily="34" charset="0"/>
                <a:ea typeface="楷体" panose="02010609060101010101" pitchFamily="49" charset="-122"/>
                <a:cs typeface="Arial" panose="020B0604020202020204" pitchFamily="34" charset="0"/>
                <a:sym typeface="+mn-ea"/>
              </a:rPr>
              <a:t>tè</a:t>
            </a:r>
            <a:endParaRPr lang="en-US" altLang="zh-CN" sz="3200" dirty="0" err="1">
              <a:solidFill>
                <a:srgbClr val="C00000"/>
              </a:solidFill>
              <a:effectLst/>
              <a:latin typeface="Arial" panose="020B0604020202020204" pitchFamily="34" charset="0"/>
              <a:ea typeface="楷体" panose="02010609060101010101" pitchFamily="49" charset="-122"/>
              <a:cs typeface="Arial" panose="020B0604020202020204" pitchFamily="34" charset="0"/>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66592" y="2378855"/>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466919" y="2209317"/>
            <a:ext cx="1451728" cy="2646045"/>
          </a:xfrm>
          <a:prstGeom prst="rect">
            <a:avLst/>
          </a:prstGeom>
          <a:noFill/>
        </p:spPr>
        <p:txBody>
          <a:bodyPr wrap="square">
            <a:spAutoFit/>
          </a:bodyPr>
          <a:lstStyle/>
          <a:p>
            <a:r>
              <a:rPr lang="zh-CN" altLang="en-US"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rPr>
              <a:t>虺</a:t>
            </a:r>
            <a:endParaRPr lang="zh-CN" altLang="zh-CN" sz="16600" dirty="0">
              <a:solidFill>
                <a:schemeClr val="tx1">
                  <a:lumMod val="95000"/>
                  <a:lumOff val="5000"/>
                </a:schemeClr>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2" name="图片 1"/>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99832" y="2378855"/>
            <a:ext cx="2476507" cy="2476507"/>
          </a:xfrm>
          <a:prstGeom prst="rect">
            <a:avLst/>
          </a:prstGeom>
          <a:effectLst>
            <a:outerShdw blurRad="50800" dist="38100" dir="5400000" algn="t" rotWithShape="0">
              <a:prstClr val="black">
                <a:alpha val="40000"/>
              </a:prstClr>
            </a:outerShdw>
          </a:effectLst>
        </p:spPr>
      </p:pic>
      <p:sp>
        <p:nvSpPr>
          <p:cNvPr id="6" name="文本框 5"/>
          <p:cNvSpPr txBox="1"/>
          <p:nvPr/>
        </p:nvSpPr>
        <p:spPr>
          <a:xfrm>
            <a:off x="6627043" y="2639371"/>
            <a:ext cx="2083324" cy="2215991"/>
          </a:xfrm>
          <a:prstGeom prst="rect">
            <a:avLst/>
          </a:prstGeom>
          <a:noFill/>
        </p:spPr>
        <p:txBody>
          <a:bodyPr wrap="square">
            <a:spAutoFit/>
          </a:bodyPr>
          <a:lstStyle/>
          <a:p>
            <a:r>
              <a:rPr lang="en-US" altLang="zh-CN" sz="13800" dirty="0">
                <a:solidFill>
                  <a:srgbClr val="000000"/>
                </a:solidFill>
                <a:effectLst/>
                <a:ea typeface="宋体" panose="02010600030101010101" pitchFamily="2" charset="-122"/>
                <a:cs typeface="宋体" panose="02010600030101010101" pitchFamily="2" charset="-122"/>
              </a:rPr>
              <a:t> </a:t>
            </a:r>
            <a:endParaRPr lang="zh-CN" altLang="en-US" sz="13800" dirty="0"/>
          </a:p>
        </p:txBody>
      </p:sp>
      <p:sp>
        <p:nvSpPr>
          <p:cNvPr id="9" name="文本框 8"/>
          <p:cNvSpPr txBox="1"/>
          <p:nvPr/>
        </p:nvSpPr>
        <p:spPr>
          <a:xfrm>
            <a:off x="2235835" y="1611630"/>
            <a:ext cx="2339975" cy="682625"/>
          </a:xfrm>
          <a:prstGeom prst="rect">
            <a:avLst/>
          </a:prstGeom>
          <a:noFill/>
        </p:spPr>
        <p:txBody>
          <a:bodyPr wrap="square">
            <a:noAutofit/>
          </a:bodyPr>
          <a:lstStyle/>
          <a:p>
            <a:pPr algn="ctr"/>
            <a:r>
              <a:rPr lang="en-US" altLang="zh-CN" sz="4800" dirty="0" err="1">
                <a:solidFill>
                  <a:schemeClr val="tx1">
                    <a:lumMod val="85000"/>
                    <a:lumOff val="15000"/>
                  </a:schemeClr>
                </a:solidFill>
                <a:effectLst/>
                <a:latin typeface="Arial" panose="020B0604020202020204" pitchFamily="34" charset="0"/>
                <a:ea typeface="等线" panose="02010600030101010101" charset="-122"/>
              </a:rPr>
              <a:t> </a:t>
            </a:r>
            <a:r>
              <a:rPr lang="en-US" altLang="zh-CN" sz="4800" dirty="0" err="1">
                <a:solidFill>
                  <a:srgbClr val="FF0000"/>
                </a:solidFill>
                <a:effectLst/>
                <a:latin typeface="Arial" panose="020B0604020202020204" pitchFamily="34" charset="0"/>
                <a:ea typeface="等线" panose="02010600030101010101" charset="-122"/>
              </a:rPr>
              <a:t> </a:t>
            </a:r>
            <a:r>
              <a:rPr lang="en-US" altLang="zh-CN" sz="4800" dirty="0" err="1">
                <a:latin typeface="Arial" panose="020B0604020202020204" pitchFamily="34" charset="0"/>
                <a:cs typeface="Arial" panose="020B0604020202020204" pitchFamily="34" charset="0"/>
                <a:sym typeface="+mn-ea"/>
              </a:rPr>
              <a:t>huǐ</a:t>
            </a:r>
            <a:endParaRPr lang="en-US" altLang="zh-CN" sz="4800" dirty="0" err="1">
              <a:solidFill>
                <a:srgbClr val="FF0000"/>
              </a:solidFill>
              <a:effectLst/>
              <a:latin typeface="Arial" panose="020B0604020202020204" pitchFamily="34" charset="0"/>
              <a:ea typeface="等线" panose="02010600030101010101" charset="-122"/>
            </a:endParaRPr>
          </a:p>
        </p:txBody>
      </p:sp>
      <p:sp>
        <p:nvSpPr>
          <p:cNvPr id="11" name="文本框 10"/>
          <p:cNvSpPr txBox="1"/>
          <p:nvPr/>
        </p:nvSpPr>
        <p:spPr>
          <a:xfrm>
            <a:off x="6627043" y="1524148"/>
            <a:ext cx="2476507" cy="829945"/>
          </a:xfrm>
          <a:prstGeom prst="rect">
            <a:avLst/>
          </a:prstGeom>
          <a:noFill/>
        </p:spPr>
        <p:txBody>
          <a:bodyPr wrap="square">
            <a:spAutoFit/>
          </a:bodyPr>
          <a:lstStyle/>
          <a:p>
            <a:pPr algn="ctr"/>
            <a:r>
              <a:rPr lang="en-US" altLang="zh-CN" sz="4800" dirty="0" err="1">
                <a:solidFill>
                  <a:srgbClr val="333333"/>
                </a:solidFill>
                <a:effectLst/>
                <a:latin typeface="Arial" panose="020B0604020202020204" pitchFamily="34" charset="0"/>
                <a:ea typeface="等线" panose="02010600030101010101" charset="-122"/>
                <a:sym typeface="+mn-ea"/>
              </a:rPr>
              <a:t>huī</a:t>
            </a:r>
            <a:endParaRPr lang="en-US" altLang="zh-CN" sz="4800" dirty="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5840890" y="5421374"/>
            <a:ext cx="6094428" cy="402418"/>
          </a:xfrm>
          <a:prstGeom prst="rect">
            <a:avLst/>
          </a:prstGeom>
          <a:noFill/>
        </p:spPr>
        <p:txBody>
          <a:bodyPr wrap="square">
            <a:spAutoFit/>
          </a:bodyPr>
          <a:lstStyle/>
          <a:p>
            <a:pPr indent="304800">
              <a:lnSpc>
                <a:spcPts val="2625"/>
              </a:lnSpc>
            </a:pPr>
            <a:r>
              <a:rPr lang="en-US" altLang="zh-CN" sz="1800" dirty="0">
                <a:solidFill>
                  <a:srgbClr val="000000"/>
                </a:solidFill>
                <a:effectLst/>
                <a:ea typeface="宋体" panose="02010600030101010101" pitchFamily="2" charset="-122"/>
                <a:cs typeface="宋体" panose="02010600030101010101" pitchFamily="2" charset="-122"/>
              </a:rPr>
              <a:t> </a:t>
            </a:r>
            <a:endParaRPr lang="zh-CN" altLang="zh-CN" sz="2400" dirty="0">
              <a:solidFill>
                <a:srgbClr val="00B0F0"/>
              </a:solidFill>
              <a:effectLst/>
              <a:latin typeface="Times New Roman" panose="02020603050405020304" pitchFamily="18" charset="0"/>
              <a:ea typeface="等线" panose="02010600030101010101" charset="-122"/>
            </a:endParaRPr>
          </a:p>
        </p:txBody>
      </p:sp>
      <p:sp>
        <p:nvSpPr>
          <p:cNvPr id="7" name="文本框 6"/>
          <p:cNvSpPr txBox="1"/>
          <p:nvPr/>
        </p:nvSpPr>
        <p:spPr>
          <a:xfrm>
            <a:off x="6776773" y="2209317"/>
            <a:ext cx="3048635" cy="2672715"/>
          </a:xfrm>
          <a:prstGeom prst="rect">
            <a:avLst/>
          </a:prstGeom>
          <a:noFill/>
        </p:spPr>
        <p:txBody>
          <a:bodyPr wrap="square">
            <a:noAutofit/>
          </a:bodyPr>
          <a:lstStyle/>
          <a:p>
            <a:r>
              <a:rPr lang="zh-CN" altLang="en-US" sz="16600" dirty="0">
                <a:solidFill>
                  <a:srgbClr val="000000"/>
                </a:solidFill>
                <a:effectLst/>
                <a:latin typeface="楷体" panose="02010609060101010101" pitchFamily="49" charset="-122"/>
                <a:ea typeface="楷体" panose="02010609060101010101" pitchFamily="49" charset="-122"/>
                <a:cs typeface="宋体" panose="02010600030101010101" pitchFamily="2" charset="-122"/>
                <a:sym typeface="+mn-ea"/>
              </a:rPr>
              <a:t>虺</a:t>
            </a:r>
            <a:endParaRPr lang="zh-CN" altLang="zh-CN" sz="166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8" name="箭头: 左右 7"/>
          <p:cNvSpPr/>
          <p:nvPr/>
        </p:nvSpPr>
        <p:spPr>
          <a:xfrm>
            <a:off x="5201860" y="350505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366645" y="5240020"/>
            <a:ext cx="6096000" cy="460375"/>
          </a:xfrm>
          <a:prstGeom prst="rect">
            <a:avLst/>
          </a:prstGeom>
          <a:noFill/>
        </p:spPr>
        <p:txBody>
          <a:bodyPr wrap="square" rtlCol="0" anchor="t">
            <a:spAutoFit/>
          </a:bodyPr>
          <a:p>
            <a:r>
              <a:rPr lang="zh-CN" altLang="en-US" sz="2400" dirty="0">
                <a:solidFill>
                  <a:srgbClr val="00B0F0"/>
                </a:solidFill>
                <a:latin typeface="楷体" panose="02010609060101010101" pitchFamily="49" charset="-122"/>
                <a:ea typeface="楷体" panose="02010609060101010101" pitchFamily="49" charset="-122"/>
                <a:sym typeface="+mn-ea"/>
              </a:rPr>
              <a:t>释义：毒蛇</a:t>
            </a:r>
            <a:endParaRPr lang="zh-CN" altLang="en-US" sz="2400" dirty="0">
              <a:solidFill>
                <a:srgbClr val="00B0F0"/>
              </a:solidFill>
              <a:latin typeface="楷体" panose="02010609060101010101" pitchFamily="49" charset="-122"/>
              <a:ea typeface="楷体" panose="02010609060101010101" pitchFamily="49" charset="-122"/>
              <a:sym typeface="+mn-ea"/>
            </a:endParaRPr>
          </a:p>
        </p:txBody>
      </p:sp>
      <p:sp>
        <p:nvSpPr>
          <p:cNvPr id="12" name="文本框 11"/>
          <p:cNvSpPr txBox="1"/>
          <p:nvPr/>
        </p:nvSpPr>
        <p:spPr>
          <a:xfrm>
            <a:off x="6856095" y="5208270"/>
            <a:ext cx="4064000" cy="460375"/>
          </a:xfrm>
          <a:prstGeom prst="rect">
            <a:avLst/>
          </a:prstGeom>
          <a:noFill/>
        </p:spPr>
        <p:txBody>
          <a:bodyPr wrap="square" rtlCol="0">
            <a:spAutoFit/>
          </a:bodyPr>
          <a:p>
            <a:r>
              <a:rPr lang="zh-CN" altLang="en-US" sz="2400" dirty="0">
                <a:solidFill>
                  <a:srgbClr val="00B0F0"/>
                </a:solidFill>
                <a:latin typeface="楷体" panose="02010609060101010101" pitchFamily="49" charset="-122"/>
                <a:ea typeface="楷体" panose="02010609060101010101" pitchFamily="49" charset="-122"/>
                <a:sym typeface="+mn-ea"/>
              </a:rPr>
              <a:t>释义：疲劳</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1" grpId="0"/>
      <p:bldP spid="11" grpId="1"/>
      <p:bldP spid="7" grpId="0"/>
      <p:bldP spid="7"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355090" y="1354455"/>
            <a:ext cx="5726430" cy="3754755"/>
          </a:xfrm>
          <a:prstGeom prst="rect">
            <a:avLst/>
          </a:prstGeom>
          <a:noFill/>
        </p:spPr>
        <p:txBody>
          <a:bodyPr wrap="square" rtlCol="0">
            <a:noAutofit/>
          </a:bodyPr>
          <a:p>
            <a:pPr indent="304800">
              <a:lnSpc>
                <a:spcPts val="2625"/>
              </a:lnSpc>
            </a:pPr>
            <a:endParaRPr lang="zh-CN" altLang="en-US" sz="3200" dirty="0">
              <a:solidFill>
                <a:srgbClr val="00B0F0"/>
              </a:solidFill>
              <a:effectLst/>
              <a:latin typeface="楷体" panose="02010609060101010101" pitchFamily="49" charset="-122"/>
              <a:ea typeface="楷体" panose="02010609060101010101" pitchFamily="49" charset="-122"/>
            </a:endParaRPr>
          </a:p>
          <a:p>
            <a:pPr indent="304800">
              <a:lnSpc>
                <a:spcPts val="2625"/>
              </a:lnSpc>
            </a:pPr>
            <a:endParaRPr lang="zh-CN" altLang="en-US" sz="3200">
              <a:solidFill>
                <a:schemeClr val="tx1"/>
              </a:solidFill>
              <a:uFillTx/>
              <a:latin typeface="楷体" panose="02010609060101010101" pitchFamily="49" charset="-122"/>
              <a:ea typeface="楷体" panose="02010609060101010101" pitchFamily="49" charset="-122"/>
            </a:endParaRPr>
          </a:p>
        </p:txBody>
      </p:sp>
      <p:sp>
        <p:nvSpPr>
          <p:cNvPr id="7" name="文本框 6"/>
          <p:cNvSpPr txBox="1"/>
          <p:nvPr/>
        </p:nvSpPr>
        <p:spPr>
          <a:xfrm>
            <a:off x="1440815" y="1636395"/>
            <a:ext cx="9862185" cy="5122545"/>
          </a:xfrm>
          <a:prstGeom prst="rect">
            <a:avLst/>
          </a:prstGeom>
          <a:noFill/>
        </p:spPr>
        <p:txBody>
          <a:bodyPr wrap="square" rtlCol="0" anchor="t">
            <a:noAutofit/>
          </a:bodyPr>
          <a:p>
            <a:pPr algn="just">
              <a:lnSpc>
                <a:spcPct val="180000"/>
              </a:lnSpc>
            </a:pP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创世记</a:t>
            </a:r>
            <a:r>
              <a:rPr lang="en-US"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 49:17   </a:t>
            </a: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但必作道上的蛇，路中的</a:t>
            </a:r>
            <a:r>
              <a:rPr lang="zh-CN" altLang="zh-CN" sz="2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虺</a:t>
            </a: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，咬伤马蹄，使骑</a:t>
            </a:r>
            <a:endPar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80000"/>
              </a:lnSpc>
            </a:pP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rPr>
              <a:t>马的坠落于后。</a:t>
            </a:r>
            <a:endParaRPr lang="zh-CN" altLang="zh-CN" sz="2400" dirty="0">
              <a:solidFill>
                <a:srgbClr val="333333"/>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80000"/>
              </a:lnSpc>
            </a:pPr>
            <a:r>
              <a:rPr lang="zh-CN" altLang="zh-CN" sz="2400" dirty="0">
                <a:effectLst/>
                <a:latin typeface="楷体" panose="02010609060101010101" pitchFamily="49" charset="-122"/>
                <a:ea typeface="楷体" panose="02010609060101010101" pitchFamily="49" charset="-122"/>
                <a:cs typeface="楷体" panose="02010609060101010101" pitchFamily="49" charset="-122"/>
                <a:sym typeface="+mn-ea"/>
              </a:rPr>
              <a:t>诗篇 58:4</a:t>
            </a:r>
            <a:r>
              <a:rPr lang="en-US" altLang="zh-CN" sz="2400" dirty="0">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dirty="0">
                <a:effectLst/>
                <a:latin typeface="楷体" panose="02010609060101010101" pitchFamily="49" charset="-122"/>
                <a:ea typeface="楷体" panose="02010609060101010101" pitchFamily="49" charset="-122"/>
                <a:cs typeface="楷体" panose="02010609060101010101" pitchFamily="49" charset="-122"/>
                <a:sym typeface="+mn-ea"/>
              </a:rPr>
              <a:t>他们的毒气好像蛇的毒气；他们好像塞耳的聋</a:t>
            </a:r>
            <a:r>
              <a:rPr lang="zh-CN" altLang="zh-CN" sz="2400" dirty="0">
                <a:solidFill>
                  <a:srgbClr val="C00000"/>
                </a:solidFill>
                <a:effectLst/>
                <a:latin typeface="楷体" panose="02010609060101010101" pitchFamily="49" charset="-122"/>
                <a:ea typeface="楷体" panose="02010609060101010101" pitchFamily="49" charset="-122"/>
                <a:cs typeface="楷体" panose="02010609060101010101" pitchFamily="49" charset="-122"/>
                <a:sym typeface="+mn-ea"/>
              </a:rPr>
              <a:t>虺</a:t>
            </a:r>
            <a:endParaRPr lang="zh-CN" altLang="zh-CN" sz="2400" dirty="0">
              <a:effectLst/>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80000"/>
              </a:lnSpc>
            </a:pPr>
            <a:r>
              <a:rPr lang="zh-CN" altLang="zh-CN" sz="2400" dirty="0">
                <a:effectLst/>
                <a:latin typeface="楷体" panose="02010609060101010101" pitchFamily="49" charset="-122"/>
                <a:ea typeface="楷体" panose="02010609060101010101" pitchFamily="49" charset="-122"/>
                <a:cs typeface="楷体" panose="02010609060101010101" pitchFamily="49" charset="-122"/>
                <a:sym typeface="+mn-ea"/>
              </a:rPr>
              <a:t>诗篇 58:4 </a:t>
            </a:r>
            <a:r>
              <a:rPr lang="en-US" altLang="zh-CN" sz="2400" dirty="0">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他们的毒气好像蛇的毒气；他们好像塞耳的聋</a:t>
            </a:r>
            <a:r>
              <a:rPr lang="zh-CN" altLang="zh-CN" sz="2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虺</a:t>
            </a:r>
            <a:r>
              <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endPar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80000"/>
              </a:lnSpc>
            </a:pPr>
            <a:r>
              <a:rPr lang="zh-CN" altLang="zh-CN" sz="2400" dirty="0">
                <a:effectLst/>
                <a:latin typeface="楷体" panose="02010609060101010101" pitchFamily="49" charset="-122"/>
                <a:ea typeface="楷体" panose="02010609060101010101" pitchFamily="49" charset="-122"/>
                <a:cs typeface="楷体" panose="02010609060101010101" pitchFamily="49" charset="-122"/>
                <a:sym typeface="+mn-ea"/>
              </a:rPr>
              <a:t>罗马书 3:13 </a:t>
            </a:r>
            <a:r>
              <a:rPr lang="en-US" altLang="zh-CN" sz="2400" dirty="0">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他们的喉咙是敞开的坟墓；他们用舌头弄诡诈，嘴唇里有</a:t>
            </a:r>
            <a:endPar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80000"/>
              </a:lnSpc>
            </a:pPr>
            <a:r>
              <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虺</a:t>
            </a:r>
            <a:r>
              <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蛇的毒气。</a:t>
            </a:r>
            <a:endParaRPr lang="zh-CN" altLang="zh-CN" sz="24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7400925" y="5798185"/>
            <a:ext cx="4064000" cy="368300"/>
          </a:xfrm>
          <a:prstGeom prst="rect">
            <a:avLst/>
          </a:prstGeom>
          <a:noFill/>
        </p:spPr>
        <p:txBody>
          <a:bodyPr wrap="square" rtlCol="0">
            <a:spAutoFit/>
          </a:bodyPr>
          <a:p>
            <a:r>
              <a:rPr lang="en-US"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备注：圣经中出现</a:t>
            </a:r>
            <a:r>
              <a:rPr lang="en-US" altLang="zh-CN"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9</a:t>
            </a:r>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处都读</a:t>
            </a:r>
            <a:r>
              <a:rPr lang="en-US" altLang="zh-CN" dirty="0" err="1">
                <a:solidFill>
                  <a:srgbClr val="C00000"/>
                </a:solidFill>
                <a:latin typeface="Arial" panose="020B0604020202020204" pitchFamily="34" charset="0"/>
                <a:cs typeface="Arial" panose="020B0604020202020204" pitchFamily="34" charset="0"/>
                <a:sym typeface="+mn-ea"/>
              </a:rPr>
              <a:t>huǐ</a:t>
            </a:r>
            <a:endParaRPr lang="en-US" altLang="zh-CN" dirty="0" err="1">
              <a:solidFill>
                <a:srgbClr val="C00000"/>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4432935" y="889635"/>
            <a:ext cx="4064000" cy="583565"/>
          </a:xfrm>
          <a:prstGeom prst="rect">
            <a:avLst/>
          </a:prstGeom>
          <a:noFill/>
        </p:spPr>
        <p:txBody>
          <a:bodyPr wrap="square" rtlCol="0">
            <a:spAutoFit/>
          </a:bodyPr>
          <a:p>
            <a:r>
              <a:rPr lang="en-US" altLang="zh-CN"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3200"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虺</a:t>
            </a:r>
            <a:r>
              <a:rPr lang="en-US" altLang="zh-CN" sz="2800" dirty="0" err="1">
                <a:solidFill>
                  <a:srgbClr val="FF0000"/>
                </a:solidFill>
                <a:latin typeface="Arial" panose="020B0604020202020204" pitchFamily="34" charset="0"/>
                <a:cs typeface="Arial" panose="020B0604020202020204" pitchFamily="34" charset="0"/>
                <a:sym typeface="+mn-ea"/>
              </a:rPr>
              <a:t>huǐ</a:t>
            </a:r>
            <a:endParaRPr lang="en-US" altLang="zh-CN" sz="2800" dirty="0" err="1">
              <a:solidFill>
                <a:srgbClr val="FF0000"/>
              </a:solidFill>
              <a:latin typeface="Arial" panose="020B0604020202020204" pitchFamily="34" charset="0"/>
              <a:cs typeface="Arial" panose="020B0604020202020204" pitchFamily="34" charset="0"/>
              <a:sym typeface="+mn-ea"/>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5135245" y="889635"/>
            <a:ext cx="418465" cy="480060"/>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66592" y="2378855"/>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466975" y="2378075"/>
            <a:ext cx="1451610" cy="2477135"/>
          </a:xfrm>
          <a:prstGeom prst="rect">
            <a:avLst/>
          </a:prstGeom>
          <a:noFill/>
        </p:spPr>
        <p:txBody>
          <a:bodyPr wrap="square">
            <a:noAutofit/>
          </a:bodyPr>
          <a:lstStyle/>
          <a:p>
            <a:r>
              <a:rPr lang="zh-CN" altLang="en-US" sz="16600" dirty="0">
                <a:latin typeface="楷体" panose="02010609060101010101" pitchFamily="49" charset="-122"/>
                <a:ea typeface="楷体" panose="02010609060101010101" pitchFamily="49" charset="-122"/>
                <a:sym typeface="+mn-ea"/>
              </a:rPr>
              <a:t>薰</a:t>
            </a:r>
            <a:endParaRPr lang="zh-CN" altLang="zh-CN" sz="16600" dirty="0">
              <a:solidFill>
                <a:schemeClr val="tx1">
                  <a:lumMod val="95000"/>
                  <a:lumOff val="5000"/>
                </a:schemeClr>
              </a:solidFill>
              <a:effectLst/>
              <a:latin typeface="楷体" panose="02010609060101010101" pitchFamily="49" charset="-122"/>
              <a:ea typeface="楷体" panose="02010609060101010101" pitchFamily="49" charset="-122"/>
              <a:cs typeface="宋体" panose="02010600030101010101" pitchFamily="2" charset="-122"/>
            </a:endParaRPr>
          </a:p>
        </p:txBody>
      </p:sp>
      <p:pic>
        <p:nvPicPr>
          <p:cNvPr id="2" name="图片 1"/>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99832" y="2378855"/>
            <a:ext cx="2476507" cy="2476507"/>
          </a:xfrm>
          <a:prstGeom prst="rect">
            <a:avLst/>
          </a:prstGeom>
          <a:effectLst>
            <a:outerShdw blurRad="50800" dist="38100" dir="5400000" algn="t" rotWithShape="0">
              <a:prstClr val="black">
                <a:alpha val="40000"/>
              </a:prstClr>
            </a:outerShdw>
          </a:effectLst>
        </p:spPr>
      </p:pic>
      <p:sp>
        <p:nvSpPr>
          <p:cNvPr id="6" name="文本框 5"/>
          <p:cNvSpPr txBox="1"/>
          <p:nvPr/>
        </p:nvSpPr>
        <p:spPr>
          <a:xfrm>
            <a:off x="6627043" y="2639371"/>
            <a:ext cx="2083324" cy="2215991"/>
          </a:xfrm>
          <a:prstGeom prst="rect">
            <a:avLst/>
          </a:prstGeom>
          <a:noFill/>
        </p:spPr>
        <p:txBody>
          <a:bodyPr wrap="square">
            <a:spAutoFit/>
          </a:bodyPr>
          <a:lstStyle/>
          <a:p>
            <a:r>
              <a:rPr lang="en-US" altLang="zh-CN" sz="13800" dirty="0">
                <a:solidFill>
                  <a:srgbClr val="000000"/>
                </a:solidFill>
                <a:effectLst/>
                <a:ea typeface="宋体" panose="02010600030101010101" pitchFamily="2" charset="-122"/>
                <a:cs typeface="宋体" panose="02010600030101010101" pitchFamily="2" charset="-122"/>
              </a:rPr>
              <a:t> </a:t>
            </a:r>
            <a:endParaRPr lang="zh-CN" altLang="en-US" sz="13800" dirty="0"/>
          </a:p>
        </p:txBody>
      </p:sp>
      <p:sp>
        <p:nvSpPr>
          <p:cNvPr id="9" name="文本框 8"/>
          <p:cNvSpPr txBox="1"/>
          <p:nvPr/>
        </p:nvSpPr>
        <p:spPr>
          <a:xfrm>
            <a:off x="2235835" y="1611630"/>
            <a:ext cx="2339975" cy="682625"/>
          </a:xfrm>
          <a:prstGeom prst="rect">
            <a:avLst/>
          </a:prstGeom>
          <a:noFill/>
        </p:spPr>
        <p:txBody>
          <a:bodyPr wrap="square">
            <a:noAutofit/>
          </a:bodyPr>
          <a:lstStyle/>
          <a:p>
            <a:pPr algn="ctr"/>
            <a:r>
              <a:rPr lang="en-US" altLang="zh-CN" sz="4800" dirty="0" err="1">
                <a:solidFill>
                  <a:schemeClr val="tx1">
                    <a:lumMod val="85000"/>
                    <a:lumOff val="15000"/>
                  </a:schemeClr>
                </a:solidFill>
                <a:effectLst/>
                <a:latin typeface="Arial" panose="020B0604020202020204" pitchFamily="34" charset="0"/>
                <a:ea typeface="等线" panose="02010600030101010101" charset="-122"/>
              </a:rPr>
              <a:t> </a:t>
            </a:r>
            <a:r>
              <a:rPr lang="en-US" altLang="zh-CN" sz="4800" dirty="0" err="1">
                <a:solidFill>
                  <a:srgbClr val="FF0000"/>
                </a:solidFill>
                <a:effectLst/>
                <a:latin typeface="Arial" panose="020B0604020202020204" pitchFamily="34" charset="0"/>
                <a:ea typeface="等线" panose="02010600030101010101" charset="-122"/>
              </a:rPr>
              <a:t> </a:t>
            </a:r>
            <a:r>
              <a:rPr lang="en-US" altLang="zh-CN" sz="4800" dirty="0" err="1">
                <a:latin typeface="Arial" panose="020B0604020202020204" pitchFamily="34" charset="0"/>
                <a:cs typeface="Arial" panose="020B0604020202020204" pitchFamily="34" charset="0"/>
                <a:sym typeface="+mn-ea"/>
              </a:rPr>
              <a:t>xūn</a:t>
            </a:r>
            <a:r>
              <a:rPr lang="zh-CN" altLang="zh-CN" sz="4800" dirty="0">
                <a:latin typeface="Arial" panose="020B0604020202020204" pitchFamily="34" charset="0"/>
                <a:cs typeface="Arial" panose="020B0604020202020204" pitchFamily="34" charset="0"/>
                <a:sym typeface="+mn-ea"/>
              </a:rPr>
              <a:t> </a:t>
            </a:r>
            <a:endParaRPr lang="en-US" altLang="zh-CN" sz="4800" dirty="0" err="1">
              <a:solidFill>
                <a:srgbClr val="FF0000"/>
              </a:solidFill>
              <a:effectLst/>
              <a:latin typeface="Arial" panose="020B0604020202020204" pitchFamily="34" charset="0"/>
              <a:ea typeface="等线" panose="02010600030101010101" charset="-122"/>
            </a:endParaRPr>
          </a:p>
        </p:txBody>
      </p:sp>
      <p:sp>
        <p:nvSpPr>
          <p:cNvPr id="11" name="文本框 10"/>
          <p:cNvSpPr txBox="1"/>
          <p:nvPr/>
        </p:nvSpPr>
        <p:spPr>
          <a:xfrm>
            <a:off x="6626860" y="1612265"/>
            <a:ext cx="2476500" cy="741680"/>
          </a:xfrm>
          <a:prstGeom prst="rect">
            <a:avLst/>
          </a:prstGeom>
          <a:noFill/>
        </p:spPr>
        <p:txBody>
          <a:bodyPr wrap="square">
            <a:noAutofit/>
          </a:bodyPr>
          <a:lstStyle/>
          <a:p>
            <a:pPr algn="ctr"/>
            <a:r>
              <a:rPr lang="zh-CN" altLang="en-US" sz="4800" dirty="0">
                <a:latin typeface="Arial" panose="020B0604020202020204" pitchFamily="34" charset="0"/>
                <a:ea typeface="微软雅黑" panose="020B0503020204020204" charset="-122"/>
                <a:cs typeface="Arial" panose="020B0604020202020204" pitchFamily="34" charset="0"/>
                <a:sym typeface="+mn-ea"/>
              </a:rPr>
              <a:t>xùn</a:t>
            </a:r>
            <a:endParaRPr lang="en-US" altLang="zh-CN" sz="4800" dirty="0">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5840890" y="5420739"/>
            <a:ext cx="6094428" cy="402418"/>
          </a:xfrm>
          <a:prstGeom prst="rect">
            <a:avLst/>
          </a:prstGeom>
          <a:noFill/>
        </p:spPr>
        <p:txBody>
          <a:bodyPr wrap="square">
            <a:spAutoFit/>
          </a:bodyPr>
          <a:lstStyle/>
          <a:p>
            <a:pPr indent="304800">
              <a:lnSpc>
                <a:spcPts val="2625"/>
              </a:lnSpc>
            </a:pPr>
            <a:r>
              <a:rPr lang="en-US" altLang="zh-CN" sz="1800" dirty="0">
                <a:solidFill>
                  <a:srgbClr val="000000"/>
                </a:solidFill>
                <a:effectLst/>
                <a:ea typeface="宋体" panose="02010600030101010101" pitchFamily="2" charset="-122"/>
                <a:cs typeface="宋体" panose="02010600030101010101" pitchFamily="2" charset="-122"/>
              </a:rPr>
              <a:t> </a:t>
            </a:r>
            <a:endParaRPr lang="zh-CN" altLang="zh-CN" sz="2400" dirty="0">
              <a:solidFill>
                <a:srgbClr val="00B0F0"/>
              </a:solidFill>
              <a:effectLst/>
              <a:latin typeface="Times New Roman" panose="02020603050405020304" pitchFamily="18" charset="0"/>
              <a:ea typeface="等线" panose="02010600030101010101" charset="-122"/>
            </a:endParaRPr>
          </a:p>
        </p:txBody>
      </p:sp>
      <p:sp>
        <p:nvSpPr>
          <p:cNvPr id="7" name="文本框 6"/>
          <p:cNvSpPr txBox="1"/>
          <p:nvPr/>
        </p:nvSpPr>
        <p:spPr>
          <a:xfrm>
            <a:off x="6776720" y="2378710"/>
            <a:ext cx="3048635" cy="2503170"/>
          </a:xfrm>
          <a:prstGeom prst="rect">
            <a:avLst/>
          </a:prstGeom>
          <a:noFill/>
        </p:spPr>
        <p:txBody>
          <a:bodyPr wrap="square">
            <a:noAutofit/>
          </a:bodyPr>
          <a:lstStyle/>
          <a:p>
            <a:r>
              <a:rPr lang="zh-CN" altLang="en-US" sz="16600" dirty="0">
                <a:latin typeface="楷体" panose="02010609060101010101" pitchFamily="49" charset="-122"/>
                <a:ea typeface="楷体" panose="02010609060101010101" pitchFamily="49" charset="-122"/>
                <a:sym typeface="+mn-ea"/>
              </a:rPr>
              <a:t>薰</a:t>
            </a:r>
            <a:endParaRPr lang="zh-CN" altLang="zh-CN" sz="166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8" name="箭头: 左右 7"/>
          <p:cNvSpPr/>
          <p:nvPr/>
        </p:nvSpPr>
        <p:spPr>
          <a:xfrm>
            <a:off x="5201860" y="350505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1" grpId="0"/>
      <p:bldP spid="11" grpId="1"/>
      <p:bldP spid="7" grpId="0"/>
      <p:bldP spid="7"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122045" y="1106805"/>
            <a:ext cx="4801870" cy="4248785"/>
          </a:xfrm>
          <a:prstGeom prst="rect">
            <a:avLst/>
          </a:prstGeom>
          <a:noFill/>
        </p:spPr>
        <p:txBody>
          <a:bodyPr wrap="square" rtlCol="0">
            <a:noAutofit/>
          </a:bodyPr>
          <a:p>
            <a:pPr indent="304800">
              <a:lnSpc>
                <a:spcPts val="2625"/>
              </a:lnSpc>
            </a:pPr>
            <a:endParaRPr lang="zh-CN" altLang="en-US" sz="3200" dirty="0">
              <a:solidFill>
                <a:srgbClr val="00B0F0"/>
              </a:solidFill>
              <a:latin typeface="楷体" panose="02010609060101010101" pitchFamily="49" charset="-122"/>
              <a:ea typeface="楷体" panose="02010609060101010101" pitchFamily="49" charset="-122"/>
              <a:sym typeface="+mn-ea"/>
            </a:endParaRPr>
          </a:p>
          <a:p>
            <a:pPr indent="304800">
              <a:lnSpc>
                <a:spcPts val="2625"/>
              </a:lnSpc>
            </a:pPr>
            <a:endParaRPr lang="zh-CN" altLang="en-US" sz="3200" dirty="0">
              <a:solidFill>
                <a:srgbClr val="00B0F0"/>
              </a:solidFill>
              <a:latin typeface="楷体" panose="02010609060101010101" pitchFamily="49" charset="-122"/>
              <a:ea typeface="楷体" panose="02010609060101010101" pitchFamily="49" charset="-122"/>
              <a:sym typeface="+mn-ea"/>
            </a:endParaRPr>
          </a:p>
          <a:p>
            <a:pPr indent="304800">
              <a:lnSpc>
                <a:spcPts val="2625"/>
              </a:lnSpc>
            </a:pPr>
            <a:endParaRPr lang="zh-CN" altLang="en-US" sz="3200" dirty="0">
              <a:solidFill>
                <a:srgbClr val="00B0F0"/>
              </a:solidFill>
              <a:latin typeface="楷体" panose="02010609060101010101" pitchFamily="49" charset="-122"/>
              <a:ea typeface="楷体" panose="02010609060101010101" pitchFamily="49" charset="-122"/>
              <a:sym typeface="+mn-ea"/>
            </a:endParaRPr>
          </a:p>
          <a:p>
            <a:pPr indent="304800">
              <a:lnSpc>
                <a:spcPts val="2625"/>
              </a:lnSpc>
            </a:pPr>
            <a:r>
              <a:rPr lang="zh-CN" altLang="en-US" sz="3200" dirty="0">
                <a:solidFill>
                  <a:srgbClr val="00B0F0"/>
                </a:solidFill>
                <a:latin typeface="楷体" panose="02010609060101010101" pitchFamily="49" charset="-122"/>
                <a:ea typeface="楷体" panose="02010609060101010101" pitchFamily="49" charset="-122"/>
                <a:sym typeface="+mn-ea"/>
              </a:rPr>
              <a:t>释义</a:t>
            </a:r>
            <a:r>
              <a:rPr lang="en-US" altLang="zh-CN" sz="3200" dirty="0">
                <a:solidFill>
                  <a:srgbClr val="00B0F0"/>
                </a:solidFill>
                <a:latin typeface="楷体" panose="02010609060101010101" pitchFamily="49" charset="-122"/>
                <a:ea typeface="楷体" panose="02010609060101010101" pitchFamily="49" charset="-122"/>
                <a:sym typeface="+mn-ea"/>
              </a:rPr>
              <a:t> 1.</a:t>
            </a:r>
            <a:r>
              <a:rPr lang="zh-CN" altLang="en-US" sz="3200" dirty="0">
                <a:solidFill>
                  <a:srgbClr val="00B0F0"/>
                </a:solidFill>
                <a:latin typeface="楷体" panose="02010609060101010101" pitchFamily="49" charset="-122"/>
                <a:ea typeface="楷体" panose="02010609060101010101" pitchFamily="49" charset="-122"/>
                <a:sym typeface="+mn-ea"/>
              </a:rPr>
              <a:t>烟或气味接触</a:t>
            </a:r>
            <a:endParaRPr lang="zh-CN" altLang="en-US" sz="3200" dirty="0">
              <a:solidFill>
                <a:srgbClr val="00B0F0"/>
              </a:solidFill>
              <a:latin typeface="楷体" panose="02010609060101010101" pitchFamily="49" charset="-122"/>
              <a:ea typeface="楷体" panose="02010609060101010101" pitchFamily="49" charset="-122"/>
              <a:sym typeface="+mn-ea"/>
            </a:endParaRPr>
          </a:p>
          <a:p>
            <a:pPr indent="304800">
              <a:lnSpc>
                <a:spcPts val="2625"/>
              </a:lnSpc>
            </a:pPr>
            <a:r>
              <a:rPr lang="en-US" altLang="zh-CN" sz="3200" dirty="0">
                <a:solidFill>
                  <a:srgbClr val="00B0F0"/>
                </a:solidFill>
                <a:latin typeface="楷体" panose="02010609060101010101" pitchFamily="49" charset="-122"/>
                <a:ea typeface="楷体" panose="02010609060101010101" pitchFamily="49" charset="-122"/>
                <a:sym typeface="+mn-ea"/>
              </a:rPr>
              <a:t>                      </a:t>
            </a:r>
            <a:endParaRPr lang="en-US" altLang="zh-CN" sz="3200" dirty="0">
              <a:solidFill>
                <a:srgbClr val="00B0F0"/>
              </a:solidFill>
              <a:latin typeface="楷体" panose="02010609060101010101" pitchFamily="49" charset="-122"/>
              <a:ea typeface="楷体" panose="02010609060101010101" pitchFamily="49" charset="-122"/>
              <a:sym typeface="+mn-ea"/>
            </a:endParaRPr>
          </a:p>
          <a:p>
            <a:pPr indent="304800">
              <a:lnSpc>
                <a:spcPts val="2625"/>
              </a:lnSpc>
            </a:pPr>
            <a:r>
              <a:rPr lang="en-US" altLang="zh-CN" sz="3200" dirty="0">
                <a:solidFill>
                  <a:srgbClr val="00B0F0"/>
                </a:solidFill>
                <a:latin typeface="楷体" panose="02010609060101010101" pitchFamily="49" charset="-122"/>
                <a:ea typeface="楷体" panose="02010609060101010101" pitchFamily="49" charset="-122"/>
                <a:sym typeface="+mn-ea"/>
              </a:rPr>
              <a:t>       </a:t>
            </a:r>
            <a:r>
              <a:rPr lang="zh-CN" altLang="en-US" sz="3200" dirty="0">
                <a:solidFill>
                  <a:srgbClr val="00B0F0"/>
                </a:solidFill>
                <a:latin typeface="楷体" panose="02010609060101010101" pitchFamily="49" charset="-122"/>
                <a:ea typeface="楷体" panose="02010609060101010101" pitchFamily="49" charset="-122"/>
                <a:sym typeface="+mn-ea"/>
              </a:rPr>
              <a:t>物体；</a:t>
            </a:r>
            <a:endParaRPr lang="en-US" altLang="zh-CN" sz="3200" dirty="0">
              <a:solidFill>
                <a:srgbClr val="00B0F0"/>
              </a:solidFill>
              <a:latin typeface="楷体" panose="02010609060101010101" pitchFamily="49" charset="-122"/>
              <a:ea typeface="楷体" panose="02010609060101010101" pitchFamily="49" charset="-122"/>
            </a:endParaRPr>
          </a:p>
          <a:p>
            <a:pPr indent="304800">
              <a:lnSpc>
                <a:spcPts val="2625"/>
              </a:lnSpc>
            </a:pPr>
            <a:r>
              <a:rPr lang="en-US" altLang="zh-CN" sz="3200" dirty="0">
                <a:solidFill>
                  <a:srgbClr val="00B0F0"/>
                </a:solidFill>
                <a:latin typeface="楷体" panose="02010609060101010101" pitchFamily="49" charset="-122"/>
                <a:ea typeface="楷体" panose="02010609060101010101" pitchFamily="49" charset="-122"/>
                <a:sym typeface="+mn-ea"/>
              </a:rPr>
              <a:t>      </a:t>
            </a:r>
            <a:endParaRPr lang="en-US" altLang="zh-CN" sz="3200" dirty="0">
              <a:solidFill>
                <a:srgbClr val="00B0F0"/>
              </a:solidFill>
              <a:latin typeface="楷体" panose="02010609060101010101" pitchFamily="49" charset="-122"/>
              <a:ea typeface="楷体" panose="02010609060101010101" pitchFamily="49" charset="-122"/>
              <a:sym typeface="+mn-ea"/>
            </a:endParaRPr>
          </a:p>
          <a:p>
            <a:pPr indent="304800">
              <a:lnSpc>
                <a:spcPts val="2625"/>
              </a:lnSpc>
            </a:pPr>
            <a:r>
              <a:rPr lang="en-US" altLang="zh-CN" sz="3200" dirty="0">
                <a:solidFill>
                  <a:srgbClr val="00B0F0"/>
                </a:solidFill>
                <a:latin typeface="楷体" panose="02010609060101010101" pitchFamily="49" charset="-122"/>
                <a:ea typeface="楷体" panose="02010609060101010101" pitchFamily="49" charset="-122"/>
                <a:sym typeface="+mn-ea"/>
              </a:rPr>
              <a:t>     2.</a:t>
            </a:r>
            <a:r>
              <a:rPr lang="zh-CN" altLang="en-US" sz="3200" dirty="0">
                <a:solidFill>
                  <a:srgbClr val="00B0F0"/>
                </a:solidFill>
                <a:latin typeface="楷体" panose="02010609060101010101" pitchFamily="49" charset="-122"/>
                <a:ea typeface="楷体" panose="02010609060101010101" pitchFamily="49" charset="-122"/>
                <a:sym typeface="+mn-ea"/>
              </a:rPr>
              <a:t>熏制食品；</a:t>
            </a:r>
            <a:endParaRPr lang="en-US" altLang="zh-CN" sz="3200" dirty="0">
              <a:solidFill>
                <a:srgbClr val="00B0F0"/>
              </a:solidFill>
              <a:latin typeface="楷体" panose="02010609060101010101" pitchFamily="49" charset="-122"/>
              <a:ea typeface="楷体" panose="02010609060101010101" pitchFamily="49" charset="-122"/>
            </a:endParaRPr>
          </a:p>
          <a:p>
            <a:pPr indent="304800">
              <a:lnSpc>
                <a:spcPts val="2625"/>
              </a:lnSpc>
            </a:pPr>
            <a:r>
              <a:rPr lang="en-US" altLang="zh-CN" sz="3200" dirty="0">
                <a:solidFill>
                  <a:srgbClr val="00B0F0"/>
                </a:solidFill>
                <a:effectLst/>
                <a:latin typeface="楷体" panose="02010609060101010101" pitchFamily="49" charset="-122"/>
                <a:ea typeface="楷体" panose="02010609060101010101" pitchFamily="49" charset="-122"/>
                <a:sym typeface="+mn-ea"/>
              </a:rPr>
              <a:t>      </a:t>
            </a:r>
            <a:endParaRPr lang="en-US" altLang="zh-CN" sz="3200" dirty="0">
              <a:solidFill>
                <a:srgbClr val="00B0F0"/>
              </a:solidFill>
              <a:effectLst/>
              <a:latin typeface="楷体" panose="02010609060101010101" pitchFamily="49" charset="-122"/>
              <a:ea typeface="楷体" panose="02010609060101010101" pitchFamily="49" charset="-122"/>
              <a:sym typeface="+mn-ea"/>
            </a:endParaRPr>
          </a:p>
          <a:p>
            <a:pPr indent="304800">
              <a:lnSpc>
                <a:spcPts val="2625"/>
              </a:lnSpc>
            </a:pPr>
            <a:r>
              <a:rPr lang="en-US" altLang="zh-CN" sz="3200" dirty="0">
                <a:solidFill>
                  <a:srgbClr val="00B0F0"/>
                </a:solidFill>
                <a:effectLst/>
                <a:latin typeface="楷体" panose="02010609060101010101" pitchFamily="49" charset="-122"/>
                <a:ea typeface="楷体" panose="02010609060101010101" pitchFamily="49" charset="-122"/>
                <a:sym typeface="+mn-ea"/>
              </a:rPr>
              <a:t>     3.</a:t>
            </a:r>
            <a:r>
              <a:rPr lang="zh-CN" altLang="en-US" sz="3200" dirty="0">
                <a:solidFill>
                  <a:srgbClr val="00B0F0"/>
                </a:solidFill>
                <a:effectLst/>
                <a:latin typeface="楷体" panose="02010609060101010101" pitchFamily="49" charset="-122"/>
                <a:ea typeface="楷体" panose="02010609060101010101" pitchFamily="49" charset="-122"/>
                <a:sym typeface="+mn-ea"/>
              </a:rPr>
              <a:t>逐渐受到影响；</a:t>
            </a:r>
            <a:endParaRPr lang="en-US" altLang="zh-CN" sz="3200" dirty="0">
              <a:solidFill>
                <a:srgbClr val="00B0F0"/>
              </a:solidFill>
              <a:effectLst/>
              <a:latin typeface="楷体" panose="02010609060101010101" pitchFamily="49" charset="-122"/>
              <a:ea typeface="楷体" panose="02010609060101010101" pitchFamily="49" charset="-122"/>
            </a:endParaRPr>
          </a:p>
          <a:p>
            <a:pPr indent="304800">
              <a:lnSpc>
                <a:spcPts val="2625"/>
              </a:lnSpc>
            </a:pPr>
            <a:r>
              <a:rPr lang="en-US" altLang="zh-CN" sz="3200" dirty="0">
                <a:solidFill>
                  <a:srgbClr val="00B0F0"/>
                </a:solidFill>
                <a:latin typeface="楷体" panose="02010609060101010101" pitchFamily="49" charset="-122"/>
                <a:ea typeface="楷体" panose="02010609060101010101" pitchFamily="49" charset="-122"/>
                <a:sym typeface="+mn-ea"/>
              </a:rPr>
              <a:t>      </a:t>
            </a:r>
            <a:endParaRPr lang="en-US" altLang="zh-CN" sz="3200" dirty="0">
              <a:solidFill>
                <a:srgbClr val="00B0F0"/>
              </a:solidFill>
              <a:latin typeface="楷体" panose="02010609060101010101" pitchFamily="49" charset="-122"/>
              <a:ea typeface="楷体" panose="02010609060101010101" pitchFamily="49" charset="-122"/>
              <a:sym typeface="+mn-ea"/>
            </a:endParaRPr>
          </a:p>
          <a:p>
            <a:pPr indent="304800">
              <a:lnSpc>
                <a:spcPts val="2625"/>
              </a:lnSpc>
            </a:pPr>
            <a:r>
              <a:rPr lang="en-US" altLang="zh-CN" sz="3200" dirty="0">
                <a:solidFill>
                  <a:srgbClr val="00B0F0"/>
                </a:solidFill>
                <a:latin typeface="楷体" panose="02010609060101010101" pitchFamily="49" charset="-122"/>
                <a:ea typeface="楷体" panose="02010609060101010101" pitchFamily="49" charset="-122"/>
                <a:sym typeface="+mn-ea"/>
              </a:rPr>
              <a:t>     4.</a:t>
            </a:r>
            <a:r>
              <a:rPr lang="zh-CN" altLang="en-US" sz="3200" dirty="0">
                <a:solidFill>
                  <a:srgbClr val="00B0F0"/>
                </a:solidFill>
                <a:latin typeface="楷体" panose="02010609060101010101" pitchFamily="49" charset="-122"/>
                <a:ea typeface="楷体" panose="02010609060101010101" pitchFamily="49" charset="-122"/>
                <a:sym typeface="+mn-ea"/>
              </a:rPr>
              <a:t>温和。</a:t>
            </a:r>
            <a:endParaRPr lang="zh-CN" altLang="en-US" sz="3200">
              <a:solidFill>
                <a:schemeClr val="tx1"/>
              </a:solidFill>
              <a:uFillTx/>
              <a:latin typeface="楷体" panose="02010609060101010101" pitchFamily="49" charset="-122"/>
              <a:ea typeface="楷体" panose="02010609060101010101" pitchFamily="49" charset="-122"/>
            </a:endParaRPr>
          </a:p>
        </p:txBody>
      </p:sp>
      <p:cxnSp>
        <p:nvCxnSpPr>
          <p:cNvPr id="6" name="直接连接符 5"/>
          <p:cNvCxnSpPr/>
          <p:nvPr/>
        </p:nvCxnSpPr>
        <p:spPr>
          <a:xfrm>
            <a:off x="6205855" y="1106805"/>
            <a:ext cx="12065" cy="4162425"/>
          </a:xfrm>
          <a:prstGeom prst="line">
            <a:avLst/>
          </a:prstGeom>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7042785" y="5429885"/>
            <a:ext cx="4064000" cy="368300"/>
          </a:xfrm>
          <a:prstGeom prst="rect">
            <a:avLst/>
          </a:prstGeom>
          <a:noFill/>
        </p:spPr>
        <p:txBody>
          <a:bodyPr wrap="square" rtlCol="0">
            <a:spAutoFit/>
          </a:bodyPr>
          <a:p>
            <a:r>
              <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a:p>
        </p:txBody>
      </p:sp>
      <p:sp>
        <p:nvSpPr>
          <p:cNvPr id="3" name="文本框 2"/>
          <p:cNvSpPr txBox="1"/>
          <p:nvPr/>
        </p:nvSpPr>
        <p:spPr>
          <a:xfrm>
            <a:off x="2240915" y="1143635"/>
            <a:ext cx="4236085" cy="645160"/>
          </a:xfrm>
          <a:prstGeom prst="rect">
            <a:avLst/>
          </a:prstGeom>
          <a:noFill/>
        </p:spPr>
        <p:txBody>
          <a:bodyPr wrap="square" rtlCol="0">
            <a:spAutoFit/>
          </a:bodyPr>
          <a:p>
            <a:r>
              <a:rPr lang="en-US" altLang="zh-CN" sz="3600" dirty="0" err="1">
                <a:latin typeface="Arial" panose="020B0604020202020204" pitchFamily="34" charset="0"/>
                <a:cs typeface="Arial" panose="020B0604020202020204" pitchFamily="34" charset="0"/>
                <a:sym typeface="+mn-ea"/>
              </a:rPr>
              <a:t>  </a:t>
            </a:r>
            <a:r>
              <a:rPr lang="zh-CN" altLang="en-US" sz="3600" dirty="0" err="1">
                <a:latin typeface="楷体" panose="02010609060101010101" pitchFamily="49" charset="-122"/>
                <a:ea typeface="楷体" panose="02010609060101010101" pitchFamily="49" charset="-122"/>
                <a:cs typeface="Arial" panose="020B0604020202020204" pitchFamily="34" charset="0"/>
                <a:sym typeface="+mn-ea"/>
              </a:rPr>
              <a:t>薰</a:t>
            </a:r>
            <a:r>
              <a:rPr lang="en-US" altLang="zh-CN" sz="3200" dirty="0" err="1">
                <a:latin typeface="Arial" panose="020B0604020202020204" pitchFamily="34" charset="0"/>
                <a:cs typeface="Arial" panose="020B0604020202020204" pitchFamily="34" charset="0"/>
                <a:sym typeface="+mn-ea"/>
              </a:rPr>
              <a:t>xūn</a:t>
            </a:r>
            <a:endParaRPr lang="en-US" altLang="zh-CN" sz="3200" dirty="0" err="1">
              <a:latin typeface="Arial" panose="020B0604020202020204" pitchFamily="34" charset="0"/>
              <a:cs typeface="Arial" panose="020B0604020202020204" pitchFamily="34" charset="0"/>
              <a:sym typeface="+mn-ea"/>
            </a:endParaRPr>
          </a:p>
        </p:txBody>
      </p:sp>
      <p:sp>
        <p:nvSpPr>
          <p:cNvPr id="4" name="文本框 3"/>
          <p:cNvSpPr txBox="1"/>
          <p:nvPr/>
        </p:nvSpPr>
        <p:spPr>
          <a:xfrm>
            <a:off x="6440170" y="1261110"/>
            <a:ext cx="4446270" cy="3060065"/>
          </a:xfrm>
          <a:prstGeom prst="rect">
            <a:avLst/>
          </a:prstGeom>
          <a:noFill/>
        </p:spPr>
        <p:txBody>
          <a:bodyPr wrap="square" rtlCol="0">
            <a:noAutofit/>
          </a:bodyPr>
          <a:p>
            <a:pPr indent="304800">
              <a:lnSpc>
                <a:spcPts val="2625"/>
              </a:lnSpc>
            </a:pPr>
            <a:r>
              <a:rPr lang="en-US" altLang="zh-CN" sz="3600" dirty="0">
                <a:solidFill>
                  <a:schemeClr val="tx1">
                    <a:lumMod val="95000"/>
                    <a:lumOff val="5000"/>
                  </a:schemeClr>
                </a:solidFill>
                <a:effectLst/>
                <a:latin typeface="楷体" panose="02010609060101010101" pitchFamily="49" charset="-122"/>
                <a:ea typeface="楷体" panose="02010609060101010101" pitchFamily="49" charset="-122"/>
                <a:sym typeface="+mn-ea"/>
              </a:rPr>
              <a:t>   </a:t>
            </a:r>
            <a:r>
              <a:rPr lang="zh-CN" altLang="en-US" sz="3600" dirty="0">
                <a:solidFill>
                  <a:schemeClr val="tx1">
                    <a:lumMod val="95000"/>
                    <a:lumOff val="5000"/>
                  </a:schemeClr>
                </a:solidFill>
                <a:effectLst/>
                <a:latin typeface="楷体" panose="02010609060101010101" pitchFamily="49" charset="-122"/>
                <a:ea typeface="楷体" panose="02010609060101010101" pitchFamily="49" charset="-122"/>
                <a:sym typeface="+mn-ea"/>
              </a:rPr>
              <a:t>薰</a:t>
            </a:r>
            <a:r>
              <a:rPr lang="zh-CN" altLang="en-US" sz="3600" dirty="0">
                <a:latin typeface="Arial" panose="020B0604020202020204" pitchFamily="34" charset="0"/>
                <a:ea typeface="微软雅黑" panose="020B0503020204020204" charset="-122"/>
                <a:cs typeface="Arial" panose="020B0604020202020204" pitchFamily="34" charset="0"/>
                <a:sym typeface="+mn-ea"/>
              </a:rPr>
              <a:t>xùn</a:t>
            </a:r>
            <a:endParaRPr lang="zh-CN" altLang="en-US" sz="3600" dirty="0">
              <a:latin typeface="Arial" panose="020B0604020202020204" pitchFamily="34" charset="0"/>
              <a:ea typeface="微软雅黑" panose="020B0503020204020204" charset="-122"/>
              <a:cs typeface="Arial" panose="020B0604020202020204" pitchFamily="34" charset="0"/>
            </a:endParaRPr>
          </a:p>
          <a:p>
            <a:pPr indent="304800">
              <a:lnSpc>
                <a:spcPts val="2625"/>
              </a:lnSpc>
            </a:pPr>
            <a:endParaRPr lang="zh-CN" altLang="en-US" sz="3600" dirty="0">
              <a:solidFill>
                <a:srgbClr val="00B0F0"/>
              </a:solidFill>
              <a:effectLst/>
              <a:latin typeface="楷体" panose="02010609060101010101" pitchFamily="49" charset="-122"/>
              <a:ea typeface="楷体" panose="02010609060101010101" pitchFamily="49" charset="-122"/>
              <a:sym typeface="+mn-ea"/>
            </a:endParaRPr>
          </a:p>
          <a:p>
            <a:pPr indent="304800">
              <a:lnSpc>
                <a:spcPts val="2625"/>
              </a:lnSpc>
            </a:pPr>
            <a:endParaRPr lang="zh-CN" altLang="en-US" sz="3200" dirty="0">
              <a:solidFill>
                <a:srgbClr val="00B0F0"/>
              </a:solidFill>
              <a:effectLst/>
              <a:latin typeface="楷体" panose="02010609060101010101" pitchFamily="49" charset="-122"/>
              <a:ea typeface="楷体" panose="02010609060101010101" pitchFamily="49" charset="-122"/>
              <a:sym typeface="+mn-ea"/>
            </a:endParaRPr>
          </a:p>
          <a:p>
            <a:pPr indent="304800">
              <a:lnSpc>
                <a:spcPts val="2625"/>
              </a:lnSpc>
            </a:pPr>
            <a:r>
              <a:rPr lang="zh-CN" altLang="en-US" sz="3200" dirty="0">
                <a:solidFill>
                  <a:srgbClr val="00B0F0"/>
                </a:solidFill>
                <a:effectLst/>
                <a:latin typeface="楷体" panose="02010609060101010101" pitchFamily="49" charset="-122"/>
                <a:ea typeface="楷体" panose="02010609060101010101" pitchFamily="49" charset="-122"/>
                <a:sym typeface="+mn-ea"/>
              </a:rPr>
              <a:t>释义：（有毒气体）</a:t>
            </a:r>
            <a:r>
              <a:rPr lang="en-US" altLang="zh-CN" sz="3200" dirty="0">
                <a:solidFill>
                  <a:srgbClr val="00B0F0"/>
                </a:solidFill>
                <a:effectLst/>
                <a:latin typeface="楷体" panose="02010609060101010101" pitchFamily="49" charset="-122"/>
                <a:ea typeface="楷体" panose="02010609060101010101" pitchFamily="49" charset="-122"/>
                <a:sym typeface="+mn-ea"/>
              </a:rPr>
              <a:t> </a:t>
            </a:r>
            <a:endParaRPr lang="en-US" altLang="zh-CN" sz="3200" dirty="0">
              <a:solidFill>
                <a:srgbClr val="00B0F0"/>
              </a:solidFill>
              <a:effectLst/>
              <a:latin typeface="楷体" panose="02010609060101010101" pitchFamily="49" charset="-122"/>
              <a:ea typeface="楷体" panose="02010609060101010101" pitchFamily="49" charset="-122"/>
              <a:sym typeface="+mn-ea"/>
            </a:endParaRPr>
          </a:p>
          <a:p>
            <a:pPr indent="304800">
              <a:lnSpc>
                <a:spcPts val="2625"/>
              </a:lnSpc>
            </a:pPr>
            <a:r>
              <a:rPr lang="en-US" altLang="zh-CN" sz="3200" dirty="0">
                <a:solidFill>
                  <a:srgbClr val="00B0F0"/>
                </a:solidFill>
                <a:effectLst/>
                <a:latin typeface="楷体" panose="02010609060101010101" pitchFamily="49" charset="-122"/>
                <a:ea typeface="楷体" panose="02010609060101010101" pitchFamily="49" charset="-122"/>
                <a:sym typeface="+mn-ea"/>
              </a:rPr>
              <a:t>       </a:t>
            </a:r>
            <a:endParaRPr lang="en-US" altLang="zh-CN" sz="3200" dirty="0">
              <a:solidFill>
                <a:srgbClr val="00B0F0"/>
              </a:solidFill>
              <a:effectLst/>
              <a:latin typeface="楷体" panose="02010609060101010101" pitchFamily="49" charset="-122"/>
              <a:ea typeface="楷体" panose="02010609060101010101" pitchFamily="49" charset="-122"/>
              <a:sym typeface="+mn-ea"/>
            </a:endParaRPr>
          </a:p>
          <a:p>
            <a:pPr indent="304800">
              <a:lnSpc>
                <a:spcPts val="2625"/>
              </a:lnSpc>
            </a:pPr>
            <a:r>
              <a:rPr lang="en-US" altLang="zh-CN" sz="3200" dirty="0">
                <a:solidFill>
                  <a:srgbClr val="00B0F0"/>
                </a:solidFill>
                <a:effectLst/>
                <a:latin typeface="楷体" panose="02010609060101010101" pitchFamily="49" charset="-122"/>
                <a:ea typeface="楷体" panose="02010609060101010101" pitchFamily="49" charset="-122"/>
                <a:sym typeface="+mn-ea"/>
              </a:rPr>
              <a:t>      </a:t>
            </a:r>
            <a:r>
              <a:rPr lang="zh-CN" altLang="en-US" sz="3200" dirty="0">
                <a:solidFill>
                  <a:srgbClr val="00B0F0"/>
                </a:solidFill>
                <a:effectLst/>
                <a:latin typeface="楷体" panose="02010609060101010101" pitchFamily="49" charset="-122"/>
                <a:ea typeface="楷体" panose="02010609060101010101" pitchFamily="49" charset="-122"/>
                <a:sym typeface="+mn-ea"/>
              </a:rPr>
              <a:t>使人窒息中毒。</a:t>
            </a:r>
            <a:endParaRPr lang="zh-CN" altLang="en-US" sz="3200" dirty="0">
              <a:latin typeface="微软雅黑" panose="020B0503020204020204" charset="-122"/>
              <a:ea typeface="微软雅黑" panose="020B0503020204020204" charset="-122"/>
              <a:cs typeface="楷体" panose="02010609060101010101" pitchFamily="49" charset="-122"/>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7785" y="1623695"/>
            <a:ext cx="9961245" cy="4178935"/>
          </a:xfrm>
          <a:prstGeom prst="rect">
            <a:avLst/>
          </a:prstGeom>
          <a:noFill/>
        </p:spPr>
        <p:txBody>
          <a:bodyPr wrap="square" rtlCol="0" anchor="t">
            <a:noAutofit/>
          </a:bodyPr>
          <a:p>
            <a:pPr algn="just">
              <a:lnSpc>
                <a:spcPct val="150000"/>
              </a:lnSpc>
            </a:pPr>
            <a:r>
              <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rPr>
              <a:t>创世记</a:t>
            </a:r>
            <a:r>
              <a:rPr lang="en-US" altLang="zh-CN" sz="2000" dirty="0">
                <a:effectLst/>
                <a:latin typeface="楷体" panose="02010609060101010101" pitchFamily="49" charset="-122"/>
                <a:ea typeface="楷体" panose="02010609060101010101" pitchFamily="49" charset="-122"/>
                <a:cs typeface="楷体" panose="02010609060101010101" pitchFamily="49" charset="-122"/>
                <a:sym typeface="+mn-ea"/>
              </a:rPr>
              <a:t> 50:2  </a:t>
            </a:r>
            <a:r>
              <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rPr>
              <a:t>约瑟吩咐伺候他的医生用香料</a:t>
            </a:r>
            <a:r>
              <a:rPr lang="zh-CN" altLang="zh-CN" sz="20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薰</a:t>
            </a:r>
            <a:r>
              <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rPr>
              <a:t>他父亲，医生就</a:t>
            </a:r>
            <a:endPar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50000"/>
              </a:lnSpc>
            </a:pPr>
            <a:r>
              <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dirty="0">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rPr>
              <a:t>用香料</a:t>
            </a:r>
            <a:r>
              <a:rPr lang="zh-CN" altLang="zh-CN" sz="20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薰</a:t>
            </a:r>
            <a:r>
              <a:rPr lang="zh-CN" altLang="zh-CN" sz="2000" dirty="0">
                <a:effectLst/>
                <a:latin typeface="楷体" panose="02010609060101010101" pitchFamily="49" charset="-122"/>
                <a:ea typeface="楷体" panose="02010609060101010101" pitchFamily="49" charset="-122"/>
                <a:cs typeface="楷体" panose="02010609060101010101" pitchFamily="49" charset="-122"/>
                <a:sym typeface="+mn-ea"/>
              </a:rPr>
              <a:t>了以色列。</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创世记 50:26</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约瑟死了，正一百一十岁。人用香料将他</a:t>
            </a:r>
            <a:r>
              <a:rPr lang="zh-CN" altLang="en-US" sz="20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薰</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了，把他收殓</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在棺材里，停在埃及。</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诗篇 119:83</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我好像烟</a:t>
            </a:r>
            <a:r>
              <a:rPr lang="zh-CN" altLang="en-US" sz="20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薰</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的皮袋，却不忘记你的律例。</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箴言 7:17 </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我又用没药、沉香、桂皮</a:t>
            </a:r>
            <a:r>
              <a:rPr lang="zh-CN" altLang="en-US" sz="20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薰</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了我的榻。</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p>
            <a:pPr algn="just">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箴言 10:26</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zh-CN" sz="2000" dirty="0">
                <a:effectLst/>
                <a:latin typeface="宋体" panose="02010600030101010101" pitchFamily="2" charset="-122"/>
                <a:ea typeface="宋体" panose="02010600030101010101" pitchFamily="2" charset="-122"/>
                <a:sym typeface="+mn-ea"/>
              </a:rPr>
              <a:t> </a:t>
            </a:r>
            <a:r>
              <a:rPr lang="en-US" altLang="zh-CN" sz="2000" dirty="0">
                <a:effectLst/>
                <a:latin typeface="宋体" panose="02010600030101010101" pitchFamily="2" charset="-122"/>
                <a:ea typeface="宋体" panose="02010600030101010101" pitchFamily="2"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rPr>
              <a:t>懒惰人叫差他的人如醋倒牙，如烟</a:t>
            </a:r>
            <a:r>
              <a:rPr lang="zh-CN" altLang="en-US" sz="2000">
                <a:solidFill>
                  <a:srgbClr val="C00000"/>
                </a:solidFill>
                <a:latin typeface="楷体" panose="02010609060101010101" pitchFamily="49" charset="-122"/>
                <a:ea typeface="楷体" panose="02010609060101010101" pitchFamily="49" charset="-122"/>
                <a:cs typeface="楷体" panose="02010609060101010101" pitchFamily="49" charset="-122"/>
              </a:rPr>
              <a:t>薰</a:t>
            </a:r>
            <a:r>
              <a:rPr lang="zh-CN" altLang="en-US" sz="2000">
                <a:latin typeface="楷体" panose="02010609060101010101" pitchFamily="49" charset="-122"/>
                <a:ea typeface="楷体" panose="02010609060101010101" pitchFamily="49" charset="-122"/>
                <a:cs typeface="楷体" panose="02010609060101010101" pitchFamily="49" charset="-122"/>
              </a:rPr>
              <a:t>目。</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algn="just">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诗篇 119:83</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rPr>
              <a:t>我好像烟</a:t>
            </a:r>
            <a:r>
              <a:rPr lang="zh-CN" altLang="en-US" sz="2000">
                <a:solidFill>
                  <a:srgbClr val="C00000"/>
                </a:solidFill>
                <a:latin typeface="楷体" panose="02010609060101010101" pitchFamily="49" charset="-122"/>
                <a:ea typeface="楷体" panose="02010609060101010101" pitchFamily="49" charset="-122"/>
                <a:cs typeface="楷体" panose="02010609060101010101" pitchFamily="49" charset="-122"/>
              </a:rPr>
              <a:t>薰</a:t>
            </a:r>
            <a:r>
              <a:rPr lang="zh-CN" altLang="en-US" sz="2000">
                <a:latin typeface="楷体" panose="02010609060101010101" pitchFamily="49" charset="-122"/>
                <a:ea typeface="楷体" panose="02010609060101010101" pitchFamily="49" charset="-122"/>
                <a:cs typeface="楷体" panose="02010609060101010101" pitchFamily="49" charset="-122"/>
              </a:rPr>
              <a:t>的皮袋，却不忘记你的律例。</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algn="just">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箴言 7:17</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rPr>
              <a:t>我又用没药、沉香、桂皮</a:t>
            </a:r>
            <a:r>
              <a:rPr lang="zh-CN" altLang="en-US" sz="2000">
                <a:solidFill>
                  <a:srgbClr val="C00000"/>
                </a:solidFill>
                <a:latin typeface="楷体" panose="02010609060101010101" pitchFamily="49" charset="-122"/>
                <a:ea typeface="楷体" panose="02010609060101010101" pitchFamily="49" charset="-122"/>
                <a:cs typeface="楷体" panose="02010609060101010101" pitchFamily="49" charset="-122"/>
              </a:rPr>
              <a:t>薰</a:t>
            </a:r>
            <a:r>
              <a:rPr lang="zh-CN" altLang="en-US" sz="2000">
                <a:latin typeface="楷体" panose="02010609060101010101" pitchFamily="49" charset="-122"/>
                <a:ea typeface="楷体" panose="02010609060101010101" pitchFamily="49" charset="-122"/>
                <a:cs typeface="楷体" panose="02010609060101010101" pitchFamily="49" charset="-122"/>
              </a:rPr>
              <a:t>了我的榻。</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algn="just">
              <a:lnSpc>
                <a:spcPct val="150000"/>
              </a:lnSpc>
            </a:pP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rot="10800000" flipV="1">
            <a:off x="6976745" y="6355715"/>
            <a:ext cx="4415155" cy="777240"/>
          </a:xfrm>
          <a:prstGeom prst="rect">
            <a:avLst/>
          </a:prstGeom>
          <a:noFill/>
        </p:spPr>
        <p:txBody>
          <a:bodyPr wrap="square" rtlCol="0">
            <a:noAutofit/>
          </a:bodyPr>
          <a:p>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备注：圣经中出现</a:t>
            </a:r>
            <a:r>
              <a:rPr lang="en-US" altLang="zh-CN"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7</a:t>
            </a:r>
            <a:r>
              <a:rPr lang="zh-CN" altLang="zh-CN"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rPr>
              <a:t>处都读</a:t>
            </a:r>
            <a:r>
              <a:rPr lang="en-US" altLang="zh-CN" dirty="0" err="1">
                <a:solidFill>
                  <a:srgbClr val="C00000"/>
                </a:solidFill>
                <a:latin typeface="Arial" panose="020B0604020202020204" pitchFamily="34" charset="0"/>
                <a:cs typeface="Arial" panose="020B0604020202020204" pitchFamily="34" charset="0"/>
                <a:sym typeface="+mn-ea"/>
              </a:rPr>
              <a:t>xūn</a:t>
            </a:r>
            <a:endParaRPr lang="en-US" altLang="zh-CN" dirty="0" err="1">
              <a:solidFill>
                <a:srgbClr val="C00000"/>
              </a:solidFill>
              <a:latin typeface="Arial" panose="020B0604020202020204" pitchFamily="34" charset="0"/>
              <a:cs typeface="Arial" panose="020B0604020202020204" pitchFamily="34" charset="0"/>
              <a:sym typeface="+mn-ea"/>
            </a:endParaRPr>
          </a:p>
          <a:p>
            <a:endParaRPr lang="zh-CN" altLang="en-US" dirty="0">
              <a:solidFill>
                <a:srgbClr val="00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408170" y="901700"/>
            <a:ext cx="418465" cy="480060"/>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5" name="文本框 4"/>
          <p:cNvSpPr txBox="1"/>
          <p:nvPr/>
        </p:nvSpPr>
        <p:spPr>
          <a:xfrm>
            <a:off x="4974590" y="901700"/>
            <a:ext cx="4593590" cy="692150"/>
          </a:xfrm>
          <a:prstGeom prst="rect">
            <a:avLst/>
          </a:prstGeom>
          <a:noFill/>
        </p:spPr>
        <p:txBody>
          <a:bodyPr wrap="square" rtlCol="0">
            <a:noAutofit/>
          </a:bodyPr>
          <a:p>
            <a:r>
              <a:rPr lang="zh-CN" altLang="en-US" sz="3200" dirty="0" err="1">
                <a:latin typeface="楷体" panose="02010609060101010101" pitchFamily="49" charset="-122"/>
                <a:ea typeface="楷体" panose="02010609060101010101" pitchFamily="49" charset="-122"/>
                <a:cs typeface="Arial" panose="020B0604020202020204" pitchFamily="34" charset="0"/>
                <a:sym typeface="+mn-ea"/>
              </a:rPr>
              <a:t>薰</a:t>
            </a:r>
            <a:r>
              <a:rPr lang="en-US" altLang="zh-CN" sz="3200" dirty="0" err="1">
                <a:latin typeface="楷体" panose="02010609060101010101" pitchFamily="49" charset="-122"/>
                <a:ea typeface="楷体" panose="02010609060101010101" pitchFamily="49" charset="-122"/>
                <a:cs typeface="Arial" panose="020B0604020202020204" pitchFamily="34" charset="0"/>
                <a:sym typeface="+mn-ea"/>
              </a:rPr>
              <a:t> </a:t>
            </a:r>
            <a:r>
              <a:rPr lang="en-US" altLang="zh-CN" sz="2800" dirty="0" err="1">
                <a:solidFill>
                  <a:srgbClr val="C00000"/>
                </a:solidFill>
                <a:latin typeface="Arial" panose="020B0604020202020204" pitchFamily="34" charset="0"/>
                <a:cs typeface="Arial" panose="020B0604020202020204" pitchFamily="34" charset="0"/>
                <a:sym typeface="+mn-ea"/>
              </a:rPr>
              <a:t>xūn</a:t>
            </a:r>
            <a:endParaRPr lang="en-US" altLang="zh-CN" sz="2800" dirty="0" err="1">
              <a:solidFill>
                <a:srgbClr val="C00000"/>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00195" y="2876550"/>
            <a:ext cx="3867150" cy="1500505"/>
          </a:xfrm>
          <a:prstGeom prst="rect">
            <a:avLst/>
          </a:prstGeom>
          <a:noFill/>
        </p:spPr>
        <p:txBody>
          <a:bodyPr wrap="square" rtlCol="0">
            <a:noAutofit/>
          </a:bodyPr>
          <a:p>
            <a:r>
              <a:rPr lang="zh-CN" altLang="en-US" sz="7200">
                <a:latin typeface="楷体" panose="02010609060101010101" pitchFamily="49" charset="-122"/>
                <a:ea typeface="楷体" panose="02010609060101010101" pitchFamily="49" charset="-122"/>
              </a:rPr>
              <a:t>谢谢观看</a:t>
            </a:r>
            <a:endParaRPr lang="zh-CN" altLang="en-US" sz="7200">
              <a:latin typeface="楷体" panose="02010609060101010101" pitchFamily="49" charset="-122"/>
              <a:ea typeface="楷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66900" y="2593953"/>
            <a:ext cx="1931607" cy="2215991"/>
          </a:xfrm>
          <a:prstGeom prst="rect">
            <a:avLst/>
          </a:prstGeom>
          <a:noFill/>
        </p:spPr>
        <p:txBody>
          <a:bodyPr wrap="square">
            <a:spAutoFit/>
          </a:bodyPr>
          <a:lstStyle/>
          <a:p>
            <a:r>
              <a:rPr lang="en-US" altLang="zh-CN" sz="13800" dirty="0">
                <a:solidFill>
                  <a:srgbClr val="FF0000"/>
                </a:solidFill>
                <a:effectLst/>
                <a:ea typeface="宋体" panose="02010600030101010101" pitchFamily="2" charset="-122"/>
                <a:cs typeface="宋体" panose="02010600030101010101" pitchFamily="2" charset="-122"/>
              </a:rPr>
              <a:t> </a:t>
            </a:r>
            <a:endParaRPr lang="zh-CN" altLang="en-US" sz="307000" dirty="0">
              <a:solidFill>
                <a:srgbClr val="FF0000"/>
              </a:solidFill>
            </a:endParaRPr>
          </a:p>
        </p:txBody>
      </p:sp>
      <p:sp>
        <p:nvSpPr>
          <p:cNvPr id="4" name="文本框 3"/>
          <p:cNvSpPr txBox="1"/>
          <p:nvPr/>
        </p:nvSpPr>
        <p:spPr>
          <a:xfrm>
            <a:off x="5485057" y="162912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1163955" y="2420620"/>
            <a:ext cx="4927600" cy="3009265"/>
          </a:xfrm>
          <a:prstGeom prst="rect">
            <a:avLst/>
          </a:prstGeom>
          <a:noFill/>
        </p:spPr>
        <p:txBody>
          <a:bodyPr wrap="square">
            <a:noAutofit/>
          </a:bodyPr>
          <a:lstStyle/>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1.血液，流动于心脏和血管内的不透明的红色液体，由血浆、血细胞和血小板构成。</a:t>
            </a:r>
            <a:endParaRPr altLang="zh-CN" sz="2800" dirty="0">
              <a:effectLst/>
              <a:latin typeface="楷体" panose="02010609060101010101" pitchFamily="49" charset="-122"/>
              <a:ea typeface="楷体" panose="02010609060101010101" pitchFamily="49" charset="-122"/>
              <a:cs typeface="楷体" panose="02010609060101010101" pitchFamily="49" charset="-122"/>
            </a:endParaRPr>
          </a:p>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2.有血统关系的。</a:t>
            </a:r>
            <a:endParaRPr altLang="zh-CN" sz="2800" dirty="0">
              <a:effectLst/>
              <a:latin typeface="楷体" panose="02010609060101010101" pitchFamily="49" charset="-122"/>
              <a:ea typeface="楷体" panose="02010609060101010101" pitchFamily="49" charset="-122"/>
              <a:cs typeface="楷体" panose="02010609060101010101" pitchFamily="49" charset="-122"/>
            </a:endParaRPr>
          </a:p>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3.比喻刚强热烈。</a:t>
            </a:r>
            <a:endParaRPr altLang="zh-CN" sz="280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3121004" y="1102507"/>
            <a:ext cx="1376680" cy="645160"/>
          </a:xfrm>
          <a:prstGeom prst="rect">
            <a:avLst/>
          </a:prstGeom>
          <a:noFill/>
        </p:spPr>
        <p:txBody>
          <a:bodyPr wrap="none" rtlCol="0">
            <a:spAutoFit/>
          </a:bodyPr>
          <a:lstStyle/>
          <a:p>
            <a:pPr algn="l"/>
            <a:r>
              <a:rPr lang="zh-CN" altLang="en-US" sz="3600" dirty="0">
                <a:latin typeface="楷体" panose="02010609060101010101" pitchFamily="49" charset="-122"/>
                <a:ea typeface="楷体" panose="02010609060101010101" pitchFamily="49" charset="-122"/>
              </a:rPr>
              <a:t>血</a:t>
            </a:r>
            <a:r>
              <a:rPr lang="zh-CN" altLang="en-US" sz="3600" dirty="0">
                <a:latin typeface="Arial" panose="020B0604020202020204" pitchFamily="34" charset="0"/>
                <a:ea typeface="楷体" panose="02010609060101010101" pitchFamily="49" charset="-122"/>
                <a:cs typeface="Arial" panose="020B0604020202020204" pitchFamily="34" charset="0"/>
              </a:rPr>
              <a:t>xuè</a:t>
            </a:r>
            <a:endParaRPr lang="zh-CN" altLang="en-US" sz="3600" dirty="0">
              <a:latin typeface="Arial" panose="020B0604020202020204" pitchFamily="34" charset="0"/>
              <a:ea typeface="楷体" panose="02010609060101010101" pitchFamily="49" charset="-122"/>
              <a:cs typeface="Arial" panose="020B0604020202020204" pitchFamily="34" charset="0"/>
            </a:endParaRPr>
          </a:p>
        </p:txBody>
      </p:sp>
      <p:sp>
        <p:nvSpPr>
          <p:cNvPr id="2" name="文本框 1"/>
          <p:cNvSpPr txBox="1"/>
          <p:nvPr>
            <p:custDataLst>
              <p:tags r:id="rId1"/>
            </p:custDataLst>
          </p:nvPr>
        </p:nvSpPr>
        <p:spPr>
          <a:xfrm>
            <a:off x="8384519" y="1102507"/>
            <a:ext cx="1224280" cy="645160"/>
          </a:xfrm>
          <a:prstGeom prst="rect">
            <a:avLst/>
          </a:prstGeom>
          <a:noFill/>
        </p:spPr>
        <p:txBody>
          <a:bodyPr wrap="none" rtlCol="0">
            <a:spAutoFit/>
          </a:bodyPr>
          <a:lstStyle/>
          <a:p>
            <a:pPr algn="l"/>
            <a:r>
              <a:rPr lang="zh-CN" altLang="en-US" sz="3600" dirty="0">
                <a:latin typeface="楷体" panose="02010609060101010101" pitchFamily="49" charset="-122"/>
                <a:ea typeface="楷体" panose="02010609060101010101" pitchFamily="49" charset="-122"/>
                <a:sym typeface="+mn-ea"/>
              </a:rPr>
              <a:t>血</a:t>
            </a:r>
            <a:r>
              <a:rPr lang="zh-CN" altLang="en-US" sz="3600" dirty="0">
                <a:latin typeface="Arial" panose="020B0604020202020204" pitchFamily="34" charset="0"/>
                <a:ea typeface="楷体" panose="02010609060101010101" pitchFamily="49" charset="-122"/>
                <a:cs typeface="Arial" panose="020B0604020202020204" pitchFamily="34" charset="0"/>
                <a:sym typeface="+mn-ea"/>
              </a:rPr>
              <a:t>xiě</a:t>
            </a:r>
            <a:endParaRPr lang="zh-CN" altLang="en-US" sz="3600" dirty="0">
              <a:latin typeface="Arial" panose="020B0604020202020204" pitchFamily="34" charset="0"/>
              <a:ea typeface="楷体" panose="02010609060101010101" pitchFamily="49" charset="-122"/>
              <a:cs typeface="Arial" panose="020B0604020202020204" pitchFamily="34" charset="0"/>
              <a:sym typeface="+mn-ea"/>
            </a:endParaRPr>
          </a:p>
        </p:txBody>
      </p:sp>
      <p:sp>
        <p:nvSpPr>
          <p:cNvPr id="3" name="文本框 2"/>
          <p:cNvSpPr txBox="1"/>
          <p:nvPr>
            <p:custDataLst>
              <p:tags r:id="rId2"/>
            </p:custDataLst>
          </p:nvPr>
        </p:nvSpPr>
        <p:spPr>
          <a:xfrm>
            <a:off x="7178675" y="2686050"/>
            <a:ext cx="4308475" cy="3166745"/>
          </a:xfrm>
          <a:prstGeom prst="rect">
            <a:avLst/>
          </a:prstGeom>
          <a:noFill/>
        </p:spPr>
        <p:txBody>
          <a:bodyPr wrap="square">
            <a:noAutofit/>
          </a:bodyPr>
          <a:lstStyle/>
          <a:p>
            <a:pPr indent="254000" algn="l">
              <a:lnSpc>
                <a:spcPct val="150000"/>
              </a:lnSpc>
            </a:pPr>
            <a:r>
              <a:rPr sz="2800" dirty="0">
                <a:solidFill>
                  <a:schemeClr val="tx1"/>
                </a:solidFill>
                <a:effectLst/>
                <a:latin typeface="楷体" panose="02010609060101010101" pitchFamily="49" charset="-122"/>
                <a:ea typeface="楷体" panose="02010609060101010101" pitchFamily="49" charset="-122"/>
                <a:sym typeface="+mn-ea"/>
              </a:rPr>
              <a:t>1.义同“{血}”（</a:t>
            </a:r>
            <a:r>
              <a:rPr sz="2800" dirty="0">
                <a:solidFill>
                  <a:schemeClr val="tx1"/>
                </a:solidFill>
                <a:effectLst/>
                <a:latin typeface="Arial" panose="020B0604020202020204" pitchFamily="34" charset="0"/>
                <a:ea typeface="楷体" panose="02010609060101010101" pitchFamily="49" charset="-122"/>
                <a:cs typeface="Arial" panose="020B0604020202020204" pitchFamily="34" charset="0"/>
                <a:sym typeface="+mn-ea"/>
              </a:rPr>
              <a:t>xuè</a:t>
            </a:r>
            <a:r>
              <a:rPr sz="2800" dirty="0">
                <a:solidFill>
                  <a:schemeClr val="tx1"/>
                </a:solidFill>
                <a:effectLst/>
                <a:latin typeface="楷体" panose="02010609060101010101" pitchFamily="49" charset="-122"/>
                <a:ea typeface="楷体" panose="02010609060101010101" pitchFamily="49" charset="-122"/>
                <a:sym typeface="+mn-ea"/>
              </a:rPr>
              <a:t>）</a:t>
            </a:r>
            <a:r>
              <a:rPr lang="en-US" sz="2800" dirty="0">
                <a:solidFill>
                  <a:schemeClr val="tx1"/>
                </a:solidFill>
                <a:effectLst/>
                <a:latin typeface="楷体" panose="02010609060101010101" pitchFamily="49" charset="-122"/>
                <a:ea typeface="楷体" panose="02010609060101010101" pitchFamily="49" charset="-122"/>
                <a:sym typeface="+mn-ea"/>
              </a:rPr>
              <a:t>  </a:t>
            </a:r>
            <a:r>
              <a:rPr sz="2800" dirty="0">
                <a:solidFill>
                  <a:schemeClr val="tx1"/>
                </a:solidFill>
                <a:effectLst/>
                <a:latin typeface="楷体" panose="02010609060101010101" pitchFamily="49" charset="-122"/>
                <a:ea typeface="楷体" panose="02010609060101010101" pitchFamily="49" charset="-122"/>
                <a:sym typeface="+mn-ea"/>
              </a:rPr>
              <a:t>用于口语。</a:t>
            </a:r>
            <a:endParaRPr sz="2800" dirty="0">
              <a:solidFill>
                <a:schemeClr val="tx1"/>
              </a:solidFill>
              <a:effectLst/>
              <a:latin typeface="楷体" panose="02010609060101010101" pitchFamily="49" charset="-122"/>
              <a:ea typeface="楷体" panose="02010609060101010101" pitchFamily="49" charset="-122"/>
              <a:sym typeface="+mn-ea"/>
            </a:endParaRPr>
          </a:p>
          <a:p>
            <a:pPr indent="254000" algn="l">
              <a:lnSpc>
                <a:spcPct val="150000"/>
              </a:lnSpc>
            </a:pPr>
            <a:r>
              <a:rPr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 </a:t>
            </a: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a:p>
            <a:pPr indent="254000">
              <a:lnSpc>
                <a:spcPts val="2400"/>
              </a:lnSpc>
            </a:pP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 name="直接连接符 7"/>
          <p:cNvCxnSpPr/>
          <p:nvPr>
            <p:custDataLst>
              <p:tags r:id="rId3"/>
            </p:custDataLst>
          </p:nvPr>
        </p:nvCxnSpPr>
        <p:spPr>
          <a:xfrm>
            <a:off x="6523253" y="1917700"/>
            <a:ext cx="1" cy="34383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1"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4550375" y="1003676"/>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
        <p:nvSpPr>
          <p:cNvPr id="29" name="文本框 4"/>
          <p:cNvSpPr txBox="1"/>
          <p:nvPr/>
        </p:nvSpPr>
        <p:spPr>
          <a:xfrm>
            <a:off x="5277678" y="920547"/>
            <a:ext cx="2163078" cy="64516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3600">
                <a:solidFill>
                  <a:schemeClr val="tx1"/>
                </a:solidFill>
                <a:effectLst/>
                <a:latin typeface="楷体" panose="02010609060101010101" pitchFamily="49" charset="-122"/>
                <a:ea typeface="楷体" panose="02010609060101010101" pitchFamily="49" charset="-122"/>
                <a:cs typeface="宋体" panose="02010600030101010101" pitchFamily="2" charset="-122"/>
              </a:rPr>
              <a:t>血</a:t>
            </a:r>
            <a:r>
              <a:rPr lang="en-US" altLang="zh-CN" sz="3600">
                <a:solidFill>
                  <a:schemeClr val="tx1"/>
                </a:solidFill>
                <a:effectLst/>
                <a:latin typeface="楷体" panose="02010609060101010101" pitchFamily="49" charset="-122"/>
                <a:ea typeface="楷体" panose="02010609060101010101" pitchFamily="49" charset="-122"/>
                <a:cs typeface="宋体" panose="02010600030101010101" pitchFamily="2" charset="-122"/>
              </a:rPr>
              <a:t> </a:t>
            </a:r>
            <a:r>
              <a:rPr altLang="zh-CN" sz="3200" dirty="0">
                <a:solidFill>
                  <a:srgbClr val="FF0000"/>
                </a:solidFill>
                <a:effectLst/>
                <a:latin typeface="Arial Regular" panose="020B0604020202020204" charset="0"/>
                <a:ea typeface="宋体" panose="02010600030101010101" pitchFamily="2" charset="-122"/>
                <a:cs typeface="Arial Regular" panose="020B0604020202020204" charset="0"/>
                <a:sym typeface="+mn-ea"/>
              </a:rPr>
              <a:t>xiě</a:t>
            </a:r>
            <a:endParaRPr lang="zh-CN" altLang="zh-CN" sz="3600">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6" name="文本框 5"/>
          <p:cNvSpPr txBox="1"/>
          <p:nvPr/>
        </p:nvSpPr>
        <p:spPr>
          <a:xfrm>
            <a:off x="1540510" y="1691640"/>
            <a:ext cx="9378315" cy="4658360"/>
          </a:xfrm>
          <a:prstGeom prst="rect">
            <a:avLst/>
          </a:prstGeom>
          <a:noFill/>
        </p:spPr>
        <p:txBody>
          <a:bodyPr wrap="square">
            <a:noAutofit/>
          </a:bodyPr>
          <a:lstStyle/>
          <a:p>
            <a:pPr indent="304800">
              <a:lnSpc>
                <a:spcPct val="150000"/>
              </a:lnSpc>
            </a:pPr>
            <a:r>
              <a:rPr lang="zh-CN" sz="2800">
                <a:effectLst/>
                <a:latin typeface="楷体" panose="02010609060101010101" pitchFamily="49" charset="-122"/>
                <a:ea typeface="楷体" panose="02010609060101010101" pitchFamily="49" charset="-122"/>
                <a:cs typeface="楷体" panose="02010609060101010101" pitchFamily="49" charset="-122"/>
                <a:sym typeface="+mn-ea"/>
              </a:rPr>
              <a:t>创世记</a:t>
            </a:r>
            <a:r>
              <a:rPr sz="2800">
                <a:effectLst/>
                <a:latin typeface="楷体" panose="02010609060101010101" pitchFamily="49" charset="-122"/>
                <a:ea typeface="楷体" panose="02010609060101010101" pitchFamily="49" charset="-122"/>
                <a:cs typeface="楷体" panose="02010609060101010101" pitchFamily="49" charset="-122"/>
                <a:sym typeface="+mn-ea"/>
              </a:rPr>
              <a:t>4:10</a:t>
            </a:r>
            <a:r>
              <a:rPr lang="en-US" sz="2800">
                <a:effectLst/>
                <a:latin typeface="楷体" panose="02010609060101010101" pitchFamily="49" charset="-122"/>
                <a:ea typeface="楷体" panose="02010609060101010101" pitchFamily="49" charset="-122"/>
                <a:cs typeface="楷体" panose="02010609060101010101" pitchFamily="49" charset="-122"/>
                <a:sym typeface="+mn-ea"/>
              </a:rPr>
              <a:t> </a:t>
            </a:r>
            <a:r>
              <a:rPr sz="2800">
                <a:effectLst/>
                <a:latin typeface="楷体" panose="02010609060101010101" pitchFamily="49" charset="-122"/>
                <a:ea typeface="楷体" panose="02010609060101010101" pitchFamily="49" charset="-122"/>
                <a:cs typeface="楷体" panose="02010609060101010101" pitchFamily="49" charset="-122"/>
                <a:sym typeface="+mn-ea"/>
              </a:rPr>
              <a:t>耶和华说：“你作了什么事呢？你兄弟的</a:t>
            </a:r>
            <a:r>
              <a:rPr lang="en-US" sz="2800">
                <a:effectLst/>
                <a:latin typeface="楷体" panose="02010609060101010101" pitchFamily="49" charset="-122"/>
                <a:ea typeface="楷体" panose="02010609060101010101" pitchFamily="49" charset="-122"/>
                <a:cs typeface="楷体" panose="02010609060101010101" pitchFamily="49" charset="-122"/>
                <a:sym typeface="+mn-ea"/>
              </a:rPr>
              <a:t> </a:t>
            </a:r>
            <a:endParaRPr lang="en-US" sz="2800">
              <a:effectLst/>
              <a:latin typeface="楷体" panose="02010609060101010101" pitchFamily="49" charset="-122"/>
              <a:ea typeface="楷体" panose="02010609060101010101" pitchFamily="49" charset="-122"/>
              <a:cs typeface="楷体" panose="02010609060101010101" pitchFamily="49" charset="-122"/>
              <a:sym typeface="+mn-ea"/>
            </a:endParaRPr>
          </a:p>
          <a:p>
            <a:pPr indent="304800">
              <a:lnSpc>
                <a:spcPct val="150000"/>
              </a:lnSpc>
            </a:pPr>
            <a:r>
              <a:rPr lang="en-US" sz="2800">
                <a:effectLst/>
                <a:latin typeface="楷体" panose="02010609060101010101" pitchFamily="49" charset="-122"/>
                <a:ea typeface="楷体" panose="02010609060101010101" pitchFamily="49" charset="-122"/>
                <a:cs typeface="楷体" panose="02010609060101010101" pitchFamily="49" charset="-122"/>
                <a:sym typeface="+mn-ea"/>
              </a:rPr>
              <a:t>             </a:t>
            </a:r>
            <a:r>
              <a:rPr sz="280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血</a:t>
            </a:r>
            <a:r>
              <a:rPr lang="zh-CN" sz="280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altLang="zh-CN" sz="2800" dirty="0">
                <a:effectLst/>
                <a:latin typeface="Arial Regular" panose="020B0604020202020204" charset="0"/>
                <a:ea typeface="宋体" panose="02010600030101010101" pitchFamily="2" charset="-122"/>
                <a:cs typeface="Arial Regular" panose="020B0604020202020204" charset="0"/>
                <a:sym typeface="+mn-ea"/>
              </a:rPr>
              <a:t>xiě</a:t>
            </a:r>
            <a:r>
              <a:rPr lang="zh-CN" sz="2800" dirty="0">
                <a:solidFill>
                  <a:schemeClr val="tx1"/>
                </a:solidFill>
                <a:latin typeface="Arial Regular" panose="020B0604020202020204" charset="0"/>
                <a:ea typeface="宋体" panose="02010600030101010101" pitchFamily="2" charset="-122"/>
                <a:cs typeface="Arial Regular" panose="020B0604020202020204" charset="0"/>
                <a:sym typeface="+mn-ea"/>
              </a:rPr>
              <a:t>）</a:t>
            </a:r>
            <a:r>
              <a:rPr sz="2800">
                <a:effectLst/>
                <a:latin typeface="楷体" panose="02010609060101010101" pitchFamily="49" charset="-122"/>
                <a:ea typeface="楷体" panose="02010609060101010101" pitchFamily="49" charset="-122"/>
                <a:cs typeface="楷体" panose="02010609060101010101" pitchFamily="49" charset="-122"/>
                <a:sym typeface="+mn-ea"/>
              </a:rPr>
              <a:t>有声音从地里向我哀告。</a:t>
            </a:r>
            <a:endParaRPr sz="2800">
              <a:effectLst/>
              <a:latin typeface="楷体" panose="02010609060101010101" pitchFamily="49" charset="-122"/>
              <a:ea typeface="楷体" panose="02010609060101010101" pitchFamily="49" charset="-122"/>
              <a:cs typeface="楷体" panose="02010609060101010101" pitchFamily="49" charset="-122"/>
              <a:sym typeface="+mn-ea"/>
            </a:endParaRPr>
          </a:p>
          <a:p>
            <a:pPr indent="304800">
              <a:lnSpc>
                <a:spcPct val="150000"/>
              </a:lnSpc>
            </a:pPr>
            <a:r>
              <a:rPr sz="2800">
                <a:effectLst/>
                <a:latin typeface="楷体" panose="02010609060101010101" pitchFamily="49" charset="-122"/>
                <a:ea typeface="楷体" panose="02010609060101010101" pitchFamily="49" charset="-122"/>
                <a:cs typeface="楷体" panose="02010609060101010101" pitchFamily="49" charset="-122"/>
                <a:sym typeface="+mn-ea"/>
              </a:rPr>
              <a:t>创世记 9:4 </a:t>
            </a:r>
            <a:r>
              <a:rPr sz="2800">
                <a:effectLst/>
                <a:latin typeface="楷体" panose="02010609060101010101" pitchFamily="49" charset="-122"/>
                <a:ea typeface="楷体" panose="02010609060101010101" pitchFamily="49" charset="-122"/>
                <a:cs typeface="楷体" panose="02010609060101010101" pitchFamily="49" charset="-122"/>
                <a:sym typeface="+mn-ea"/>
              </a:rPr>
              <a:t>惟独肉带着</a:t>
            </a:r>
            <a:r>
              <a:rPr sz="280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血</a:t>
            </a:r>
            <a:r>
              <a:rPr sz="2800">
                <a:effectLst/>
                <a:latin typeface="楷体" panose="02010609060101010101" pitchFamily="49" charset="-122"/>
                <a:ea typeface="楷体" panose="02010609060101010101" pitchFamily="49" charset="-122"/>
                <a:cs typeface="楷体" panose="02010609060101010101" pitchFamily="49" charset="-122"/>
                <a:sym typeface="+mn-ea"/>
              </a:rPr>
              <a:t>，那就是它的生命，</a:t>
            </a:r>
            <a:r>
              <a:rPr lang="en-US" sz="2800">
                <a:effectLst/>
                <a:latin typeface="楷体" panose="02010609060101010101" pitchFamily="49" charset="-122"/>
                <a:ea typeface="楷体" panose="02010609060101010101" pitchFamily="49" charset="-122"/>
                <a:cs typeface="楷体" panose="02010609060101010101" pitchFamily="49" charset="-122"/>
                <a:sym typeface="+mn-ea"/>
              </a:rPr>
              <a:t> </a:t>
            </a:r>
            <a:endParaRPr lang="en-US" sz="2800">
              <a:effectLst/>
              <a:latin typeface="楷体" panose="02010609060101010101" pitchFamily="49" charset="-122"/>
              <a:ea typeface="楷体" panose="02010609060101010101" pitchFamily="49" charset="-122"/>
              <a:cs typeface="楷体" panose="02010609060101010101" pitchFamily="49" charset="-122"/>
              <a:sym typeface="+mn-ea"/>
            </a:endParaRPr>
          </a:p>
          <a:p>
            <a:pPr indent="304800">
              <a:lnSpc>
                <a:spcPct val="150000"/>
              </a:lnSpc>
            </a:pPr>
            <a:r>
              <a:rPr lang="en-US" sz="2800">
                <a:effectLst/>
                <a:latin typeface="楷体" panose="02010609060101010101" pitchFamily="49" charset="-122"/>
                <a:ea typeface="楷体" panose="02010609060101010101" pitchFamily="49" charset="-122"/>
                <a:cs typeface="楷体" panose="02010609060101010101" pitchFamily="49" charset="-122"/>
                <a:sym typeface="+mn-ea"/>
              </a:rPr>
              <a:t>           </a:t>
            </a:r>
            <a:r>
              <a:rPr sz="2800">
                <a:effectLst/>
                <a:latin typeface="楷体" panose="02010609060101010101" pitchFamily="49" charset="-122"/>
                <a:ea typeface="楷体" panose="02010609060101010101" pitchFamily="49" charset="-122"/>
                <a:cs typeface="楷体" panose="02010609060101010101" pitchFamily="49" charset="-122"/>
                <a:sym typeface="+mn-ea"/>
              </a:rPr>
              <a:t>你们不可吃。 </a:t>
            </a:r>
            <a:endParaRPr sz="2800">
              <a:effectLst/>
              <a:latin typeface="楷体" panose="02010609060101010101" pitchFamily="49" charset="-122"/>
              <a:ea typeface="楷体" panose="02010609060101010101" pitchFamily="49" charset="-122"/>
              <a:cs typeface="楷体" panose="02010609060101010101" pitchFamily="49" charset="-122"/>
              <a:sym typeface="+mn-ea"/>
            </a:endParaRPr>
          </a:p>
          <a:p>
            <a:pPr indent="304800">
              <a:lnSpc>
                <a:spcPct val="150000"/>
              </a:lnSpc>
            </a:pPr>
            <a:r>
              <a:rPr sz="2800">
                <a:effectLst/>
                <a:latin typeface="楷体" panose="02010609060101010101" pitchFamily="49" charset="-122"/>
                <a:ea typeface="楷体" panose="02010609060101010101" pitchFamily="49" charset="-122"/>
                <a:cs typeface="楷体" panose="02010609060101010101" pitchFamily="49" charset="-122"/>
                <a:sym typeface="+mn-ea"/>
              </a:rPr>
              <a:t>创世记 37:31</a:t>
            </a:r>
            <a:r>
              <a:rPr lang="en-US" sz="2800">
                <a:effectLst/>
                <a:latin typeface="楷体" panose="02010609060101010101" pitchFamily="49" charset="-122"/>
                <a:ea typeface="楷体" panose="02010609060101010101" pitchFamily="49" charset="-122"/>
                <a:cs typeface="楷体" panose="02010609060101010101" pitchFamily="49" charset="-122"/>
                <a:sym typeface="+mn-ea"/>
              </a:rPr>
              <a:t> </a:t>
            </a:r>
            <a:r>
              <a:rPr sz="2800">
                <a:effectLst/>
                <a:latin typeface="楷体" panose="02010609060101010101" pitchFamily="49" charset="-122"/>
                <a:ea typeface="楷体" panose="02010609060101010101" pitchFamily="49" charset="-122"/>
                <a:cs typeface="楷体" panose="02010609060101010101" pitchFamily="49" charset="-122"/>
                <a:sym typeface="+mn-ea"/>
              </a:rPr>
              <a:t>他们宰了一只公山羊，把约瑟的那件彩衣</a:t>
            </a:r>
            <a:endParaRPr sz="2800">
              <a:effectLst/>
              <a:latin typeface="楷体" panose="02010609060101010101" pitchFamily="49" charset="-122"/>
              <a:ea typeface="楷体" panose="02010609060101010101" pitchFamily="49" charset="-122"/>
              <a:cs typeface="楷体" panose="02010609060101010101" pitchFamily="49" charset="-122"/>
              <a:sym typeface="+mn-ea"/>
            </a:endParaRPr>
          </a:p>
          <a:p>
            <a:pPr indent="304800">
              <a:lnSpc>
                <a:spcPct val="150000"/>
              </a:lnSpc>
            </a:pPr>
            <a:r>
              <a:rPr sz="2800">
                <a:effectLst/>
                <a:latin typeface="楷体" panose="02010609060101010101" pitchFamily="49" charset="-122"/>
                <a:ea typeface="楷体" panose="02010609060101010101" pitchFamily="49" charset="-122"/>
                <a:cs typeface="楷体" panose="02010609060101010101" pitchFamily="49" charset="-122"/>
                <a:sym typeface="+mn-ea"/>
              </a:rPr>
              <a:t> </a:t>
            </a:r>
            <a:r>
              <a:rPr lang="en-US" sz="2800">
                <a:effectLst/>
                <a:latin typeface="楷体" panose="02010609060101010101" pitchFamily="49" charset="-122"/>
                <a:ea typeface="楷体" panose="02010609060101010101" pitchFamily="49" charset="-122"/>
                <a:cs typeface="楷体" panose="02010609060101010101" pitchFamily="49" charset="-122"/>
                <a:sym typeface="+mn-ea"/>
              </a:rPr>
              <a:t>            </a:t>
            </a:r>
            <a:r>
              <a:rPr sz="2800">
                <a:effectLst/>
                <a:latin typeface="楷体" panose="02010609060101010101" pitchFamily="49" charset="-122"/>
                <a:ea typeface="楷体" panose="02010609060101010101" pitchFamily="49" charset="-122"/>
                <a:cs typeface="楷体" panose="02010609060101010101" pitchFamily="49" charset="-122"/>
                <a:sym typeface="+mn-ea"/>
              </a:rPr>
              <a:t>染了</a:t>
            </a:r>
            <a:r>
              <a:rPr sz="280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血</a:t>
            </a:r>
            <a:endParaRPr sz="280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64310" y="935355"/>
            <a:ext cx="9039225" cy="5143500"/>
          </a:xfrm>
          <a:prstGeom prst="rect">
            <a:avLst/>
          </a:prstGeom>
          <a:noFill/>
        </p:spPr>
        <p:txBody>
          <a:bodyPr wrap="square" rtlCol="0">
            <a:noAutofit/>
          </a:bodyPr>
          <a:p>
            <a:r>
              <a:rPr lang="en-US" altLang="zh-CN"/>
              <a:t>                                                                      </a:t>
            </a:r>
            <a:r>
              <a:rPr lang="zh-CN" altLang="en-US" sz="3600" dirty="0">
                <a:latin typeface="楷体" panose="02010609060101010101" pitchFamily="49" charset="-122"/>
                <a:ea typeface="楷体" panose="02010609060101010101" pitchFamily="49" charset="-122"/>
                <a:sym typeface="+mn-ea"/>
              </a:rPr>
              <a:t>血</a:t>
            </a:r>
            <a:r>
              <a:rPr lang="en-US" altLang="zh-CN" sz="3600" dirty="0">
                <a:latin typeface="楷体" panose="02010609060101010101" pitchFamily="49" charset="-122"/>
                <a:ea typeface="楷体" panose="02010609060101010101" pitchFamily="49" charset="-122"/>
                <a:sym typeface="+mn-ea"/>
              </a:rPr>
              <a:t> </a:t>
            </a:r>
            <a:r>
              <a:rPr lang="zh-CN" altLang="en-US" sz="3200" dirty="0">
                <a:solidFill>
                  <a:srgbClr val="C00000"/>
                </a:solidFill>
                <a:latin typeface="Arial" panose="020B0604020202020204" pitchFamily="34" charset="0"/>
                <a:ea typeface="楷体" panose="02010609060101010101" pitchFamily="49" charset="-122"/>
                <a:cs typeface="Arial" panose="020B0604020202020204" pitchFamily="34" charset="0"/>
                <a:sym typeface="+mn-ea"/>
              </a:rPr>
              <a:t>xuè</a:t>
            </a:r>
            <a:endParaRPr lang="zh-CN" altLang="en-US" sz="3200" dirty="0">
              <a:solidFill>
                <a:srgbClr val="C00000"/>
              </a:solidFill>
              <a:latin typeface="Arial" panose="020B0604020202020204" pitchFamily="34" charset="0"/>
              <a:ea typeface="楷体" panose="02010609060101010101" pitchFamily="49" charset="-122"/>
              <a:cs typeface="Arial" panose="020B0604020202020204" pitchFamily="34" charset="0"/>
            </a:endParaRPr>
          </a:p>
          <a:p>
            <a:endParaRPr lang="zh-CN" altLang="en-US">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创世记 6:12 </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神观看世界，见是败坏了；凡有血气的人</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 </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在地上都败坏了行为。 </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太福音 27:8</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所以那块田直到今日还叫做“</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rPr>
              <a:t>血</a:t>
            </a:r>
            <a:r>
              <a:rPr lang="zh-CN" altLang="en-US" sz="2800">
                <a:latin typeface="楷体" panose="02010609060101010101" pitchFamily="49" charset="-122"/>
                <a:ea typeface="楷体" panose="02010609060101010101" pitchFamily="49" charset="-122"/>
                <a:cs typeface="楷体" panose="02010609060101010101" pitchFamily="49" charset="-122"/>
              </a:rPr>
              <a:t>田”。 </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800">
                <a:latin typeface="楷体" panose="02010609060101010101" pitchFamily="49" charset="-122"/>
                <a:ea typeface="楷体" panose="02010609060101010101" pitchFamily="49" charset="-122"/>
                <a:cs typeface="楷体" panose="02010609060101010101" pitchFamily="49" charset="-122"/>
                <a:sym typeface="+mn-ea"/>
              </a:rPr>
              <a:t>马可福音 5:25</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rPr>
              <a:t>有一个女人，患了十二年的</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rPr>
              <a:t>血</a:t>
            </a:r>
            <a:r>
              <a:rPr lang="zh-CN" altLang="en-US" sz="2800">
                <a:latin typeface="楷体" panose="02010609060101010101" pitchFamily="49" charset="-122"/>
                <a:ea typeface="楷体" panose="02010609060101010101" pitchFamily="49" charset="-122"/>
                <a:cs typeface="楷体" panose="02010609060101010101" pitchFamily="49" charset="-122"/>
              </a:rPr>
              <a:t>漏， </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约翰福音5:3</a:t>
            </a: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里面躺着瞎眼的、瘸腿的、</a:t>
            </a:r>
            <a:r>
              <a:rPr lang="zh-CN" altLang="en-US" sz="2800">
                <a:solidFill>
                  <a:srgbClr val="C00000"/>
                </a:solidFill>
                <a:latin typeface="楷体" panose="02010609060101010101" pitchFamily="49" charset="-122"/>
                <a:ea typeface="楷体" panose="02010609060101010101" pitchFamily="49" charset="-122"/>
                <a:cs typeface="楷体" panose="02010609060101010101" pitchFamily="49" charset="-122"/>
              </a:rPr>
              <a:t>血</a:t>
            </a:r>
            <a:r>
              <a:rPr lang="zh-CN" altLang="en-US" sz="2800">
                <a:latin typeface="楷体" panose="02010609060101010101" pitchFamily="49" charset="-122"/>
                <a:ea typeface="楷体" panose="02010609060101010101" pitchFamily="49" charset="-122"/>
                <a:cs typeface="楷体" panose="02010609060101010101" pitchFamily="49" charset="-122"/>
              </a:rPr>
              <a:t>气枯干的</a:t>
            </a:r>
            <a:r>
              <a:rPr lang="en-US" altLang="zh-CN" sz="2800">
                <a:latin typeface="楷体" panose="02010609060101010101" pitchFamily="49" charset="-122"/>
                <a:ea typeface="楷体" panose="02010609060101010101" pitchFamily="49" charset="-122"/>
                <a:cs typeface="楷体" panose="02010609060101010101" pitchFamily="49" charset="-122"/>
              </a:rPr>
              <a:t> </a:t>
            </a:r>
            <a:endParaRPr lang="en-US" altLang="zh-CN" sz="2800">
              <a:latin typeface="楷体" panose="02010609060101010101" pitchFamily="49" charset="-122"/>
              <a:ea typeface="楷体" panose="02010609060101010101" pitchFamily="49" charset="-122"/>
              <a:cs typeface="楷体" panose="02010609060101010101" pitchFamily="49" charset="-122"/>
            </a:endParaRPr>
          </a:p>
          <a:p>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许多病人。</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pic>
        <p:nvPicPr>
          <p:cNvPr id="30" name="图片 29"/>
          <p:cNvPicPr>
            <a:picLocks noChangeAspect="1"/>
          </p:cNvPicPr>
          <p:nvPr>
            <p:custDataLst>
              <p:tags r:id="rId1"/>
            </p:custDataLst>
          </p:nvPr>
        </p:nvPicPr>
        <p:blipFill rotWithShape="1">
          <a:blip r:embed="rId2" cstate="print">
            <a:duotone>
              <a:prstClr val="black"/>
              <a:schemeClr val="accent5">
                <a:lumMod val="40000"/>
                <a:lumOff val="60000"/>
                <a:tint val="45000"/>
                <a:satMod val="400000"/>
              </a:schemeClr>
            </a:duotone>
            <a:extLst>
              <a:ext uri="{28A0092B-C50C-407E-A947-70E740481C1C}">
                <a14:useLocalDpi xmlns:a14="http://schemas.microsoft.com/office/drawing/2010/main" val="0"/>
              </a:ext>
            </a:extLst>
          </a:blip>
          <a:srcRect l="27624" t="19377" r="26887" b="15785"/>
          <a:stretch>
            <a:fillRect/>
          </a:stretch>
        </p:blipFill>
        <p:spPr>
          <a:xfrm>
            <a:off x="5277450" y="1107181"/>
            <a:ext cx="480071" cy="480071"/>
          </a:xfrm>
          <a:custGeom>
            <a:avLst/>
            <a:gdLst>
              <a:gd name="connsiteX0" fmla="*/ 857937 w 1715874"/>
              <a:gd name="connsiteY0" fmla="*/ 0 h 1715874"/>
              <a:gd name="connsiteX1" fmla="*/ 1715874 w 1715874"/>
              <a:gd name="connsiteY1" fmla="*/ 857937 h 1715874"/>
              <a:gd name="connsiteX2" fmla="*/ 857937 w 1715874"/>
              <a:gd name="connsiteY2" fmla="*/ 1715874 h 1715874"/>
              <a:gd name="connsiteX3" fmla="*/ 0 w 1715874"/>
              <a:gd name="connsiteY3" fmla="*/ 857937 h 1715874"/>
              <a:gd name="connsiteX4" fmla="*/ 857937 w 1715874"/>
              <a:gd name="connsiteY4" fmla="*/ 0 h 1715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874" h="1715874">
                <a:moveTo>
                  <a:pt x="857937" y="0"/>
                </a:moveTo>
                <a:cubicBezTo>
                  <a:pt x="1331763" y="0"/>
                  <a:pt x="1715874" y="384111"/>
                  <a:pt x="1715874" y="857937"/>
                </a:cubicBezTo>
                <a:cubicBezTo>
                  <a:pt x="1715874" y="1331763"/>
                  <a:pt x="1331763" y="1715874"/>
                  <a:pt x="857937" y="1715874"/>
                </a:cubicBezTo>
                <a:cubicBezTo>
                  <a:pt x="384111" y="1715874"/>
                  <a:pt x="0" y="1331763"/>
                  <a:pt x="0" y="857937"/>
                </a:cubicBezTo>
                <a:cubicBezTo>
                  <a:pt x="0" y="384111"/>
                  <a:pt x="384111" y="0"/>
                  <a:pt x="857937" y="0"/>
                </a:cubicBezTo>
                <a:close/>
              </a:path>
            </a:pathLst>
          </a:cu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04139" y="1950698"/>
            <a:ext cx="2476507" cy="2476507"/>
          </a:xfrm>
          <a:prstGeom prst="rect">
            <a:avLst/>
          </a:prstGeom>
          <a:effectLst>
            <a:outerShdw blurRad="50800" dist="38100" dir="5400000" algn="t" rotWithShape="0">
              <a:prstClr val="black">
                <a:alpha val="40000"/>
              </a:prstClr>
            </a:outerShdw>
          </a:effectLst>
        </p:spPr>
      </p:pic>
      <p:sp>
        <p:nvSpPr>
          <p:cNvPr id="5" name="文本框 4"/>
          <p:cNvSpPr txBox="1"/>
          <p:nvPr/>
        </p:nvSpPr>
        <p:spPr>
          <a:xfrm>
            <a:off x="2572753" y="1855769"/>
            <a:ext cx="1931607" cy="2646045"/>
          </a:xfrm>
          <a:prstGeom prst="rect">
            <a:avLst/>
          </a:prstGeom>
          <a:noFill/>
        </p:spPr>
        <p:txBody>
          <a:bodyPr wrap="square">
            <a:spAutoFit/>
          </a:bodyPr>
          <a:lstStyle/>
          <a:p>
            <a:r>
              <a:rPr lang="zh-CN" altLang="zh-CN" sz="16600" dirty="0">
                <a:solidFill>
                  <a:srgbClr val="000000"/>
                </a:solidFill>
                <a:latin typeface="楷体" panose="02010609060101010101" pitchFamily="49" charset="-122"/>
                <a:ea typeface="楷体" panose="02010609060101010101" pitchFamily="49" charset="-122"/>
                <a:cs typeface="宋体" panose="02010600030101010101" pitchFamily="2" charset="-122"/>
              </a:rPr>
              <a:t>撒</a:t>
            </a:r>
            <a:endParaRPr lang="zh-CN" altLang="zh-CN" sz="166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p:txBody>
      </p:sp>
      <p:sp>
        <p:nvSpPr>
          <p:cNvPr id="4" name="文本框 3"/>
          <p:cNvSpPr txBox="1"/>
          <p:nvPr/>
        </p:nvSpPr>
        <p:spPr>
          <a:xfrm>
            <a:off x="2572753" y="1587837"/>
            <a:ext cx="2290445" cy="768350"/>
          </a:xfrm>
          <a:prstGeom prst="rect">
            <a:avLst/>
          </a:prstGeom>
          <a:noFill/>
        </p:spPr>
        <p:txBody>
          <a:bodyPr wrap="square">
            <a:spAutoFit/>
          </a:bodyPr>
          <a:lstStyle/>
          <a:p>
            <a:r>
              <a:rPr lang="en-US" altLang="zh-CN" sz="4400" b="1" dirty="0">
                <a:solidFill>
                  <a:srgbClr val="333333"/>
                </a:solidFill>
                <a:latin typeface="微软雅黑" panose="020B0503020204020204" charset="-122"/>
                <a:cs typeface="Times New Roman" panose="02020603050405020304" pitchFamily="18" charset="0"/>
              </a:rPr>
              <a:t>  </a:t>
            </a:r>
            <a:endParaRPr lang="zh-CN" altLang="zh-CN" sz="4400" b="1" dirty="0">
              <a:solidFill>
                <a:srgbClr val="FF0000"/>
              </a:solidFill>
              <a:cs typeface="Times New Roman" panose="02020603050405020304" pitchFamily="18" charset="0"/>
            </a:endParaRPr>
          </a:p>
        </p:txBody>
      </p:sp>
      <p:pic>
        <p:nvPicPr>
          <p:cNvPr id="7" name="图片 6"/>
          <p:cNvPicPr>
            <a:picLocks noChangeAspect="1"/>
          </p:cNvPicPr>
          <p:nvPr/>
        </p:nvPicPr>
        <p:blipFill>
          <a:blip r:embed="rId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435" y="1989442"/>
            <a:ext cx="2476507" cy="2476507"/>
          </a:xfrm>
          <a:prstGeom prst="rect">
            <a:avLst/>
          </a:prstGeom>
          <a:effectLst>
            <a:outerShdw blurRad="50800" dist="38100" dir="5400000" algn="t" rotWithShape="0">
              <a:prstClr val="black">
                <a:alpha val="40000"/>
              </a:prstClr>
            </a:outerShdw>
          </a:effectLst>
        </p:spPr>
      </p:pic>
      <p:sp>
        <p:nvSpPr>
          <p:cNvPr id="11" name="文本框 10"/>
          <p:cNvSpPr txBox="1"/>
          <p:nvPr/>
        </p:nvSpPr>
        <p:spPr>
          <a:xfrm>
            <a:off x="6647815" y="1817474"/>
            <a:ext cx="1355388" cy="2646045"/>
          </a:xfrm>
          <a:prstGeom prst="rect">
            <a:avLst/>
          </a:prstGeom>
          <a:noFill/>
        </p:spPr>
        <p:txBody>
          <a:bodyPr wrap="square">
            <a:spAutoFit/>
          </a:bodyPr>
          <a:lstStyle/>
          <a:p>
            <a:r>
              <a:rPr lang="zh-CN" altLang="zh-CN" sz="16600" dirty="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撒</a:t>
            </a:r>
            <a:endParaRPr lang="zh-CN" altLang="zh-CN" sz="16600" dirty="0">
              <a:solidFill>
                <a:srgbClr val="000000"/>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3" name="文本框 12"/>
          <p:cNvSpPr txBox="1"/>
          <p:nvPr/>
        </p:nvSpPr>
        <p:spPr>
          <a:xfrm>
            <a:off x="6647815" y="1120775"/>
            <a:ext cx="2311400" cy="829945"/>
          </a:xfrm>
          <a:prstGeom prst="rect">
            <a:avLst/>
          </a:prstGeom>
          <a:noFill/>
        </p:spPr>
        <p:txBody>
          <a:bodyPr wrap="square">
            <a:spAutoFit/>
          </a:bodyPr>
          <a:lstStyle/>
          <a:p>
            <a:pPr algn="ctr"/>
            <a:r>
              <a:rPr altLang="zh-CN" sz="4800" dirty="0">
                <a:solidFill>
                  <a:schemeClr val="tx1"/>
                </a:solidFill>
                <a:latin typeface="Arial Regular" panose="020B0604020202020204" charset="0"/>
                <a:ea typeface="宋体" panose="02010600030101010101" pitchFamily="2" charset="-122"/>
                <a:cs typeface="Arial Regular" panose="020B0604020202020204" charset="0"/>
              </a:rPr>
              <a:t>sǎ</a:t>
            </a:r>
            <a:endParaRPr altLang="zh-CN" sz="4800" dirty="0">
              <a:solidFill>
                <a:schemeClr val="tx1"/>
              </a:solidFill>
              <a:latin typeface="Arial Regular" panose="020B0604020202020204" charset="0"/>
              <a:ea typeface="宋体" panose="02010600030101010101" pitchFamily="2" charset="-122"/>
              <a:cs typeface="Arial Regular" panose="020B0604020202020204" charset="0"/>
            </a:endParaRPr>
          </a:p>
        </p:txBody>
      </p:sp>
      <p:sp>
        <p:nvSpPr>
          <p:cNvPr id="2" name="箭头: 左右 1"/>
          <p:cNvSpPr/>
          <p:nvPr/>
        </p:nvSpPr>
        <p:spPr>
          <a:xfrm>
            <a:off x="5178464" y="2785745"/>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2597785" y="1115695"/>
            <a:ext cx="2311400" cy="829945"/>
          </a:xfrm>
          <a:prstGeom prst="rect">
            <a:avLst/>
          </a:prstGeom>
          <a:noFill/>
        </p:spPr>
        <p:txBody>
          <a:bodyPr wrap="square">
            <a:spAutoFit/>
          </a:bodyPr>
          <a:lstStyle/>
          <a:p>
            <a:pPr algn="ctr"/>
            <a:r>
              <a:rPr altLang="zh-CN" sz="4800" dirty="0">
                <a:solidFill>
                  <a:schemeClr val="tx1"/>
                </a:solidFill>
                <a:latin typeface="Arial Regular" panose="020B0604020202020204" charset="0"/>
                <a:ea typeface="宋体" panose="02010600030101010101" pitchFamily="2" charset="-122"/>
                <a:cs typeface="Arial Regular" panose="020B0604020202020204" charset="0"/>
              </a:rPr>
              <a:t>sā</a:t>
            </a:r>
            <a:endParaRPr altLang="zh-CN" sz="4800" dirty="0">
              <a:solidFill>
                <a:schemeClr val="tx1"/>
              </a:solidFill>
              <a:latin typeface="Arial Regular" panose="020B0604020202020204" charset="0"/>
              <a:ea typeface="宋体" panose="02010600030101010101" pitchFamily="2" charset="-122"/>
              <a:cs typeface="Arial Regular" panose="020B0604020202020204" charset="0"/>
            </a:endParaRPr>
          </a:p>
        </p:txBody>
      </p:sp>
      <p:sp>
        <p:nvSpPr>
          <p:cNvPr id="100" name="文本框 99"/>
          <p:cNvSpPr txBox="1"/>
          <p:nvPr/>
        </p:nvSpPr>
        <p:spPr>
          <a:xfrm>
            <a:off x="2249170" y="5045075"/>
            <a:ext cx="8641715" cy="374015"/>
          </a:xfrm>
          <a:prstGeom prst="rect">
            <a:avLst/>
          </a:prstGeom>
          <a:noFill/>
          <a:ln w="9525">
            <a:noFill/>
          </a:ln>
        </p:spPr>
        <p:txBody>
          <a:bodyPr wrap="square">
            <a:noAutofit/>
          </a:bodyPr>
          <a:lstStyle/>
          <a:p>
            <a:pPr indent="238125" algn="ctr"/>
            <a:r>
              <a:rPr lang="zh-CN" sz="2400" b="0" dirty="0">
                <a:solidFill>
                  <a:srgbClr val="FF0000"/>
                </a:solidFill>
                <a:latin typeface="楷体" panose="02010609060101010101" pitchFamily="49" charset="-122"/>
                <a:ea typeface="楷体" panose="02010609060101010101" pitchFamily="49" charset="-122"/>
                <a:cs typeface="楷体" panose="02010609060101010101" pitchFamily="49" charset="-122"/>
              </a:rPr>
              <a:t>撒拉</a:t>
            </a:r>
            <a:r>
              <a:rPr lang="en-US" sz="2400" b="0"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sz="2400" b="0" dirty="0">
                <a:solidFill>
                  <a:srgbClr val="FF0000"/>
                </a:solidFill>
                <a:latin typeface="楷体" panose="02010609060101010101" pitchFamily="49" charset="-122"/>
                <a:ea typeface="楷体" panose="02010609060101010101" pitchFamily="49" charset="-122"/>
                <a:cs typeface="楷体" panose="02010609060101010101" pitchFamily="49" charset="-122"/>
              </a:rPr>
              <a:t>【一声】</a:t>
            </a:r>
            <a:r>
              <a:rPr lang="en-US" altLang="zh-CN" sz="2400" b="0"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sz="2400" b="0" dirty="0">
                <a:solidFill>
                  <a:srgbClr val="FF0000"/>
                </a:solidFill>
                <a:latin typeface="楷体" panose="02010609060101010101" pitchFamily="49" charset="-122"/>
                <a:ea typeface="楷体" panose="02010609060101010101" pitchFamily="49" charset="-122"/>
                <a:cs typeface="楷体" panose="02010609060101010101" pitchFamily="49" charset="-122"/>
              </a:rPr>
              <a:t>以撒</a:t>
            </a:r>
            <a:r>
              <a:rPr lang="en-US" sz="2400" b="0"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sz="2400" b="0" dirty="0">
                <a:solidFill>
                  <a:srgbClr val="FF0000"/>
                </a:solidFill>
                <a:latin typeface="楷体" panose="02010609060101010101" pitchFamily="49" charset="-122"/>
                <a:ea typeface="楷体" panose="02010609060101010101" pitchFamily="49" charset="-122"/>
                <a:cs typeface="楷体" panose="02010609060101010101" pitchFamily="49" charset="-122"/>
              </a:rPr>
              <a:t>【一声】</a:t>
            </a:r>
            <a:endParaRPr lang="zh-CN" sz="2400" b="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indent="238125" algn="ctr"/>
            <a:r>
              <a:rPr lang="zh-CN" sz="2400" dirty="0">
                <a:latin typeface="楷体" panose="02010609060101010101" pitchFamily="49" charset="-122"/>
                <a:ea typeface="楷体" panose="02010609060101010101" pitchFamily="49" charset="-122"/>
                <a:cs typeface="楷体" panose="02010609060101010101" pitchFamily="49" charset="-122"/>
              </a:rPr>
              <a:t>所有人名都念一声，我国古代有一个撒拉族。撒贝宁念三声</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11" grpId="0"/>
      <p:bldP spid="11" grpId="1"/>
      <p:bldP spid="13" grpId="1"/>
      <p:bldP spid="13" grpId="2"/>
      <p:bldP spid="8" grpId="1"/>
      <p:bldP spid="8" grpId="2"/>
      <p:bldP spid="100" grpId="1"/>
      <p:bldP spid="10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66900" y="2593953"/>
            <a:ext cx="1931607" cy="2215991"/>
          </a:xfrm>
          <a:prstGeom prst="rect">
            <a:avLst/>
          </a:prstGeom>
          <a:noFill/>
        </p:spPr>
        <p:txBody>
          <a:bodyPr wrap="square">
            <a:spAutoFit/>
          </a:bodyPr>
          <a:lstStyle/>
          <a:p>
            <a:r>
              <a:rPr lang="en-US" altLang="zh-CN" sz="13800" dirty="0">
                <a:solidFill>
                  <a:srgbClr val="FF0000"/>
                </a:solidFill>
                <a:effectLst/>
                <a:ea typeface="宋体" panose="02010600030101010101" pitchFamily="2" charset="-122"/>
                <a:cs typeface="宋体" panose="02010600030101010101" pitchFamily="2" charset="-122"/>
              </a:rPr>
              <a:t> </a:t>
            </a:r>
            <a:endParaRPr lang="zh-CN" altLang="en-US" sz="307000" dirty="0">
              <a:solidFill>
                <a:srgbClr val="FF0000"/>
              </a:solidFill>
            </a:endParaRPr>
          </a:p>
        </p:txBody>
      </p:sp>
      <p:sp>
        <p:nvSpPr>
          <p:cNvPr id="4" name="文本框 3"/>
          <p:cNvSpPr txBox="1"/>
          <p:nvPr/>
        </p:nvSpPr>
        <p:spPr>
          <a:xfrm>
            <a:off x="5485057" y="1629126"/>
            <a:ext cx="1612624" cy="769441"/>
          </a:xfrm>
          <a:prstGeom prst="rect">
            <a:avLst/>
          </a:prstGeom>
          <a:noFill/>
        </p:spPr>
        <p:txBody>
          <a:bodyPr wrap="square">
            <a:spAutoFit/>
          </a:bodyPr>
          <a:lstStyle/>
          <a:p>
            <a:r>
              <a:rPr lang="en-US" altLang="zh-CN" sz="4400" b="1" dirty="0">
                <a:solidFill>
                  <a:srgbClr val="333333"/>
                </a:solidFill>
                <a:effectLst/>
                <a:latin typeface="微软雅黑" panose="020B0503020204020204" charset="-122"/>
                <a:cs typeface="Times New Roman" panose="02020603050405020304" pitchFamily="18" charset="0"/>
              </a:rPr>
              <a:t>  </a:t>
            </a:r>
            <a:endParaRPr lang="zh-CN" altLang="en-US" sz="4400" b="1" dirty="0"/>
          </a:p>
        </p:txBody>
      </p:sp>
      <p:sp>
        <p:nvSpPr>
          <p:cNvPr id="6" name="文本框 5"/>
          <p:cNvSpPr txBox="1"/>
          <p:nvPr/>
        </p:nvSpPr>
        <p:spPr>
          <a:xfrm>
            <a:off x="1884045" y="2420620"/>
            <a:ext cx="4927600" cy="3009265"/>
          </a:xfrm>
          <a:prstGeom prst="rect">
            <a:avLst/>
          </a:prstGeom>
          <a:noFill/>
        </p:spPr>
        <p:txBody>
          <a:bodyPr wrap="square">
            <a:noAutofit/>
          </a:bodyPr>
          <a:lstStyle/>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1.张开；放开。</a:t>
            </a:r>
            <a:endParaRPr altLang="zh-CN" sz="2800" dirty="0">
              <a:effectLst/>
              <a:latin typeface="楷体" panose="02010609060101010101" pitchFamily="49" charset="-122"/>
              <a:ea typeface="楷体" panose="02010609060101010101" pitchFamily="49" charset="-122"/>
              <a:cs typeface="楷体" panose="02010609060101010101" pitchFamily="49" charset="-122"/>
            </a:endParaRPr>
          </a:p>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2.排泄。</a:t>
            </a:r>
            <a:endParaRPr altLang="zh-CN" sz="2800" dirty="0">
              <a:effectLst/>
              <a:latin typeface="楷体" panose="02010609060101010101" pitchFamily="49" charset="-122"/>
              <a:ea typeface="楷体" panose="02010609060101010101" pitchFamily="49" charset="-122"/>
              <a:cs typeface="楷体" panose="02010609060101010101" pitchFamily="49" charset="-122"/>
            </a:endParaRPr>
          </a:p>
          <a:p>
            <a:pPr indent="254000" algn="l">
              <a:lnSpc>
                <a:spcPct val="150000"/>
              </a:lnSpc>
            </a:pPr>
            <a:r>
              <a:rPr altLang="zh-CN" sz="2800" dirty="0">
                <a:effectLst/>
                <a:latin typeface="楷体" panose="02010609060101010101" pitchFamily="49" charset="-122"/>
                <a:ea typeface="楷体" panose="02010609060101010101" pitchFamily="49" charset="-122"/>
                <a:cs typeface="楷体" panose="02010609060101010101" pitchFamily="49" charset="-122"/>
              </a:rPr>
              <a:t>3.尽量施展。</a:t>
            </a:r>
            <a:endParaRPr altLang="zh-CN" sz="280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3121004" y="1102507"/>
            <a:ext cx="1122680" cy="645160"/>
          </a:xfrm>
          <a:prstGeom prst="rect">
            <a:avLst/>
          </a:prstGeom>
          <a:noFill/>
        </p:spPr>
        <p:txBody>
          <a:bodyPr wrap="none" rtlCol="0">
            <a:spAutoFit/>
          </a:bodyPr>
          <a:lstStyle/>
          <a:p>
            <a:pPr algn="l"/>
            <a:r>
              <a:rPr lang="zh-CN" altLang="en-US" sz="3600" dirty="0">
                <a:latin typeface="楷体" panose="02010609060101010101" pitchFamily="49" charset="-122"/>
                <a:ea typeface="楷体" panose="02010609060101010101" pitchFamily="49" charset="-122"/>
              </a:rPr>
              <a:t>撒</a:t>
            </a:r>
            <a:r>
              <a:rPr altLang="zh-CN" sz="3600" dirty="0">
                <a:solidFill>
                  <a:srgbClr val="FF0000"/>
                </a:solidFill>
                <a:effectLst/>
                <a:latin typeface="Arial Regular" panose="020B0604020202020204" charset="0"/>
                <a:ea typeface="宋体" panose="02010600030101010101" pitchFamily="2" charset="-122"/>
                <a:cs typeface="Arial Regular" panose="020B0604020202020204" charset="0"/>
                <a:sym typeface="+mn-ea"/>
              </a:rPr>
              <a:t>sā</a:t>
            </a:r>
            <a:endParaRPr lang="en-US" altLang="zh-CN" sz="3600" dirty="0">
              <a:latin typeface="Arial" panose="020B0604020202020204" pitchFamily="34" charset="0"/>
              <a:ea typeface="楷体" panose="02010609060101010101" pitchFamily="49" charset="-122"/>
              <a:cs typeface="Arial" panose="020B0604020202020204" pitchFamily="34" charset="0"/>
            </a:endParaRPr>
          </a:p>
        </p:txBody>
      </p:sp>
      <p:sp>
        <p:nvSpPr>
          <p:cNvPr id="2" name="文本框 1"/>
          <p:cNvSpPr txBox="1"/>
          <p:nvPr>
            <p:custDataLst>
              <p:tags r:id="rId1"/>
            </p:custDataLst>
          </p:nvPr>
        </p:nvSpPr>
        <p:spPr>
          <a:xfrm>
            <a:off x="8384519" y="1102507"/>
            <a:ext cx="1122680" cy="645160"/>
          </a:xfrm>
          <a:prstGeom prst="rect">
            <a:avLst/>
          </a:prstGeom>
          <a:noFill/>
        </p:spPr>
        <p:txBody>
          <a:bodyPr wrap="none" rtlCol="0">
            <a:spAutoFit/>
          </a:bodyPr>
          <a:lstStyle/>
          <a:p>
            <a:pPr algn="l"/>
            <a:r>
              <a:rPr lang="zh-CN" altLang="en-US" sz="3600" dirty="0">
                <a:latin typeface="楷体" panose="02010609060101010101" pitchFamily="49" charset="-122"/>
                <a:ea typeface="楷体" panose="02010609060101010101" pitchFamily="49" charset="-122"/>
                <a:sym typeface="+mn-ea"/>
              </a:rPr>
              <a:t>撒</a:t>
            </a:r>
            <a:r>
              <a:rPr altLang="zh-CN" sz="3600" dirty="0">
                <a:solidFill>
                  <a:srgbClr val="FF0000"/>
                </a:solidFill>
                <a:effectLst/>
                <a:latin typeface="Arial Regular" panose="020B0604020202020204" charset="0"/>
                <a:ea typeface="宋体" panose="02010600030101010101" pitchFamily="2" charset="-122"/>
                <a:cs typeface="Arial Regular" panose="020B0604020202020204" charset="0"/>
                <a:sym typeface="+mn-ea"/>
              </a:rPr>
              <a:t>sǎ</a:t>
            </a:r>
            <a:endParaRPr lang="zh-CN" altLang="en-US" sz="3600" dirty="0">
              <a:latin typeface="Arial" panose="020B0604020202020204" pitchFamily="34" charset="0"/>
              <a:ea typeface="楷体" panose="02010609060101010101" pitchFamily="49" charset="-122"/>
              <a:cs typeface="Arial" panose="020B0604020202020204" pitchFamily="34" charset="0"/>
              <a:sym typeface="+mn-ea"/>
            </a:endParaRPr>
          </a:p>
        </p:txBody>
      </p:sp>
      <p:sp>
        <p:nvSpPr>
          <p:cNvPr id="3" name="文本框 2"/>
          <p:cNvSpPr txBox="1"/>
          <p:nvPr>
            <p:custDataLst>
              <p:tags r:id="rId2"/>
            </p:custDataLst>
          </p:nvPr>
        </p:nvSpPr>
        <p:spPr>
          <a:xfrm>
            <a:off x="7178675" y="2686050"/>
            <a:ext cx="4308475" cy="3166745"/>
          </a:xfrm>
          <a:prstGeom prst="rect">
            <a:avLst/>
          </a:prstGeom>
          <a:noFill/>
        </p:spPr>
        <p:txBody>
          <a:bodyPr wrap="square">
            <a:noAutofit/>
          </a:bodyPr>
          <a:lstStyle/>
          <a:p>
            <a:pPr indent="254000" algn="l">
              <a:lnSpc>
                <a:spcPct val="150000"/>
              </a:lnSpc>
            </a:pPr>
            <a:r>
              <a:rPr sz="2800" dirty="0">
                <a:solidFill>
                  <a:schemeClr val="tx1"/>
                </a:solidFill>
                <a:effectLst/>
                <a:ea typeface="楷体" panose="02010609060101010101" pitchFamily="49" charset="-122"/>
                <a:sym typeface="+mn-ea"/>
              </a:rPr>
              <a:t>1.播撒；散布。</a:t>
            </a:r>
            <a:endParaRPr sz="2800" dirty="0">
              <a:solidFill>
                <a:schemeClr val="tx1"/>
              </a:solidFill>
              <a:effectLst/>
              <a:ea typeface="楷体" panose="02010609060101010101" pitchFamily="49" charset="-122"/>
              <a:sym typeface="+mn-ea"/>
            </a:endParaRPr>
          </a:p>
          <a:p>
            <a:pPr indent="254000" algn="l">
              <a:lnSpc>
                <a:spcPct val="150000"/>
              </a:lnSpc>
            </a:pPr>
            <a:r>
              <a:rPr sz="2800" dirty="0">
                <a:solidFill>
                  <a:schemeClr val="tx1"/>
                </a:solidFill>
                <a:effectLst/>
                <a:ea typeface="楷体" panose="02010609060101010101" pitchFamily="49" charset="-122"/>
                <a:sym typeface="+mn-ea"/>
              </a:rPr>
              <a:t>2.散落；洒下。</a:t>
            </a:r>
            <a:r>
              <a:rPr altLang="zh-CN" sz="2800" dirty="0">
                <a:solidFill>
                  <a:schemeClr val="tx1">
                    <a:lumMod val="95000"/>
                    <a:lumOff val="5000"/>
                  </a:schemeClr>
                </a:solidFill>
                <a:effectLst/>
                <a:latin typeface="楷体" panose="02010609060101010101" pitchFamily="49" charset="-122"/>
                <a:ea typeface="楷体" panose="02010609060101010101" pitchFamily="49" charset="-122"/>
                <a:cs typeface="楷体" panose="02010609060101010101" pitchFamily="49" charset="-122"/>
              </a:rPr>
              <a:t> </a:t>
            </a: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a:p>
            <a:pPr indent="254000">
              <a:lnSpc>
                <a:spcPts val="2400"/>
              </a:lnSpc>
            </a:pPr>
            <a:endParaRPr lang="zh-CN" altLang="zh-CN" sz="4000" dirty="0">
              <a:solidFill>
                <a:schemeClr val="tx1">
                  <a:lumMod val="95000"/>
                  <a:lumOff val="5000"/>
                </a:schemeClr>
              </a:solidFill>
              <a:effectLst/>
              <a:latin typeface="宋体" panose="02010600030101010101" pitchFamily="2" charset="-122"/>
              <a:ea typeface="宋体" panose="02010600030101010101" pitchFamily="2" charset="-122"/>
              <a:cs typeface="宋体" panose="02010600030101010101" pitchFamily="2" charset="-122"/>
            </a:endParaRPr>
          </a:p>
        </p:txBody>
      </p:sp>
      <p:cxnSp>
        <p:nvCxnSpPr>
          <p:cNvPr id="8" name="直接连接符 7"/>
          <p:cNvCxnSpPr/>
          <p:nvPr>
            <p:custDataLst>
              <p:tags r:id="rId3"/>
            </p:custDataLst>
          </p:nvPr>
        </p:nvCxnSpPr>
        <p:spPr>
          <a:xfrm>
            <a:off x="6523253" y="1917700"/>
            <a:ext cx="1" cy="34383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PLACING_PICTURE_USER_VIEWPORT" val="{&quot;height&quot;:3900.011023622047,&quot;width&quot;:3900.011023622047}"/>
</p:tagLst>
</file>

<file path=ppt/tags/tag14.xml><?xml version="1.0" encoding="utf-8"?>
<p:tagLst xmlns:p="http://schemas.openxmlformats.org/presentationml/2006/main">
  <p:tag name="KSO_WM_UNIT_PLACING_PICTURE_USER_VIEWPORT" val="{&quot;height&quot;:3900.011023622047,&quot;width&quot;:3900.011023622047}"/>
</p:tagLst>
</file>

<file path=ppt/tags/tag15.xml><?xml version="1.0" encoding="utf-8"?>
<p:tagLst xmlns:p="http://schemas.openxmlformats.org/presentationml/2006/main">
  <p:tag name="KSO_WM_BEAUTIFY_FLAG" val=""/>
  <p:tag name="KSO_WM_UNIT_PLACING_PICTURE_USER_VIEWPORT" val="{&quot;height&quot;:3900.011023622047,&quot;width&quot;:3900.011023622047}"/>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UNIT_PLACING_PICTURE_USER_VIEWPORT" val="{&quot;height&quot;:3900.011023622047,&quot;width&quot;:3900.011023622047}"/>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PLACING_PICTURE_USER_VIEWPORT" val="{&quot;height&quot;:3900.011023622047,&quot;width&quot;:3900.011023622047}"/>
</p:tagLst>
</file>

<file path=ppt/tags/tag41.xml><?xml version="1.0" encoding="utf-8"?>
<p:tagLst xmlns:p="http://schemas.openxmlformats.org/presentationml/2006/main">
  <p:tag name="KSO_WM_BEAUTIFY_FLAG" val=""/>
  <p:tag name="KSO_WM_UNIT_PLACING_PICTURE_USER_VIEWPORT" val="{&quot;height&quot;:3900.011023622047,&quot;width&quot;:3900.011023622047}"/>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PP_MARK_KEY" val="f4c41adc-d238-49e2-b771-5317469edcca"/>
  <p:tag name="COMMONDATA" val="eyJjb3VudCI6MzQsImhkaWQiOiI5NmQ4NDEwM2M1MDU5NTgzNjRjZWRlOTcxMTU4M2JkNCIsInVzZXJDb3VudCI6M30="/>
  <p:tag name="commondata" val="eyJjb3VudCI6MzUsImhkaWQiOiI5NmQ4NDEwM2M1MDU5NTgzNjRjZWRlOTcxMTU4M2JkNCIsInVzZXJDb3VudCI6NH0="/>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6383</Words>
  <Application>WPS 演示</Application>
  <PresentationFormat>宽屏</PresentationFormat>
  <Paragraphs>602</Paragraphs>
  <Slides>46</Slides>
  <Notes>18</Notes>
  <HiddenSlides>0</HiddenSlides>
  <MMClips>3</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宋体</vt:lpstr>
      <vt:lpstr>Wingdings</vt:lpstr>
      <vt:lpstr>楷体</vt:lpstr>
      <vt:lpstr>Ink Free</vt:lpstr>
      <vt:lpstr>方正仿宋简体</vt:lpstr>
      <vt:lpstr>微软雅黑</vt:lpstr>
      <vt:lpstr>Times New Roman</vt:lpstr>
      <vt:lpstr>Arial Regular</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上帝之爱</dc:creator>
  <cp:lastModifiedBy>秋颖</cp:lastModifiedBy>
  <cp:revision>95</cp:revision>
  <dcterms:created xsi:type="dcterms:W3CDTF">2023-02-22T08:29:00Z</dcterms:created>
  <dcterms:modified xsi:type="dcterms:W3CDTF">2023-10-31T01:42:37Z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KSOTemplateUUID">
    <vt:lpwstr>v1.0_mb_zIkOxWWnBxWyfdipcED7sg==</vt:lpwstr>
  </property>
  <property fmtid="{D5CDD505-2E9C-101B-9397-08002B2CF9AE}" pid="4" name="ICV">
    <vt:lpwstr>38254F1FE34651BD36776263E19300C5</vt:lpwstr>
  </property>
</Properties>
</file>