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466" r:id="rId4"/>
    <p:sldId id="384" r:id="rId5"/>
    <p:sldId id="385" r:id="rId6"/>
    <p:sldId id="410" r:id="rId7"/>
    <p:sldId id="423" r:id="rId8"/>
    <p:sldId id="386" r:id="rId9"/>
    <p:sldId id="387" r:id="rId10"/>
    <p:sldId id="389" r:id="rId11"/>
    <p:sldId id="390" r:id="rId12"/>
    <p:sldId id="392" r:id="rId13"/>
    <p:sldId id="467" r:id="rId14"/>
    <p:sldId id="341" r:id="rId15"/>
    <p:sldId id="398" r:id="rId16"/>
    <p:sldId id="401" r:id="rId17"/>
    <p:sldId id="468" r:id="rId18"/>
    <p:sldId id="396" r:id="rId19"/>
    <p:sldId id="425" r:id="rId20"/>
    <p:sldId id="426" r:id="rId21"/>
    <p:sldId id="428" r:id="rId22"/>
    <p:sldId id="429" r:id="rId23"/>
    <p:sldId id="395" r:id="rId24"/>
    <p:sldId id="408" r:id="rId25"/>
    <p:sldId id="431" r:id="rId26"/>
    <p:sldId id="432" r:id="rId27"/>
    <p:sldId id="411" r:id="rId28"/>
    <p:sldId id="412" r:id="rId29"/>
    <p:sldId id="414" r:id="rId30"/>
    <p:sldId id="415" r:id="rId31"/>
    <p:sldId id="417" r:id="rId32"/>
    <p:sldId id="418" r:id="rId33"/>
    <p:sldId id="434" r:id="rId34"/>
    <p:sldId id="435" r:id="rId35"/>
    <p:sldId id="437" r:id="rId36"/>
    <p:sldId id="438" r:id="rId37"/>
    <p:sldId id="440" r:id="rId38"/>
    <p:sldId id="441" r:id="rId39"/>
    <p:sldId id="443" r:id="rId40"/>
    <p:sldId id="444" r:id="rId41"/>
    <p:sldId id="446" r:id="rId42"/>
    <p:sldId id="447" r:id="rId43"/>
    <p:sldId id="420" r:id="rId44"/>
    <p:sldId id="421" r:id="rId45"/>
    <p:sldId id="450" r:id="rId46"/>
    <p:sldId id="451" r:id="rId47"/>
    <p:sldId id="456" r:id="rId48"/>
    <p:sldId id="457" r:id="rId49"/>
    <p:sldId id="459" r:id="rId50"/>
    <p:sldId id="469" r:id="rId51"/>
    <p:sldId id="462" r:id="rId52"/>
    <p:sldId id="463" r:id="rId53"/>
    <p:sldId id="464" r:id="rId54"/>
    <p:sldId id="460" r:id="rId55"/>
    <p:sldId id="261" r:id="rId56"/>
  </p:sldIdLst>
  <p:sldSz cx="12192000" cy="6858000"/>
  <p:notesSz cx="6858000" cy="9144000"/>
  <p:embeddedFontLst>
    <p:embeddedFont>
      <p:font typeface="Abadi" panose="020B0604020104020204" pitchFamily="34" charset="0"/>
      <p:regular r:id="rId58"/>
    </p:embeddedFont>
    <p:embeddedFont>
      <p:font typeface="Ink Free" panose="03080402000500000000" pitchFamily="66" charset="0"/>
      <p:regular r:id="rId59"/>
    </p:embeddedFont>
    <p:embeddedFont>
      <p:font typeface="等线" panose="02010600030101010101" pitchFamily="2" charset="-122"/>
      <p:regular r:id="rId60"/>
      <p:bold r:id="rId61"/>
    </p:embeddedFont>
    <p:embeddedFont>
      <p:font typeface="等线 Light" panose="02010600030101010101" pitchFamily="2" charset="-122"/>
      <p:regular r:id="rId62"/>
    </p:embeddedFont>
    <p:embeddedFont>
      <p:font typeface="楷体" panose="02010609060101010101" pitchFamily="49" charset="-122"/>
      <p:regular r:id="rId63"/>
    </p:embeddedFont>
  </p:embeddedFontLst>
  <p:custDataLst>
    <p:tags r:id="rId6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A4C8"/>
    <a:srgbClr val="2F7595"/>
    <a:srgbClr val="8FC4DB"/>
    <a:srgbClr val="B9DAE9"/>
    <a:srgbClr val="3E99C2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3" autoAdjust="0"/>
    <p:restoredTop sz="94648"/>
  </p:normalViewPr>
  <p:slideViewPr>
    <p:cSldViewPr snapToGrid="0" showGuides="1">
      <p:cViewPr varScale="1">
        <p:scale>
          <a:sx n="90" d="100"/>
          <a:sy n="90" d="100"/>
        </p:scale>
        <p:origin x="44" y="72"/>
      </p:cViewPr>
      <p:guideLst>
        <p:guide orient="horz" pos="2160"/>
        <p:guide pos="3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这个字单独看的时候不会读错，在圣经中做名字使用时常被读作三声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033395" y="2875280"/>
            <a:ext cx="8366760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圣经中的生僻字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91605" y="1668638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yán              shí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51844" y="2112907"/>
            <a:ext cx="577015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檐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endParaRPr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2680" y="5168900"/>
            <a:ext cx="37249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8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屋檐下的石板。</a:t>
            </a:r>
            <a:endParaRPr lang="zh-CN" altLang="en-US" sz="28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13062" y="1175657"/>
            <a:ext cx="488280" cy="552178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1727835"/>
            <a:ext cx="9766935" cy="34969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95830" y="2388235"/>
            <a:ext cx="8369300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纪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7:9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建造这一切所用的石头都是宝贵的，是按着尺寸凿成的，是用锯里外锯齐的，从根基直到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檐石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yán shí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，从外头直到大院，都是如此。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91807" y="5290213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45125" y="1082675"/>
            <a:ext cx="2740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檐石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712392" y="1571386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yīng              luò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46386" y="1785745"/>
            <a:ext cx="5962469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璎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珞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60465" y="5200650"/>
            <a:ext cx="458406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古代用珠玉穿成的</a:t>
            </a: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戴在颈项上的装饰品。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11924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1599417"/>
            <a:ext cx="8865704" cy="34826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34285" y="2128520"/>
            <a:ext cx="7154545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纪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上7:29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心子上有狮子和牛，并基路伯，边上有小座，狮子和牛以下有垂下的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璎珞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yīng luò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74236" y="4543482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61144" y="5082059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3571" y="1036701"/>
            <a:ext cx="2740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璎珞</a:t>
            </a:r>
            <a:r>
              <a:rPr lang="en-US" altLang="zh-CN" sz="3600" b="1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798968" y="2225175"/>
            <a:ext cx="20764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15073" y="1594651"/>
            <a:ext cx="2077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wǎng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80837" y="5238845"/>
            <a:ext cx="509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8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车轮周围的框</a:t>
            </a:r>
            <a:r>
              <a:rPr lang="en-US" altLang="zh-CN" sz="2800" dirty="0" err="1">
                <a:solidFill>
                  <a:srgbClr val="000000"/>
                </a:solidFill>
                <a:latin typeface="Abadi" panose="020B0604020104020204" pitchFamily="34" charset="0"/>
                <a:ea typeface="楷体" panose="02010609060101010101" pitchFamily="49" charset="-122"/>
                <a:sym typeface="+mn-ea"/>
              </a:rPr>
              <a:t>kuàng</a:t>
            </a:r>
            <a:r>
              <a:rPr lang="zh-CN" altLang="en-US" sz="28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子。</a:t>
            </a:r>
            <a:endParaRPr lang="zh-CN" altLang="en-US" sz="28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838428" y="2138822"/>
            <a:ext cx="20764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9722" y="1521014"/>
            <a:ext cx="2077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38507" y="5269865"/>
            <a:ext cx="509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车轮中连接车毂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GB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gǔ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和轮辋</a:t>
            </a: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的一条条直棍儿。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842426" y="2153923"/>
            <a:ext cx="20764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12878" y="1401525"/>
            <a:ext cx="2077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gǔ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37960" y="5330190"/>
            <a:ext cx="503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车轮中心的圆木。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091693" y="1290478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733801" y="1167762"/>
            <a:ext cx="581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轴、辋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wǎng</a:t>
            </a:r>
            <a:r>
              <a:rPr kumimoji="1"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、辐</a:t>
            </a:r>
            <a:r>
              <a:rPr lang="en-GB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fú</a:t>
            </a:r>
            <a:r>
              <a:rPr lang="en-GB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、毂</a:t>
            </a:r>
            <a:r>
              <a:rPr lang="en-GB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gǔ</a:t>
            </a:r>
            <a:endParaRPr kumimoji="1"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02" y="2192267"/>
            <a:ext cx="5215745" cy="33114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626575" y="120041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205" y="1727835"/>
            <a:ext cx="9448800" cy="32010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96886" y="2353922"/>
            <a:ext cx="8218714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纪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上7:33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轮的样式如同车轮，轴、</a:t>
            </a:r>
          </a:p>
          <a:p>
            <a:pPr indent="304800"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辋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wǎng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辐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GB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fú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GB" altLang="zh-CN" dirty="0"/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毂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GB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gǔ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都是铸的。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0269" y="5121271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06646" y="1082338"/>
            <a:ext cx="2740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辋、辐、毂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363043" y="1576852"/>
            <a:ext cx="608107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 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tiáo           gēng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0" y="1685164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调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羹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5905" y="5154930"/>
            <a:ext cx="4717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用于搅拌或进食的小勺子</a:t>
            </a: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或搅拌羹汤使均匀或美味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00705" y="2680970"/>
            <a:ext cx="7312660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列王纪上</a:t>
            </a:r>
            <a:r>
              <a:rPr lang="en-US" altLang="zh-CN" sz="80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r>
              <a:rPr lang="en-US" altLang="zh-CN" sz="8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10889" y="1293728"/>
            <a:ext cx="480071" cy="506708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550925" y="1193705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调羹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559443" y="2251075"/>
            <a:ext cx="9534008" cy="214630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 7:50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与精金的杯、盘、镊子、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调羹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tiáo </a:t>
            </a:r>
            <a:r>
              <a:rPr lang="zh-CN" altLang="en-US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gēng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）、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火鼎以及至圣 所、内殿的门枢，和外殿的门枢。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24551" y="5038972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481705" y="1591636"/>
            <a:ext cx="5563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mén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      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shū</a:t>
            </a:r>
            <a:endParaRPr lang="en-US" altLang="zh-CN" sz="4800" dirty="0">
              <a:solidFill>
                <a:srgbClr val="333333"/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972" y="1685160"/>
            <a:ext cx="611949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门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枢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23125" y="5140325"/>
            <a:ext cx="3632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门扇的转轴。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21787" y="142125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661822" y="1307909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门枢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733107" y="2174844"/>
            <a:ext cx="8963245" cy="2693066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 7:50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与精金的杯、盘、镊子、调羹、火鼎以及至圣所、内殿的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门枢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mén shū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），和外殿的门枢。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72132" y="5028090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375660" y="1513146"/>
            <a:ext cx="500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zhuāng           lián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87" y="2385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75600" y="1747039"/>
            <a:ext cx="6125814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妆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奁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91350" y="4940300"/>
            <a:ext cx="4112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女子梳妆用的镜匣，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后泛指随出嫁女子带往男家的嫁妆。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1727835"/>
            <a:ext cx="9448800" cy="32010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191146" y="1274559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431181" y="1161216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妆奁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41491" y="5154693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00943" y="2220686"/>
            <a:ext cx="81642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列王纪上9:16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先前埃及王法老上来攻取基色，用火焚烧，杀了城内居住的迦南人，将城赐给他女儿所罗门的妻作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妆奁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zhuāng lián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412760" y="1589661"/>
            <a:ext cx="5688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zhēn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       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xiū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 </a:t>
            </a:r>
            <a:endParaRPr lang="en-US" altLang="zh-CN" sz="4400" dirty="0">
              <a:solidFill>
                <a:srgbClr val="333333"/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6" y="233217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85260" y="1739777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珍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馐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76290" y="4940300"/>
            <a:ext cx="5471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珍馐（珍羞）原是指珍奇名贵的食物，也可解释为美色。也可指比较美好、比较漂亮的东西。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31900" y="1727835"/>
            <a:ext cx="9972040" cy="37064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664675" y="1335729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904710" y="1216050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珍馐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25907" y="5696070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71992" y="2417844"/>
            <a:ext cx="87725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列王纪上 10:5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席上的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珍馐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zhēn xiū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）美味，群臣分列而坐，仆人两 旁侍立，以及他们的衣服装饰，和酒政的衣服装饰，又见他上耶和华殿的台阶（或作“他在耶和华殿里所献的燔祭”），就诧异得神不守舍。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827542" y="2210743"/>
            <a:ext cx="20764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9763" y="1565047"/>
            <a:ext cx="16624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jí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02193" y="4940203"/>
            <a:ext cx="393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释义：本意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从下往上打水，</a:t>
            </a:r>
            <a:endParaRPr lang="en-US" altLang="zh-CN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圣经中以地名出现。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8895" y="1727835"/>
            <a:ext cx="9643110" cy="33661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29420" y="124411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72201" y="1130768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25351" y="5376253"/>
            <a:ext cx="37738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78703" y="2249030"/>
            <a:ext cx="902407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 15:13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并且贬了他祖母玛迦太后的位，因她造了可憎的偶像亚舍拉。亚撒砍下她的偶像，烧在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汲</a:t>
            </a:r>
            <a:r>
              <a:rPr lang="zh-CN" altLang="en-US" sz="28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jí</a:t>
            </a:r>
            <a:r>
              <a:rPr lang="zh-CN" altLang="en-US" sz="28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沦溪边。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818108" y="2126465"/>
            <a:ext cx="20764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25636" y="1503045"/>
            <a:ext cx="1662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cuàn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01335" y="5141595"/>
            <a:ext cx="6393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原指臣子夺取君主的权位，</a:t>
            </a:r>
            <a:endParaRPr lang="en-US" altLang="zh-CN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现指用阴谋手段夺取权利和地位。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8" name="文本框 7"/>
          <p:cNvSpPr txBox="1"/>
          <p:nvPr/>
        </p:nvSpPr>
        <p:spPr>
          <a:xfrm>
            <a:off x="1718945" y="2025015"/>
            <a:ext cx="90766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筵宴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墙坎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柁梁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檐石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璎珞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调羹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门枢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妆奁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珍馐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汲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谒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谤渎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贵胄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娈童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阖城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骸骨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讷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嚼环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恶事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65580" y="5098862"/>
            <a:ext cx="285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个生僻字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2540" y="1024890"/>
            <a:ext cx="7360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《列王纪上</a:t>
            </a:r>
            <a:r>
              <a:rPr kumimoji="1"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kumimoji="1"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下》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32165" y="141510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72201" y="1301760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篡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439545" y="2355850"/>
            <a:ext cx="9592945" cy="224282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 15:28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在犹大王亚撒第三年巴沙杀了他，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篡</a:t>
            </a:r>
            <a:r>
              <a:rPr lang="zh-CN" altLang="en-US" sz="28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solidFill>
                  <a:schemeClr val="tx1"/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cuàn</a:t>
            </a:r>
            <a:r>
              <a:rPr lang="zh-CN" altLang="en-US" sz="28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了他的位。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73879" y="4849485"/>
            <a:ext cx="3656770" cy="4257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850765" y="2099844"/>
            <a:ext cx="20764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60035" y="1503073"/>
            <a:ext cx="1662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45359" y="5045639"/>
            <a:ext cx="4326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进见，到陵墓致敬。</a:t>
            </a: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圣经中以人名出现。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29420" y="1274559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72201" y="1161216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谒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618938" y="2174844"/>
            <a:ext cx="9278911" cy="2928527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 16:31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犯了尼八的儿子耶罗波安所犯的罪。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他还以为轻，又娶了西顿王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谒</a:t>
            </a:r>
            <a:r>
              <a:rPr lang="zh-CN" altLang="en-US" sz="28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solidFill>
                  <a:schemeClr val="tx1"/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yè</a:t>
            </a:r>
            <a:r>
              <a:rPr lang="zh-CN" altLang="en-US" sz="28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巴力的女儿耶洗别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为妻，去侍奉敬拜巴力。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74015" y="5288312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91560" y="1571699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bàng             dú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0" y="1726541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谤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渎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80325" y="5217795"/>
            <a:ext cx="2859405" cy="529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怨恨毁谤。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6840" y="1727835"/>
            <a:ext cx="9575165" cy="32010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7500" y="138790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647535" y="1274558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谤渎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1903864" y="2174709"/>
            <a:ext cx="8793124" cy="73723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3080402000500000000" pitchFamily="2" charset="0"/>
              <a:ea typeface="方正仿宋简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28940" y="5360074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50120" y="2174709"/>
            <a:ext cx="8500611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列王纪上 21:10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又叫两个匪徒坐在拿伯对面，作见证告他说：‘你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谤渎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bàng dú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）神和王了’；随后就把他拉出去用石头打死。”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91559" y="1508834"/>
            <a:ext cx="5809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guì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      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zhòu</a:t>
            </a:r>
            <a:endParaRPr lang="en-US" altLang="zh-CN" sz="4400" dirty="0">
              <a:solidFill>
                <a:srgbClr val="333333"/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1" y="1741413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贵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胄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15810" y="5114925"/>
            <a:ext cx="33045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贵族的后代。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07488" y="138790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547523" y="1274558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贵胄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733107" y="2174844"/>
            <a:ext cx="8963245" cy="2701844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 21:11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那些与拿伯同城居住的长老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贵胄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guì zhòu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），得了耶洗别的信，就照信而行；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22428" y="5183560"/>
            <a:ext cx="37738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26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91560" y="1658620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luán             tóng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0" y="1699230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娈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童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80610" y="5067935"/>
            <a:ext cx="65659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释义：娈本意是美好，就是相貌美丽的女子。</a:t>
            </a:r>
            <a:endParaRPr lang="en-US" altLang="zh-CN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娈童专指与男人发生性行为的男童和少年。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18918" y="119359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01828" y="1080883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娈童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733742" y="1868139"/>
            <a:ext cx="8963245" cy="2701844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 22:46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约沙法将他父亲亚撒在世所剩下的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娈童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luán tóng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），都从国中除去了。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72108" y="4869180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07740" y="1656330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hé             chéng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276147" y="1849201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阖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城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56487" y="5095886"/>
            <a:ext cx="87953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释义：全城</a:t>
            </a: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91560" y="1567295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yán            yàn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11709" y="2170295"/>
            <a:ext cx="5672183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筵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宴</a:t>
            </a:r>
            <a:endParaRPr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89725" y="5253990"/>
            <a:ext cx="3854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宴会 酒席。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1727835"/>
            <a:ext cx="9448800" cy="32010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29420" y="138790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69455" y="1274558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阖城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79578" y="5317215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14551" y="2431515"/>
            <a:ext cx="82867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王纪下 11:20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国民都欢乐，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阖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城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hé</a:t>
            </a:r>
            <a:r>
              <a:rPr lang="en-US" altLang="zh-CN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 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chéng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）都安静。众人已将亚他利雅在王宫那里用刀杀了。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69017" y="1509047"/>
            <a:ext cx="50088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hái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          </a:t>
            </a:r>
            <a:r>
              <a:rPr lang="en-US" altLang="zh-CN" sz="4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gǔ</a:t>
            </a:r>
            <a:endParaRPr lang="en-US" altLang="zh-CN" sz="4400" dirty="0">
              <a:solidFill>
                <a:srgbClr val="333333"/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59211" y="1744555"/>
            <a:ext cx="6652578" cy="320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骸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骨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0" y="5268453"/>
            <a:ext cx="4963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挖掘出的尸体的骨头。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1727835"/>
            <a:ext cx="9448800" cy="32010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178900" y="142125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418935" y="1307909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骸骨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29245" y="4979400"/>
            <a:ext cx="37738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26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85975" y="2271713"/>
            <a:ext cx="8315325" cy="209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王纪下 13:21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有人正葬死人，忽然看见一群人，就把死人抛在以利沙的坟墓里，一碰着以利沙的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骸骨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hái gǔ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），死人就复活站起来了。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850765" y="2145982"/>
            <a:ext cx="20764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64785" y="1436702"/>
            <a:ext cx="1662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38507" y="5181751"/>
            <a:ext cx="32264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说话迟钝。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29420" y="138790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69455" y="1274558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讷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733743" y="2259205"/>
            <a:ext cx="8963245" cy="2397156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王纪下 17:30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巴比伦人造疏割比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讷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nè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）像；古他人造匿甲像；哈马人造亚示玛像。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1903864" y="2174709"/>
            <a:ext cx="8793124" cy="73723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3080402000500000000" pitchFamily="2" charset="0"/>
              <a:ea typeface="方正仿宋简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2775" y="4772212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466147" y="1571308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jiáo             huán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0" y="1781419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嚼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环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65583" y="5224858"/>
            <a:ext cx="35680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嚼子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29055" y="1727835"/>
            <a:ext cx="9865995" cy="35896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64333" y="1226705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82473" y="1113972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嚼环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1888490" y="2346960"/>
            <a:ext cx="9073515" cy="216344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列王纪下 19:28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因你向我发烈怒，又因你狂傲的话</a:t>
            </a:r>
          </a:p>
          <a:p>
            <a:pPr marL="0" lvl="1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达到我耳中，我就要用钩子钩上你的鼻子，把</a:t>
            </a:r>
          </a:p>
          <a:p>
            <a:pPr marL="0" lvl="1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嚼环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jiáo huán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）放在你口里，使你从你来的路转回去。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72287" y="5514324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91560" y="1571308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kě              zēng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0" y="2202337"/>
            <a:ext cx="6633845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憎</a:t>
            </a:r>
            <a:r>
              <a:rPr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59525" y="5212715"/>
            <a:ext cx="5335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令人厌恶憎恨。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8745" y="1727835"/>
            <a:ext cx="9309735" cy="32010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90685" y="1227994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601815" y="1114394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可憎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72095" y="5016551"/>
            <a:ext cx="39262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142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05660" y="2367280"/>
            <a:ext cx="915479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王纪下 21:11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“因犹大王玛拿西行这些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可憎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kě zēng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）的恶事，比先前亚摩利人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所行的更甚，使犹大人拜他的偶像，陷在罪里，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50" y="2272055"/>
            <a:ext cx="2340950" cy="234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872198" y="2849171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1081097" y="1578710"/>
            <a:ext cx="129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  è         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0" y="2339834"/>
            <a:ext cx="2205392" cy="22053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064775" y="1672176"/>
            <a:ext cx="1929183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B0AA80-0ECD-1B89-0AAF-A7585DB1F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8525"/>
            <a:ext cx="2340950" cy="234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775E15-9488-56AC-5226-34D2D4EFA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50" y="2272055"/>
            <a:ext cx="2340950" cy="234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B4DFC82-38CC-82B0-2F60-E51E835FA1E2}"/>
              </a:ext>
            </a:extLst>
          </p:cNvPr>
          <p:cNvSpPr txBox="1"/>
          <p:nvPr/>
        </p:nvSpPr>
        <p:spPr>
          <a:xfrm>
            <a:off x="4245183" y="1611110"/>
            <a:ext cx="115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ù</a:t>
            </a:r>
            <a:endParaRPr lang="zh-CN" altLang="en-US" sz="4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74ABFF-98A8-6333-CBF8-887313E0387E}"/>
              </a:ext>
            </a:extLst>
          </p:cNvPr>
          <p:cNvSpPr txBox="1"/>
          <p:nvPr/>
        </p:nvSpPr>
        <p:spPr>
          <a:xfrm>
            <a:off x="6925712" y="1570393"/>
            <a:ext cx="130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ě</a:t>
            </a:r>
            <a:endParaRPr lang="zh-CN" altLang="en-US" sz="4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52BEC7-41F0-2244-B0BF-2CED867A55FE}"/>
              </a:ext>
            </a:extLst>
          </p:cNvPr>
          <p:cNvSpPr txBox="1"/>
          <p:nvPr/>
        </p:nvSpPr>
        <p:spPr>
          <a:xfrm>
            <a:off x="9437270" y="1578710"/>
            <a:ext cx="121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wū</a:t>
            </a:r>
            <a:endParaRPr lang="zh-CN" altLang="en-US" sz="4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4ED6B2-1030-D84B-B8B9-1564753CC233}"/>
              </a:ext>
            </a:extLst>
          </p:cNvPr>
          <p:cNvSpPr txBox="1"/>
          <p:nvPr/>
        </p:nvSpPr>
        <p:spPr>
          <a:xfrm>
            <a:off x="3597112" y="2040176"/>
            <a:ext cx="1451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323307-5899-6E57-0FD3-360556E98984}"/>
              </a:ext>
            </a:extLst>
          </p:cNvPr>
          <p:cNvSpPr txBox="1"/>
          <p:nvPr/>
        </p:nvSpPr>
        <p:spPr>
          <a:xfrm>
            <a:off x="6119160" y="2040176"/>
            <a:ext cx="9885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F686CE-6A2C-EBE2-B50A-B9C9C78BA408}"/>
              </a:ext>
            </a:extLst>
          </p:cNvPr>
          <p:cNvSpPr txBox="1"/>
          <p:nvPr/>
        </p:nvSpPr>
        <p:spPr>
          <a:xfrm>
            <a:off x="8743305" y="1989973"/>
            <a:ext cx="12182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41703" y="1168505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15" y="1644458"/>
            <a:ext cx="9301040" cy="40046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16573" y="2270651"/>
            <a:ext cx="7154545" cy="257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纪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1:41</a:t>
            </a:r>
            <a:endParaRPr lang="en-US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亚多尼雅和所请的众客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筵宴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yán yàn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方毕，听见这声音。约押听见角声，就说“城中为何有这响声呢？”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19131" y="5444669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1774" y="1085961"/>
            <a:ext cx="2740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筵宴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406187" y="959210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3959618" y="836752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672034" y="3812522"/>
            <a:ext cx="9442533" cy="1846232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014622" y="1761472"/>
            <a:ext cx="7215157" cy="1284006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Regular" panose="020B0604020202020204" charset="0"/>
              </a:rPr>
              <a:t>恶</a:t>
            </a:r>
            <a:r>
              <a:rPr lang="en-GB" altLang="zh-CN" sz="2800" b="0" i="0" u="none" strike="noStrike" dirty="0" err="1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è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释义：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罪过；罪恶（跟“善”相对）</a:t>
            </a:r>
            <a:endParaRPr lang="en-US" altLang="zh-CN" sz="2800" b="0" i="0" u="none" strike="noStrike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常见词：善恶、恶人、恶事等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4622" y="3812522"/>
            <a:ext cx="8710613" cy="131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出埃及记 </a:t>
            </a:r>
            <a:r>
              <a:rPr kumimoji="1"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23:1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不可随伙布散谣言，不可与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  <a:r>
              <a:rPr kumimoji="1"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GB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人连手妄作见证。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2363177" y="1342013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2978237" y="1205500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167045" y="3758324"/>
            <a:ext cx="9904992" cy="2160467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160712" y="2176777"/>
            <a:ext cx="6455669" cy="1284006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恶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ù  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讨厌，憎恨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常用词：恨恶 厌恶 可恶等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09502" y="3758324"/>
            <a:ext cx="9586913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利未记 </a:t>
            </a:r>
            <a:r>
              <a:rPr kumimoji="1"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26:17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我要向你们变脸，你们就要败在仇敌面前。</a:t>
            </a:r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恨恶</a:t>
            </a: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GB" altLang="zh-CN" sz="2800" b="0" i="0" u="none" strike="noStrike" dirty="0" err="1">
                <a:effectLst/>
                <a:latin typeface="Arial" panose="020B0604020202020204" pitchFamily="34" charset="0"/>
              </a:rPr>
              <a:t>hèn</a:t>
            </a:r>
            <a:r>
              <a:rPr lang="en-GB" altLang="zh-CN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altLang="zh-CN" sz="2800" b="0" i="0" u="none" strike="noStrike" dirty="0" err="1">
                <a:effectLst/>
                <a:latin typeface="Arial" panose="020B0604020202020204" pitchFamily="34" charset="0"/>
              </a:rPr>
              <a:t>wù</a:t>
            </a:r>
            <a:r>
              <a:rPr lang="zh-CN" altLang="en-US" sz="2800" b="0" i="0" u="none" strike="noStrike" dirty="0">
                <a:effectLst/>
                <a:latin typeface="Arial" panose="020B0604020202020204" pitchFamily="34" charset="0"/>
              </a:rPr>
              <a:t>）</a:t>
            </a: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你们的，必辖管你们。无人追赶，你们却要逃跑。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15035" y="1777200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695106" y="1666079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888815" y="2913901"/>
            <a:ext cx="8847931" cy="1700961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672427" y="3117460"/>
            <a:ext cx="6455669" cy="1284006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恶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ě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要呕吐的感觉；亦指对人和事的厌恶态度，恶心的东西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65091" y="1555887"/>
            <a:ext cx="480071" cy="53792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14486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917389" y="2463831"/>
            <a:ext cx="8847931" cy="2391144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02196" y="2463831"/>
            <a:ext cx="7201786" cy="1930337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恶</a:t>
            </a:r>
            <a:r>
              <a:rPr lang="en-US" altLang="zh-CN" sz="2800" dirty="0">
                <a:solidFill>
                  <a:srgbClr val="FF0000"/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wū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古同“乌”，疑问词，哪，何文言叹词，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表示惊讶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97000" y="1727835"/>
            <a:ext cx="9565005" cy="32010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48763" y="1167637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891064" y="1163514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恶事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91068" y="2380615"/>
            <a:ext cx="8301037" cy="209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王纪下 21:11</a:t>
            </a:r>
            <a:r>
              <a:rPr lang="en-US" altLang="zh-CN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“因犹大王玛拿西行这些可憎的</a:t>
            </a: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恶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kern="1200" dirty="0"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</a:rPr>
              <a:t>è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）事，比先前亚摩利人所行的更甚，使犹大人拜他的偶像，陷在罪里，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73920" y="5049520"/>
            <a:ext cx="43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备注：圣经中共出现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处恶事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962655" y="2767280"/>
            <a:ext cx="6266690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谢谢聆听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uLnTx/>
              <a:uFillTx/>
              <a:latin typeface="Ink Free" panose="03080402000500000000" pitchFamily="2" charset="0"/>
              <a:ea typeface="方正仿宋简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533775" y="1542415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qiáng            kǎn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0" y="1811045"/>
            <a:ext cx="6633845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墙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坎</a:t>
            </a:r>
            <a:r>
              <a:rPr sz="199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6363" y="5093335"/>
            <a:ext cx="471695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田野中自然形成的或人工</a:t>
            </a: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修筑的像台阶形状的东西。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29420" y="142125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772201" y="1307908"/>
            <a:ext cx="241031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40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墙坎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732915" y="2174875"/>
            <a:ext cx="4672965" cy="266827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列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王纪上6:10</a:t>
            </a:r>
            <a:endParaRPr lang="en-US" altLang="zh-CN" sz="2800" kern="1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lvl="1" indent="0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靠着殿所造的旁屋，每层高五肘，香柏木的栋梁，搁在 殿</a:t>
            </a:r>
            <a:r>
              <a:rPr lang="zh-CN" altLang="en-US" sz="2800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墙坎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qiáng  </a:t>
            </a:r>
            <a:r>
              <a:rPr lang="zh-CN" altLang="en-US" sz="2800" kern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kǎn</a:t>
            </a:r>
            <a:r>
              <a:rPr lang="zh-CN" altLang="en-US" sz="2800" kern="1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）上。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1048" y="5457449"/>
            <a:ext cx="3621405" cy="427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40830" y="2095500"/>
            <a:ext cx="388493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733018" y="1600765"/>
            <a:ext cx="500888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 tuó             liáng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730" y="2174828"/>
            <a:ext cx="6633845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柁</a:t>
            </a:r>
            <a:r>
              <a:rPr 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16600" dirty="0" err="1">
                <a:latin typeface="楷体" panose="02010609060101010101" pitchFamily="49" charset="-122"/>
                <a:ea typeface="楷体" panose="02010609060101010101" pitchFamily="49" charset="-122"/>
              </a:rPr>
              <a:t>梁</a:t>
            </a:r>
            <a:endParaRPr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11340" y="5200650"/>
            <a:ext cx="4239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房架前后的两个</a:t>
            </a: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柱子之间的大横梁。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603206" y="1180764"/>
            <a:ext cx="458651" cy="501685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47" y="1773807"/>
            <a:ext cx="9102823" cy="37343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99224" y="2312770"/>
            <a:ext cx="7985760" cy="257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纪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7:2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又建造黎巴嫩林宫，长一百肘，宽五十肘，高三十肘，有香柏木柱三（原文作“四”）行，柱上有香柏木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柁梁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tuó liáng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67607" y="5323505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圣经中共出现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05400" y="1100638"/>
            <a:ext cx="2740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柁梁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d286a07-6197-47da-ad08-599f6df5d6d5"/>
  <p:tag name="COMMONDATA" val="eyJjb3VudCI6NiwiaGRpZCI6IjdmMzYwZDk4MjVkNWEzMWMzNzMzMDVhYjgzZjliM2FjIiwidXNlckNvdW50Ijo2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200,&quot;width&quot;:75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1888</Words>
  <Application>Microsoft Office PowerPoint</Application>
  <PresentationFormat>宽屏</PresentationFormat>
  <Paragraphs>229</Paragraphs>
  <Slides>55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4" baseType="lpstr">
      <vt:lpstr>楷体</vt:lpstr>
      <vt:lpstr>Ink Free</vt:lpstr>
      <vt:lpstr>等线 Light</vt:lpstr>
      <vt:lpstr>Times New Roman</vt:lpstr>
      <vt:lpstr>Abadi</vt:lpstr>
      <vt:lpstr>Arial Regular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LemonTree</cp:lastModifiedBy>
  <cp:revision>87</cp:revision>
  <dcterms:created xsi:type="dcterms:W3CDTF">2023-02-28T02:07:00Z</dcterms:created>
  <dcterms:modified xsi:type="dcterms:W3CDTF">2023-08-01T01:15:16Z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D2AFF241F7B81C09E061FD633B1D1791</vt:lpwstr>
  </property>
</Properties>
</file>