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602" r:id="rId4"/>
    <p:sldId id="603" r:id="rId5"/>
    <p:sldId id="390" r:id="rId6"/>
    <p:sldId id="384" r:id="rId7"/>
    <p:sldId id="293" r:id="rId8"/>
    <p:sldId id="294" r:id="rId9"/>
    <p:sldId id="367" r:id="rId10"/>
    <p:sldId id="605" r:id="rId11"/>
    <p:sldId id="604" r:id="rId12"/>
    <p:sldId id="368" r:id="rId13"/>
    <p:sldId id="591" r:id="rId14"/>
    <p:sldId id="601" r:id="rId15"/>
    <p:sldId id="592" r:id="rId16"/>
    <p:sldId id="600" r:id="rId17"/>
    <p:sldId id="599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等线 Light" panose="02010600030101010101" pitchFamily="2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楷体" panose="02010609060101010101" pitchFamily="49" charset="-122"/>
      <p:regular r:id="rId23"/>
    </p:embeddedFont>
    <p:embeddedFont>
      <p:font typeface="宋体" panose="0201060003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Ink Free" panose="03080402000500000000" pitchFamily="66" charset="0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 lihong" initials="c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595"/>
    <a:srgbClr val="59C3FF"/>
    <a:srgbClr val="1D282C"/>
    <a:srgbClr val="1F3430"/>
    <a:srgbClr val="576E59"/>
    <a:srgbClr val="7B5D06"/>
    <a:srgbClr val="000000"/>
    <a:srgbClr val="B9DAE9"/>
    <a:srgbClr val="54A4C8"/>
    <a:srgbClr val="8FC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3" autoAdjust="0"/>
    <p:restoredTop sz="94113"/>
  </p:normalViewPr>
  <p:slideViewPr>
    <p:cSldViewPr snapToGrid="0" showGuides="1">
      <p:cViewPr varScale="1">
        <p:scale>
          <a:sx n="84" d="100"/>
          <a:sy n="84" d="100"/>
        </p:scale>
        <p:origin x="192" y="400"/>
      </p:cViewPr>
      <p:guideLst>
        <p:guide orient="horz" pos="2160"/>
        <p:guide pos="37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EC3F-D168-420E-9AF0-2EC328969688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992D-21C3-4173-8B68-28EFAA22A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圣经中读一声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179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96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10944" r="12524" b="8981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16077" b="218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29F2-09E3-42B8-965C-137789BF47FB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2792818" y="2675131"/>
            <a:ext cx="673395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圣经中的多音字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C89AD3-E27B-319F-D3F2-2A2ECB8D3C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318453" y="104831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58A50E0-C4A8-9BAD-F317-39C97C832B8D}"/>
              </a:ext>
            </a:extLst>
          </p:cNvPr>
          <p:cNvSpPr txBox="1"/>
          <p:nvPr/>
        </p:nvSpPr>
        <p:spPr>
          <a:xfrm>
            <a:off x="4863220" y="928222"/>
            <a:ext cx="253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倘</a:t>
            </a:r>
            <a:r>
              <a:rPr lang="en" altLang="zh-CN" sz="3600" dirty="0" err="1">
                <a:latin typeface="Arial" panose="020B0604020202020204" pitchFamily="34" charset="0"/>
                <a:cs typeface="Arial" panose="020B0604020202020204" pitchFamily="34" charset="0"/>
              </a:rPr>
              <a:t>tǎng</a:t>
            </a:r>
            <a:endParaRPr lang="en-US" altLang="zh-CN" sz="9600" dirty="0">
              <a:solidFill>
                <a:schemeClr val="tx1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AE50543-E9C0-A561-18B7-D2E9FA3E851B}"/>
              </a:ext>
            </a:extLst>
          </p:cNvPr>
          <p:cNvSpPr txBox="1"/>
          <p:nvPr/>
        </p:nvSpPr>
        <p:spPr>
          <a:xfrm>
            <a:off x="1327760" y="2178990"/>
            <a:ext cx="9807879" cy="279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创世记 27:12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倘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若我父亲摸着我，必以我为欺哄人的，我就招咒诅，不得祝福。” 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出埃及记 4:8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又说：“</a:t>
            </a:r>
            <a:r>
              <a:rPr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倘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或他们不听你的话，也不信头一个神迹，他们必信第二个神迹。 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出埃及记 13:20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他们从疏割起行，在旷野边的以</a:t>
            </a:r>
            <a:r>
              <a:rPr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倘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安营。  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哥林多前书 10:27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倘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有一个不信的人请你们赴席，你们若愿意去，凡摆在你们面前的，只管吃，不要为良心的缘故问什么话。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C59DDD-69A0-FA35-4D73-8FC918710C1E}"/>
              </a:ext>
            </a:extLst>
          </p:cNvPr>
          <p:cNvSpPr txBox="1"/>
          <p:nvPr/>
        </p:nvSpPr>
        <p:spPr>
          <a:xfrm>
            <a:off x="6231699" y="5250448"/>
            <a:ext cx="4064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</a:t>
            </a:r>
            <a:r>
              <a:rPr lang="zh-CN" altLang="en-US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共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出现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79</a:t>
            </a:r>
            <a:r>
              <a:rPr lang="zh-CN" altLang="zh-CN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r>
              <a:rPr lang="zh-CN" altLang="en-US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，都读</a:t>
            </a:r>
            <a:r>
              <a:rPr lang="en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tǎng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075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97" y="244157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106253" y="2275235"/>
            <a:ext cx="2475230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芫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80" y="23563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7245180" y="2186023"/>
            <a:ext cx="247713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芫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95697" y="1356078"/>
            <a:ext cx="240284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yán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3AB4EC-4A85-DFBD-4EA9-63FF6141345B}"/>
              </a:ext>
            </a:extLst>
          </p:cNvPr>
          <p:cNvSpPr txBox="1"/>
          <p:nvPr/>
        </p:nvSpPr>
        <p:spPr>
          <a:xfrm>
            <a:off x="7318847" y="1356078"/>
            <a:ext cx="240284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>
                <a:latin typeface="Arial" panose="020B0604020202020204" pitchFamily="34" charset="0"/>
              </a:rPr>
              <a:t>yuán</a:t>
            </a:r>
            <a:endParaRPr lang="en-US" altLang="zh-CN" sz="4800" dirty="0"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1C3C22A-1973-F16D-8683-B58E7721FA43}"/>
              </a:ext>
            </a:extLst>
          </p:cNvPr>
          <p:cNvSpPr txBox="1"/>
          <p:nvPr/>
        </p:nvSpPr>
        <p:spPr>
          <a:xfrm>
            <a:off x="1676423" y="5103877"/>
            <a:ext cx="45965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0" i="0" u="none" strike="noStrike" dirty="0">
                <a:solidFill>
                  <a:srgbClr val="626675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释义：</a:t>
            </a:r>
            <a:r>
              <a:rPr lang="en-US" altLang="zh-CN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［芫荽（</a:t>
            </a:r>
            <a:r>
              <a:rPr lang="en" altLang="zh-CN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sui</a:t>
            </a:r>
            <a:r>
              <a:rPr lang="zh-CN" altLang="en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）］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一年生或二年生草本植物。有特殊香味。嫩茎和叶可供调味用，果实可做香料，也可入药。也叫香菜。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90ADEFC-9F5E-3AD2-3C57-1C2317207604}"/>
              </a:ext>
            </a:extLst>
          </p:cNvPr>
          <p:cNvSpPr txBox="1"/>
          <p:nvPr/>
        </p:nvSpPr>
        <p:spPr>
          <a:xfrm>
            <a:off x="6912242" y="5103877"/>
            <a:ext cx="37757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0" i="0" u="none" strike="noStrike" dirty="0">
                <a:solidFill>
                  <a:srgbClr val="626675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释义；</a:t>
            </a:r>
            <a:r>
              <a:rPr lang="en-US" altLang="zh-CN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［芫花］落叶灌木，叶长圆形，花淡紫色，核果白色。供观赏，花蕾可供药用。</a:t>
            </a:r>
          </a:p>
        </p:txBody>
      </p:sp>
    </p:spTree>
    <p:extLst>
      <p:ext uri="{BB962C8B-B14F-4D97-AF65-F5344CB8AC3E}">
        <p14:creationId xmlns:p14="http://schemas.microsoft.com/office/powerpoint/2010/main" val="15479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318453" y="104831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983168" y="965185"/>
            <a:ext cx="241031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芫</a:t>
            </a:r>
            <a:r>
              <a:rPr lang="en-US" altLang="zh-C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yán</a:t>
            </a:r>
            <a:endParaRPr lang="en-US" altLang="zh-CN" sz="3600" dirty="0">
              <a:solidFill>
                <a:schemeClr val="tx1"/>
              </a:solidFill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525905" y="2451100"/>
            <a:ext cx="9269095" cy="3242945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094230" y="2600960"/>
            <a:ext cx="6611620" cy="1930337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出埃及记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16:31</a:t>
            </a:r>
            <a:r>
              <a:rPr 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这食物，以色列家叫吗哪；样子像</a:t>
            </a:r>
            <a:r>
              <a:rPr altLang="zh-CN" sz="28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芫荽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子</a:t>
            </a:r>
            <a:r>
              <a:rPr 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 err="1">
                <a:effectLst/>
                <a:latin typeface="Arial" panose="020B0604020202020204" pitchFamily="34" charset="0"/>
                <a:ea typeface="等线" panose="02010600030101010101" pitchFamily="2" charset="-122"/>
                <a:sym typeface="+mn-ea"/>
              </a:rPr>
              <a:t>yán</a:t>
            </a:r>
            <a:r>
              <a:rPr lang="en-US" altLang="zh-CN" sz="2800" dirty="0">
                <a:effectLst/>
                <a:latin typeface="Arial" panose="020B0604020202020204" pitchFamily="34" charset="0"/>
                <a:ea typeface="等线" panose="02010600030101010101" pitchFamily="2" charset="-122"/>
                <a:sym typeface="+mn-ea"/>
              </a:rPr>
              <a:t> </a:t>
            </a:r>
            <a:r>
              <a:rPr lang="en-US" altLang="zh-CN" sz="2800" dirty="0" err="1">
                <a:effectLst/>
                <a:latin typeface="Arial" panose="020B0604020202020204" pitchFamily="34" charset="0"/>
                <a:ea typeface="等线" panose="02010600030101010101" pitchFamily="2" charset="-122"/>
                <a:sym typeface="+mn-ea"/>
              </a:rPr>
              <a:t>suī</a:t>
            </a:r>
            <a:r>
              <a:rPr lang="en-US" altLang="zh-CN" sz="2800" dirty="0">
                <a:effectLst/>
                <a:latin typeface="Arial" panose="020B0604020202020204" pitchFamily="34" charset="0"/>
                <a:ea typeface="等线" panose="02010600030101010101" pitchFamily="2" charset="-122"/>
                <a:sym typeface="+mn-ea"/>
              </a:rPr>
              <a:t>  zi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，颜色是白的，滋味如同搀蜜的薄饼。 </a:t>
            </a:r>
            <a:r>
              <a:rPr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38" name="文本框 4"/>
          <p:cNvSpPr txBox="1"/>
          <p:nvPr/>
        </p:nvSpPr>
        <p:spPr>
          <a:xfrm>
            <a:off x="5181601" y="4850626"/>
            <a:ext cx="3617172" cy="37655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</a:t>
            </a:r>
            <a:r>
              <a:rPr lang="zh-CN" altLang="en-US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共</a:t>
            </a:r>
            <a:r>
              <a:rPr lang="zh-CN" altLang="zh-CN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出现</a:t>
            </a:r>
            <a:r>
              <a:rPr lang="en-US" altLang="zh-CN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57" y="213975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2959191" y="2071017"/>
            <a:ext cx="216482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杈</a:t>
            </a:r>
            <a:endParaRPr lang="zh-CN" altLang="zh-CN" sz="199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endParaRPr lang="zh-CN" altLang="en-US" sz="13800" dirty="0"/>
          </a:p>
        </p:txBody>
      </p:sp>
      <p:sp>
        <p:nvSpPr>
          <p:cNvPr id="8" name="文本框 7"/>
          <p:cNvSpPr txBox="1"/>
          <p:nvPr/>
        </p:nvSpPr>
        <p:spPr>
          <a:xfrm>
            <a:off x="2959191" y="1260673"/>
            <a:ext cx="22713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chā</a:t>
            </a:r>
            <a:endParaRPr lang="en-US" altLang="zh-CN" sz="49600" dirty="0"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85354" y="4704223"/>
            <a:ext cx="5196114" cy="11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ctr"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一种农具。多为树杈（</a:t>
            </a:r>
            <a:r>
              <a:rPr lang="en-US" altLang="zh-CN" sz="2400" dirty="0" err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chà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）加工制成，用于叉取禾草，也有铁制的。</a:t>
            </a:r>
            <a:endParaRPr sz="32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923DB9B-800D-C37E-D655-17D5EFBE7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82" y="218783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D43F43E-571A-416C-FF54-4D0B23FF8051}"/>
              </a:ext>
            </a:extLst>
          </p:cNvPr>
          <p:cNvSpPr txBox="1"/>
          <p:nvPr/>
        </p:nvSpPr>
        <p:spPr>
          <a:xfrm>
            <a:off x="6961416" y="2119101"/>
            <a:ext cx="216482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杈</a:t>
            </a:r>
            <a:endParaRPr lang="zh-CN" altLang="zh-CN" sz="199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endParaRPr lang="zh-CN" altLang="en-US" sz="138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F7ACCD-1D74-DF27-E628-6D0D4BF235EC}"/>
              </a:ext>
            </a:extLst>
          </p:cNvPr>
          <p:cNvSpPr txBox="1"/>
          <p:nvPr/>
        </p:nvSpPr>
        <p:spPr>
          <a:xfrm>
            <a:off x="6961416" y="1308757"/>
            <a:ext cx="22713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chà</a:t>
            </a:r>
            <a:endParaRPr lang="en-US" altLang="zh-CN" sz="213200" dirty="0"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箭头: 左右 11">
            <a:extLst>
              <a:ext uri="{FF2B5EF4-FFF2-40B4-BE49-F238E27FC236}">
                <a16:creationId xmlns:a16="http://schemas.microsoft.com/office/drawing/2014/main" id="{53628621-3826-D541-02FC-3A0C91A2763E}"/>
              </a:ext>
            </a:extLst>
          </p:cNvPr>
          <p:cNvSpPr/>
          <p:nvPr/>
        </p:nvSpPr>
        <p:spPr>
          <a:xfrm>
            <a:off x="5553784" y="3289005"/>
            <a:ext cx="1180169" cy="3615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936726F-8D46-10ED-A0C4-40ED66EFFEA5}"/>
              </a:ext>
            </a:extLst>
          </p:cNvPr>
          <p:cNvSpPr txBox="1"/>
          <p:nvPr/>
        </p:nvSpPr>
        <p:spPr>
          <a:xfrm>
            <a:off x="8155305" y="4897120"/>
            <a:ext cx="334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植物的分枝。</a:t>
            </a:r>
          </a:p>
        </p:txBody>
      </p:sp>
    </p:spTree>
    <p:extLst>
      <p:ext uri="{BB962C8B-B14F-4D97-AF65-F5344CB8AC3E}">
        <p14:creationId xmlns:p14="http://schemas.microsoft.com/office/powerpoint/2010/main" val="400214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0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13524" y="860430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393595" y="703943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杈</a:t>
            </a:r>
            <a:endParaRPr lang="zh-CN" altLang="zh-CN" sz="3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671864" y="1400629"/>
            <a:ext cx="9149715" cy="3418114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097492" y="1505590"/>
            <a:ext cx="7721422" cy="3240311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出埃及记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》25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32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灯台两旁要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杈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chà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）出六个枝子：这旁三个，那旁三个。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以赛亚书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30:24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耕地的牛和驴驹必吃加盐的料；这料是用木杴和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杈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err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chā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）子扬净的。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文本框 4"/>
          <p:cNvSpPr txBox="1"/>
          <p:nvPr/>
        </p:nvSpPr>
        <p:spPr>
          <a:xfrm>
            <a:off x="5815706" y="5153475"/>
            <a:ext cx="4591037" cy="72804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共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出现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chà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出埃及记）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处 </a:t>
            </a:r>
            <a:r>
              <a:rPr lang="en-US" altLang="zh-CN" sz="1800" dirty="0" err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chā</a:t>
            </a:r>
            <a:endParaRPr lang="en-US" altLang="zh-CN" sz="18600" dirty="0">
              <a:solidFill>
                <a:schemeClr val="tx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3608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95" y="213975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2854293" y="1943426"/>
            <a:ext cx="216482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捻</a:t>
            </a:r>
            <a:endParaRPr lang="zh-CN" altLang="zh-CN" sz="199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endParaRPr lang="zh-CN" altLang="en-US" sz="13800" dirty="0"/>
          </a:p>
        </p:txBody>
      </p:sp>
      <p:sp>
        <p:nvSpPr>
          <p:cNvPr id="8" name="文本框 7"/>
          <p:cNvSpPr txBox="1"/>
          <p:nvPr/>
        </p:nvSpPr>
        <p:spPr>
          <a:xfrm>
            <a:off x="2937929" y="1260673"/>
            <a:ext cx="22713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niǎn</a:t>
            </a:r>
            <a:endParaRPr lang="en-US" altLang="zh-CN" sz="49600" dirty="0">
              <a:solidFill>
                <a:schemeClr val="tx1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4723665"/>
            <a:ext cx="63412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ctr"/>
            <a:r>
              <a:rPr 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释义：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用手搓揉或转动。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         2.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用线、纸等搓成的条状物。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sz="32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FF37985-F145-E6BF-A056-FE92AD5B9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67" y="2119101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185497F-FB4E-624E-E912-EFD0153AAD9F}"/>
              </a:ext>
            </a:extLst>
          </p:cNvPr>
          <p:cNvSpPr txBox="1"/>
          <p:nvPr/>
        </p:nvSpPr>
        <p:spPr>
          <a:xfrm>
            <a:off x="7121276" y="1943425"/>
            <a:ext cx="216482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捻</a:t>
            </a:r>
            <a:endParaRPr lang="zh-CN" altLang="zh-CN" sz="199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endParaRPr lang="zh-CN" altLang="en-US" sz="13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1159FB-53FE-242D-5533-1553A66A9068}"/>
              </a:ext>
            </a:extLst>
          </p:cNvPr>
          <p:cNvSpPr txBox="1"/>
          <p:nvPr/>
        </p:nvSpPr>
        <p:spPr>
          <a:xfrm>
            <a:off x="7839683" y="1219367"/>
            <a:ext cx="1169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niē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箭头: 左右 9">
            <a:extLst>
              <a:ext uri="{FF2B5EF4-FFF2-40B4-BE49-F238E27FC236}">
                <a16:creationId xmlns:a16="http://schemas.microsoft.com/office/drawing/2014/main" id="{72B9CDFA-01AB-8264-4DEF-3D55A9BD8EDE}"/>
              </a:ext>
            </a:extLst>
          </p:cNvPr>
          <p:cNvSpPr/>
          <p:nvPr/>
        </p:nvSpPr>
        <p:spPr>
          <a:xfrm>
            <a:off x="5458047" y="3218121"/>
            <a:ext cx="1325525" cy="3118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930CC1-9E98-0A4C-7958-81FB25882987}"/>
              </a:ext>
            </a:extLst>
          </p:cNvPr>
          <p:cNvSpPr txBox="1"/>
          <p:nvPr/>
        </p:nvSpPr>
        <p:spPr>
          <a:xfrm>
            <a:off x="7024067" y="4786970"/>
            <a:ext cx="392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古同“捏”，用拇指和其他手指夹住。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430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4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626664" y="124371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252335" y="1152462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捻</a:t>
            </a:r>
            <a:endParaRPr lang="zh-CN" altLang="zh-CN" sz="3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1177446" y="2113638"/>
            <a:ext cx="10121029" cy="1930337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出埃及记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》26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“你要用十幅幔子做帐幕。这些幔子要用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捻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niǎn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）的细麻和蓝色、紫色、朱红色线制造，并用巧匠的手工绣上基路伯。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文本框 4"/>
          <p:cNvSpPr txBox="1"/>
          <p:nvPr/>
        </p:nvSpPr>
        <p:spPr>
          <a:xfrm>
            <a:off x="6457490" y="5517260"/>
            <a:ext cx="4320718" cy="37655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共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出现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22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都读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niǎn</a:t>
            </a:r>
            <a:endParaRPr lang="en-US" altLang="zh-CN" sz="24800" dirty="0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algn="ctr"/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7BEC30-D02F-091E-A125-52530B5FDDCD}"/>
              </a:ext>
            </a:extLst>
          </p:cNvPr>
          <p:cNvSpPr txBox="1"/>
          <p:nvPr/>
        </p:nvSpPr>
        <p:spPr>
          <a:xfrm>
            <a:off x="1355189" y="4519007"/>
            <a:ext cx="9564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箴言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31:19 她手拿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捻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niǎn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）线竿，手把纺线车。</a:t>
            </a:r>
          </a:p>
        </p:txBody>
      </p:sp>
    </p:spTree>
    <p:extLst>
      <p:ext uri="{BB962C8B-B14F-4D97-AF65-F5344CB8AC3E}">
        <p14:creationId xmlns:p14="http://schemas.microsoft.com/office/powerpoint/2010/main" val="1478908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817" y="2181077"/>
            <a:ext cx="8865704" cy="2932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23301" y="2614204"/>
            <a:ext cx="7505065" cy="1806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8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88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感谢观看</a:t>
            </a:r>
            <a:endParaRPr lang="zh-CN" altLang="zh-CN" sz="88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362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21685" y="2767965"/>
            <a:ext cx="7139305" cy="13220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出埃及记</a:t>
            </a:r>
            <a:r>
              <a:rPr lang="en-US" altLang="zh-C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》</a:t>
            </a:r>
            <a:endParaRPr lang="zh-CN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76" y="2478936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103815" y="2233807"/>
            <a:ext cx="193160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蔓</a:t>
            </a:r>
            <a:r>
              <a:rPr lang="zh-CN" altLang="zh-CN" sz="9600" dirty="0">
                <a:effectLst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501083" y="-102423"/>
            <a:ext cx="2596598" cy="221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3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15847" y="1821354"/>
            <a:ext cx="2268220" cy="535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625"/>
              </a:lnSpc>
            </a:pPr>
            <a:r>
              <a:rPr lang="en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zh-CN" altLang="zh-CN" sz="6600" dirty="0"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zh-CN" sz="5400" dirty="0"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10D8CA7-FFCC-590D-FC7C-03A649678FE9}"/>
              </a:ext>
            </a:extLst>
          </p:cNvPr>
          <p:cNvSpPr txBox="1"/>
          <p:nvPr/>
        </p:nvSpPr>
        <p:spPr>
          <a:xfrm>
            <a:off x="5926531" y="1392954"/>
            <a:ext cx="1636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wàn</a:t>
            </a:r>
            <a:endParaRPr lang="zh-CN" altLang="en-US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B755D2-1622-D326-35AE-9B987D194260}"/>
              </a:ext>
            </a:extLst>
          </p:cNvPr>
          <p:cNvSpPr txBox="1"/>
          <p:nvPr/>
        </p:nvSpPr>
        <p:spPr>
          <a:xfrm>
            <a:off x="9221681" y="1402810"/>
            <a:ext cx="173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mán</a:t>
            </a:r>
            <a:endParaRPr lang="zh-CN" altLang="en-US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C0CCDD-EE43-A287-9842-FFECDC64C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97" y="244276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4E2D8F-B80B-E6C2-39BF-0E77863EA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16" y="243912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6308B5A-0D1D-5BA6-2290-D47C583693BF}"/>
              </a:ext>
            </a:extLst>
          </p:cNvPr>
          <p:cNvSpPr txBox="1"/>
          <p:nvPr/>
        </p:nvSpPr>
        <p:spPr>
          <a:xfrm>
            <a:off x="5386057" y="2353939"/>
            <a:ext cx="135852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蔓</a:t>
            </a:r>
            <a:endParaRPr lang="zh-CN" altLang="en-US" sz="166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22510FB-ACEE-0C71-6BF9-47E65DF17F0C}"/>
              </a:ext>
            </a:extLst>
          </p:cNvPr>
          <p:cNvSpPr txBox="1"/>
          <p:nvPr/>
        </p:nvSpPr>
        <p:spPr>
          <a:xfrm flipH="1">
            <a:off x="8689054" y="2398567"/>
            <a:ext cx="173300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蔓</a:t>
            </a:r>
            <a:endParaRPr lang="zh-CN" altLang="en-US" sz="16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E5B969E-D2DD-0196-8BE5-C20D87B60235}"/>
              </a:ext>
            </a:extLst>
          </p:cNvPr>
          <p:cNvSpPr txBox="1"/>
          <p:nvPr/>
        </p:nvSpPr>
        <p:spPr>
          <a:xfrm>
            <a:off x="1661989" y="5112311"/>
            <a:ext cx="3201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释义：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具有攀缘茎或缠绕茎的植物的枝茎。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滋长；扩展。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3E68BD-7FE6-946E-3725-2EF45375BBD2}"/>
              </a:ext>
            </a:extLst>
          </p:cNvPr>
          <p:cNvSpPr txBox="1"/>
          <p:nvPr/>
        </p:nvSpPr>
        <p:spPr>
          <a:xfrm>
            <a:off x="8140534" y="5228365"/>
            <a:ext cx="3359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释义：蔓菁（</a:t>
            </a:r>
            <a:r>
              <a:rPr lang="en" altLang="zh-CN" sz="2000" dirty="0" err="1">
                <a:latin typeface="KaiTi" panose="02010609060101010101" pitchFamily="49" charset="-122"/>
                <a:ea typeface="KaiTi" panose="02010609060101010101" pitchFamily="49" charset="-122"/>
              </a:rPr>
              <a:t>jing</a:t>
            </a:r>
            <a:r>
              <a:rPr lang="zh-CN" altLang="en" sz="20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即芜菁。草本植物。块根可做蔬菜。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8A2BAB7-C9BB-25AB-E120-7DD39DC32D1C}"/>
              </a:ext>
            </a:extLst>
          </p:cNvPr>
          <p:cNvSpPr txBox="1"/>
          <p:nvPr/>
        </p:nvSpPr>
        <p:spPr>
          <a:xfrm>
            <a:off x="5162920" y="5219626"/>
            <a:ext cx="292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释义：细长不能直立的茎。</a:t>
            </a:r>
          </a:p>
        </p:txBody>
      </p:sp>
    </p:spTree>
    <p:extLst>
      <p:ext uri="{BB962C8B-B14F-4D97-AF65-F5344CB8AC3E}">
        <p14:creationId xmlns:p14="http://schemas.microsoft.com/office/powerpoint/2010/main" val="88038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7" grpId="0"/>
      <p:bldP spid="12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DEA179A-AFF4-66D5-9422-23BA44573856}"/>
              </a:ext>
            </a:extLst>
          </p:cNvPr>
          <p:cNvSpPr txBox="1"/>
          <p:nvPr/>
        </p:nvSpPr>
        <p:spPr>
          <a:xfrm>
            <a:off x="1230924" y="2046182"/>
            <a:ext cx="10304583" cy="3240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出埃及记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1:12 只是越发苦害他们，他们越发多起来，越发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蔓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）延；埃及人就因以色列人愁烦。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约伯记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8:16 他在日光之下发青，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蔓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）子爬满了园子；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以赛亚书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18:5 收割之先，花开已谢，花也成了将熟的葡萄；他必用镰刀削去嫩枝，又砍掉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蔓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）延的枝条，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48919A-B149-FF72-B63E-EAB375DAC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723330" y="108432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DE4F361-7E4E-FFBA-073E-73E582E0BA5C}"/>
              </a:ext>
            </a:extLst>
          </p:cNvPr>
          <p:cNvSpPr txBox="1"/>
          <p:nvPr/>
        </p:nvSpPr>
        <p:spPr>
          <a:xfrm>
            <a:off x="5416062" y="1001190"/>
            <a:ext cx="225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蔓</a:t>
            </a:r>
            <a:r>
              <a:rPr lang="en" altLang="zh-CN" sz="36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endParaRPr kumimoji="1" lang="zh-CN" altLang="en-US" sz="36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AD3360-3E21-C304-9958-81B7EA31AA67}"/>
              </a:ext>
            </a:extLst>
          </p:cNvPr>
          <p:cNvSpPr txBox="1"/>
          <p:nvPr/>
        </p:nvSpPr>
        <p:spPr>
          <a:xfrm>
            <a:off x="7666892" y="5550915"/>
            <a:ext cx="3534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备注：圣经中出现</a:t>
            </a:r>
            <a:r>
              <a:rPr kumimoji="1"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处</a:t>
            </a:r>
          </a:p>
        </p:txBody>
      </p:sp>
    </p:spTree>
    <p:extLst>
      <p:ext uri="{BB962C8B-B14F-4D97-AF65-F5344CB8AC3E}">
        <p14:creationId xmlns:p14="http://schemas.microsoft.com/office/powerpoint/2010/main" val="253289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572485" y="2410673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7011" y="1715761"/>
            <a:ext cx="1612624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dirty="0" err="1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gē</a:t>
            </a:r>
            <a:r>
              <a:rPr lang="en-US" altLang="zh-CN" sz="48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4800" b="1" dirty="0"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37" y="254544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673105" y="2344083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94561" y="1715462"/>
            <a:ext cx="1254887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gé</a:t>
            </a:r>
            <a:r>
              <a:rPr lang="zh-CN" altLang="zh-CN" sz="4400" dirty="0">
                <a:effectLst/>
              </a:rPr>
              <a:t> </a:t>
            </a:r>
            <a:endParaRPr lang="zh-CN" altLang="en-US" sz="4400" dirty="0"/>
          </a:p>
        </p:txBody>
      </p:sp>
      <p:sp>
        <p:nvSpPr>
          <p:cNvPr id="14" name="箭头: 右 13"/>
          <p:cNvSpPr/>
          <p:nvPr/>
        </p:nvSpPr>
        <p:spPr>
          <a:xfrm>
            <a:off x="5341576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95571" y="5498008"/>
            <a:ext cx="6094428" cy="427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625"/>
              </a:lnSpc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释义：放置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69041" y="5435079"/>
            <a:ext cx="6094428" cy="427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625"/>
              </a:lnSpc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释义：承受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854960" y="103314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altLang="zh-C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65069" y="1324357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45162" y="1241896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搁</a:t>
            </a:r>
          </a:p>
        </p:txBody>
      </p:sp>
      <p:sp>
        <p:nvSpPr>
          <p:cNvPr id="38" name="文本框 4"/>
          <p:cNvSpPr txBox="1"/>
          <p:nvPr/>
        </p:nvSpPr>
        <p:spPr>
          <a:xfrm>
            <a:off x="8224550" y="5680601"/>
            <a:ext cx="2858779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备注：在圣经中出现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11</a:t>
            </a:r>
            <a:r>
              <a:rPr lang="zh-CN" altLang="zh-CN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77297" y="1997692"/>
            <a:ext cx="10037406" cy="130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zh-CN" sz="28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出埃及记</a:t>
            </a:r>
            <a:r>
              <a:rPr lang="en-US" altLang="zh-CN" sz="28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28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2:3 </a:t>
            </a:r>
            <a:r>
              <a:rPr lang="zh-CN" altLang="zh-CN" sz="28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后来不能再藏，就取了一个蒲草箱，抹上石漆和石油，将孩子放在里头，把箱子</a:t>
            </a:r>
            <a:r>
              <a:rPr lang="zh-CN" altLang="zh-CN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搁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 err="1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ea"/>
              </a:rPr>
              <a:t>gē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）</a:t>
            </a:r>
            <a:r>
              <a:rPr lang="zh-CN" altLang="zh-CN" sz="28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在河边的</a:t>
            </a:r>
            <a:r>
              <a:rPr lang="zh-CN" altLang="zh-CN" sz="280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芦荻</a:t>
            </a:r>
            <a:r>
              <a:rPr lang="zh-CN" altLang="zh-CN" sz="28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中。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zh-CN" sz="2800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A51BBD-AEE8-D5DB-D538-0E5D9718DC8A}"/>
              </a:ext>
            </a:extLst>
          </p:cNvPr>
          <p:cNvSpPr txBox="1"/>
          <p:nvPr/>
        </p:nvSpPr>
        <p:spPr>
          <a:xfrm>
            <a:off x="976793" y="3452878"/>
            <a:ext cx="10547048" cy="194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创世记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43:10 我们若没有耽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搁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 err="1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ea"/>
              </a:rPr>
              <a:t>gē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）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，如今第二次都回来了。  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使徒行传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27:17 既然把小船拉上来，就用缆索捆绑船底，又恐怕在赛耳底沙滩上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搁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 err="1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ea"/>
              </a:rPr>
              <a:t>gē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）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了浅，就落下篷来，任船飘去。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76" y="2478936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103815" y="2233807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忒</a:t>
            </a:r>
            <a:r>
              <a:rPr lang="zh-CN" altLang="zh-CN" sz="9600" dirty="0">
                <a:effectLst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501083" y="-102423"/>
            <a:ext cx="2596598" cy="221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3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92020" y="1867707"/>
            <a:ext cx="2268220" cy="427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625"/>
              </a:lnSpc>
            </a:pPr>
            <a:r>
              <a:rPr lang="en-US" altLang="zh-CN" sz="4800" dirty="0" err="1"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tè</a:t>
            </a:r>
            <a:r>
              <a:rPr lang="zh-CN" altLang="zh-CN" sz="6600" dirty="0"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zh-CN" sz="5400" dirty="0"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10D8CA7-FFCC-590D-FC7C-03A649678FE9}"/>
              </a:ext>
            </a:extLst>
          </p:cNvPr>
          <p:cNvSpPr txBox="1"/>
          <p:nvPr/>
        </p:nvSpPr>
        <p:spPr>
          <a:xfrm>
            <a:off x="6092456" y="1500269"/>
            <a:ext cx="117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tēi</a:t>
            </a:r>
            <a:endParaRPr lang="zh-CN" altLang="en-US" sz="4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B755D2-1622-D326-35AE-9B987D194260}"/>
              </a:ext>
            </a:extLst>
          </p:cNvPr>
          <p:cNvSpPr txBox="1"/>
          <p:nvPr/>
        </p:nvSpPr>
        <p:spPr>
          <a:xfrm>
            <a:off x="9405257" y="1452208"/>
            <a:ext cx="1175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tuī</a:t>
            </a:r>
            <a:endParaRPr lang="zh-CN" altLang="en-US" sz="48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C0CCDD-EE43-A287-9842-FFECDC64C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97" y="244276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4E2D8F-B80B-E6C2-39BF-0E77863EA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16" y="243912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6308B5A-0D1D-5BA6-2290-D47C583693BF}"/>
              </a:ext>
            </a:extLst>
          </p:cNvPr>
          <p:cNvSpPr txBox="1"/>
          <p:nvPr/>
        </p:nvSpPr>
        <p:spPr>
          <a:xfrm>
            <a:off x="5386057" y="2353939"/>
            <a:ext cx="135852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忒</a:t>
            </a:r>
            <a:endParaRPr lang="zh-CN" altLang="en-US" sz="166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22510FB-ACEE-0C71-6BF9-47E65DF17F0C}"/>
              </a:ext>
            </a:extLst>
          </p:cNvPr>
          <p:cNvSpPr txBox="1"/>
          <p:nvPr/>
        </p:nvSpPr>
        <p:spPr>
          <a:xfrm flipH="1">
            <a:off x="8689054" y="2398567"/>
            <a:ext cx="173300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忒</a:t>
            </a:r>
            <a:endParaRPr lang="zh-CN" altLang="en-US" sz="16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E5B969E-D2DD-0196-8BE5-C20D87B60235}"/>
              </a:ext>
            </a:extLst>
          </p:cNvPr>
          <p:cNvSpPr txBox="1"/>
          <p:nvPr/>
        </p:nvSpPr>
        <p:spPr>
          <a:xfrm>
            <a:off x="1671476" y="4830484"/>
            <a:ext cx="2596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sz="2400" b="0" i="0" dirty="0">
              <a:solidFill>
                <a:srgbClr val="62667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作名词：差错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差误</a:t>
            </a:r>
          </a:p>
          <a:p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3E68BD-7FE6-946E-3725-2EF45375BBD2}"/>
              </a:ext>
            </a:extLst>
          </p:cNvPr>
          <p:cNvSpPr txBox="1"/>
          <p:nvPr/>
        </p:nvSpPr>
        <p:spPr>
          <a:xfrm>
            <a:off x="8969829" y="5174959"/>
            <a:ext cx="205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作副词：太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8A2BAB7-C9BB-25AB-E120-7DD39DC32D1C}"/>
              </a:ext>
            </a:extLst>
          </p:cNvPr>
          <p:cNvSpPr txBox="1"/>
          <p:nvPr/>
        </p:nvSpPr>
        <p:spPr>
          <a:xfrm>
            <a:off x="4933843" y="5112311"/>
            <a:ext cx="337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作副词：表示太，过于的意思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7" grpId="0"/>
      <p:bldP spid="12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389010" y="1288849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873563" y="1144163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r>
              <a:rPr lang="zh-CN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忒</a:t>
            </a:r>
            <a:endParaRPr lang="zh-CN" altLang="en-US" sz="3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1016696" y="2178031"/>
            <a:ext cx="10158608" cy="1113766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8125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出埃及记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》3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摩西牧养他岳父米甸祭司叶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忒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 err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tè</a:t>
            </a:r>
            <a:r>
              <a:rPr lang="zh-CN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罗的羊群；一日领羊群往野外去，到了神的山，就是何烈山。</a:t>
            </a:r>
            <a:endParaRPr lang="zh-CN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35695" y="5483004"/>
            <a:ext cx="4139609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</a:t>
            </a:r>
            <a:r>
              <a:rPr lang="zh-CN" altLang="en-US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共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出现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14</a:t>
            </a:r>
            <a:r>
              <a:rPr lang="zh-CN" altLang="zh-CN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endParaRPr lang="zh-CN" altLang="en-US" sz="24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0ADF96-021D-7E54-D1AD-071D4BF316BF}"/>
              </a:ext>
            </a:extLst>
          </p:cNvPr>
          <p:cNvSpPr txBox="1"/>
          <p:nvPr/>
        </p:nvSpPr>
        <p:spPr>
          <a:xfrm>
            <a:off x="1171172" y="3445280"/>
            <a:ext cx="10158607" cy="2221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创世记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41:45 法老赐名给约瑟，叫撒发那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忒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 err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tè</a:t>
            </a:r>
            <a:r>
              <a:rPr lang="zh-CN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 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·巴内亚，又将安城的祭司波提非拉的女儿亚西纳给他为妻。约瑟就出去巡行埃及地。 </a:t>
            </a:r>
            <a:endParaRPr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以西结书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30:14 我必使巴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忒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 err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tè</a:t>
            </a:r>
            <a:r>
              <a:rPr lang="zh-CN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罗荒凉，在琐安中使火着起，向挪施行审判。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97" y="244157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106253" y="2275235"/>
            <a:ext cx="247523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倘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80" y="23563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7245180" y="2186023"/>
            <a:ext cx="247713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倘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08752" y="1465636"/>
            <a:ext cx="2402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tǎng</a:t>
            </a:r>
            <a:endParaRPr lang="en-US" altLang="zh-CN" sz="115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3AB4EC-4A85-DFBD-4EA9-63FF6141345B}"/>
              </a:ext>
            </a:extLst>
          </p:cNvPr>
          <p:cNvSpPr txBox="1"/>
          <p:nvPr/>
        </p:nvSpPr>
        <p:spPr>
          <a:xfrm>
            <a:off x="7318847" y="1465635"/>
            <a:ext cx="2402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cháng</a:t>
            </a:r>
            <a:endParaRPr lang="en-US" altLang="zh-CN" sz="11500" dirty="0"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1C3C22A-1973-F16D-8683-B58E7721FA43}"/>
              </a:ext>
            </a:extLst>
          </p:cNvPr>
          <p:cNvSpPr txBox="1"/>
          <p:nvPr/>
        </p:nvSpPr>
        <p:spPr>
          <a:xfrm>
            <a:off x="2035681" y="5211599"/>
            <a:ext cx="4596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000" b="0" i="0" u="none" strike="noStrike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释义</a:t>
            </a:r>
            <a:r>
              <a:rPr lang="zh-CN" altLang="en-US" sz="20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zh-CN" altLang="en-US" sz="20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连词。表示假设关系，相当于“假若”“如果”。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90ADEFC-9F5E-3AD2-3C57-1C2317207604}"/>
              </a:ext>
            </a:extLst>
          </p:cNvPr>
          <p:cNvSpPr txBox="1"/>
          <p:nvPr/>
        </p:nvSpPr>
        <p:spPr>
          <a:xfrm>
            <a:off x="6912242" y="5211599"/>
            <a:ext cx="3775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000" b="0" i="0" u="none" strike="noStrike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释义：</a:t>
            </a:r>
            <a:r>
              <a:rPr lang="zh-CN" altLang="en-US" sz="20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［倘佯（</a:t>
            </a:r>
            <a:r>
              <a:rPr lang="en" altLang="zh-CN" sz="20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yáng</a:t>
            </a:r>
            <a:r>
              <a:rPr lang="zh-CN" altLang="en" sz="20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）］</a:t>
            </a:r>
            <a:r>
              <a:rPr lang="zh-CN" altLang="en-US" sz="20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旧同“</a:t>
            </a:r>
            <a:r>
              <a:rPr lang="en-US" altLang="zh-CN" sz="20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{</a:t>
            </a:r>
            <a:r>
              <a:rPr lang="zh-CN" altLang="en-US" sz="20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徜徉</a:t>
            </a:r>
            <a:r>
              <a:rPr lang="en-US" altLang="zh-CN" sz="20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}”</a:t>
            </a:r>
            <a:r>
              <a:rPr lang="zh-CN" altLang="en-US" sz="20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8f6e483c-37b7-4f7c-8a8a-a9592bff28dc"/>
  <p:tag name="COMMONDATA" val="eyJjb3VudCI6MTMsImhkaWQiOiJkMmI4YmFmYTgxZWE3ZDkxMzM3YzJhMWE2NDkxYWM1YiIsInVzZXJDb3VudCI6MTJ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0.011023622047,&quot;width&quot;:3900.01102362204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56.0173228346457,&quot;width&quot;:756.017322834645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0.011023622047,&quot;width&quot;:3900.01102362204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56.0173228346457,&quot;width&quot;:756.0173228346457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1043</Words>
  <Application>Microsoft Macintosh PowerPoint</Application>
  <PresentationFormat>宽屏</PresentationFormat>
  <Paragraphs>98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Ink Free</vt:lpstr>
      <vt:lpstr>等线</vt:lpstr>
      <vt:lpstr>微软雅黑</vt:lpstr>
      <vt:lpstr>宋体</vt:lpstr>
      <vt:lpstr>等线 Light</vt:lpstr>
      <vt:lpstr>楷体</vt:lpstr>
      <vt:lpstr>Arial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上帝之爱</dc:creator>
  <cp:lastModifiedBy>LemonTree</cp:lastModifiedBy>
  <cp:revision>62</cp:revision>
  <dcterms:created xsi:type="dcterms:W3CDTF">1900-01-01T00:00:00Z</dcterms:created>
  <dcterms:modified xsi:type="dcterms:W3CDTF">2023-12-23T08:31:58Z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KSOTemplateUUID">
    <vt:lpwstr>v1.0_mb_zIkOxWWnBxWyfdipcED7sg==</vt:lpwstr>
  </property>
  <property fmtid="{D5CDD505-2E9C-101B-9397-08002B2CF9AE}" pid="4" name="ICV">
    <vt:lpwstr>38254F1FE34651BD36776263E19300C5</vt:lpwstr>
  </property>
</Properties>
</file>