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74" r:id="rId3"/>
    <p:sldId id="471" r:id="rId4"/>
    <p:sldId id="329" r:id="rId5"/>
    <p:sldId id="338" r:id="rId6"/>
    <p:sldId id="339" r:id="rId7"/>
    <p:sldId id="380" r:id="rId8"/>
    <p:sldId id="378" r:id="rId9"/>
    <p:sldId id="376" r:id="rId10"/>
    <p:sldId id="377" r:id="rId11"/>
    <p:sldId id="342" r:id="rId12"/>
    <p:sldId id="368" r:id="rId13"/>
    <p:sldId id="370" r:id="rId14"/>
    <p:sldId id="384" r:id="rId15"/>
    <p:sldId id="386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等线 Light" panose="02010600030101010101" pitchFamily="2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新宋体" panose="02010609030101010101" pitchFamily="49" charset="-122"/>
      <p:regular r:id="rId24"/>
    </p:embeddedFont>
    <p:embeddedFont>
      <p:font typeface="Ink Free" panose="03080402000500000000" pitchFamily="66" charset="0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5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A4C8"/>
    <a:srgbClr val="2F7595"/>
    <a:srgbClr val="8FC4DB"/>
    <a:srgbClr val="B9DAE9"/>
    <a:srgbClr val="3E99C2"/>
    <a:srgbClr val="23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91" autoAdjust="0"/>
    <p:restoredTop sz="95687" autoAdjust="0"/>
  </p:normalViewPr>
  <p:slideViewPr>
    <p:cSldViewPr snapToGrid="0" showGuides="1">
      <p:cViewPr varScale="1">
        <p:scale>
          <a:sx n="100" d="100"/>
          <a:sy n="100" d="100"/>
        </p:scale>
        <p:origin x="184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38125">
              <a:lnSpc>
                <a:spcPts val="2625"/>
              </a:lnSpc>
            </a:pP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06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宋体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等线" pitchFamily="2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等线" pitchFamily="2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宋体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等线" pitchFamily="2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等线" pitchFamily="2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92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973146" y="2738251"/>
            <a:ext cx="6245707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圣经中的多音字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itchFamily="2" charset="-122"/>
                <a:cs typeface="宋体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46668" y="1630270"/>
            <a:ext cx="2281431" cy="359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36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恶 </a:t>
            </a:r>
            <a:r>
              <a:rPr lang="en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br>
              <a:rPr lang="zh-CN" altLang="en-US" sz="2800" dirty="0"/>
            </a:br>
            <a:r>
              <a:rPr lang="zh-CN" altLang="en-US" sz="2800" dirty="0"/>
              <a:t>   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罪过；罪恶（跟“善”相对）。</a:t>
            </a:r>
            <a:endParaRPr lang="en-US" altLang="zh-CN" sz="2800" b="0" i="0" u="none" strike="noStrike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凶狠；凶猛。</a:t>
            </a:r>
            <a:endParaRPr lang="en-US" altLang="zh-CN" sz="2800" b="0" i="0" u="none" strike="noStrike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坏；不好。</a:t>
            </a:r>
            <a:endParaRPr lang="en-US" altLang="zh-CN" sz="2800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>
            <a:off x="3491396" y="1941035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700604" y="836985"/>
            <a:ext cx="2617267" cy="5438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恶 </a:t>
            </a:r>
            <a:r>
              <a:rPr lang="en" altLang="zh-CN" sz="36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wū</a:t>
            </a:r>
            <a:br>
              <a:rPr lang="zh-CN" altLang="en-US" sz="2800" dirty="0"/>
            </a:b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代词。表示反问，相当于“何”“怎么”。</a:t>
            </a:r>
            <a:endParaRPr lang="en-US" altLang="zh-CN" sz="2800" b="0" i="0" u="none" strike="noStrike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叹词。表示惊讶，相当于“啊”。</a:t>
            </a:r>
            <a:endParaRPr lang="zh-CN" altLang="zh-CN" sz="2800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宋体" pitchFamily="2" charset="-122"/>
            </a:endParaRPr>
          </a:p>
        </p:txBody>
      </p:sp>
      <p:cxnSp>
        <p:nvCxnSpPr>
          <p:cNvPr id="2" name="直接连接符 7">
            <a:extLst>
              <a:ext uri="{FF2B5EF4-FFF2-40B4-BE49-F238E27FC236}">
                <a16:creationId xmlns:a16="http://schemas.microsoft.com/office/drawing/2014/main" id="{946D694A-A3C9-A31E-97C5-0964D9F76DB2}"/>
              </a:ext>
            </a:extLst>
          </p:cNvPr>
          <p:cNvCxnSpPr>
            <a:cxnSpLocks/>
          </p:cNvCxnSpPr>
          <p:nvPr/>
        </p:nvCxnSpPr>
        <p:spPr>
          <a:xfrm>
            <a:off x="6087616" y="1861477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7">
            <a:extLst>
              <a:ext uri="{FF2B5EF4-FFF2-40B4-BE49-F238E27FC236}">
                <a16:creationId xmlns:a16="http://schemas.microsoft.com/office/drawing/2014/main" id="{12EA9480-5048-7524-50F7-0C209463E50A}"/>
              </a:ext>
            </a:extLst>
          </p:cNvPr>
          <p:cNvCxnSpPr>
            <a:cxnSpLocks/>
          </p:cNvCxnSpPr>
          <p:nvPr/>
        </p:nvCxnSpPr>
        <p:spPr>
          <a:xfrm>
            <a:off x="8374009" y="1941035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F1715-4987-41CC-5699-15818C787581}"/>
              </a:ext>
            </a:extLst>
          </p:cNvPr>
          <p:cNvSpPr txBox="1"/>
          <p:nvPr/>
        </p:nvSpPr>
        <p:spPr>
          <a:xfrm>
            <a:off x="3811581" y="1147849"/>
            <a:ext cx="2205479" cy="4700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恶</a:t>
            </a:r>
            <a:r>
              <a:rPr lang="en" altLang="zh-CN" sz="36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wù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讨厌；憎恨（跟“好”（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hào</a:t>
            </a:r>
            <a:r>
              <a:rPr lang="zh-CN" altLang="e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相对）。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羞耻。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嫉妒。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得罪。</a:t>
            </a:r>
            <a:endParaRPr kumimoji="1" lang="zh-CN" alt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B2CF8F-5D27-08D3-DC12-24471BC307F1}"/>
              </a:ext>
            </a:extLst>
          </p:cNvPr>
          <p:cNvSpPr txBox="1"/>
          <p:nvPr/>
        </p:nvSpPr>
        <p:spPr>
          <a:xfrm>
            <a:off x="6454738" y="1382807"/>
            <a:ext cx="1677300" cy="368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恶</a:t>
            </a:r>
            <a:r>
              <a:rPr lang="en" altLang="zh-CN" sz="36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endParaRPr lang="en" altLang="zh-CN" sz="36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［恶心］要呕吐；。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厌恶（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wù</a:t>
            </a:r>
            <a:r>
              <a:rPr lang="zh-CN" altLang="e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）。</a:t>
            </a:r>
            <a:endParaRPr kumimoji="1" lang="zh-CN" alt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12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668086" y="100348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302146" y="944001"/>
            <a:ext cx="59557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恶（</a:t>
            </a:r>
            <a:r>
              <a:rPr lang="en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恶（</a:t>
            </a:r>
            <a:r>
              <a:rPr lang="en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wù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36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宋体" pitchFamily="2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084033" y="4535941"/>
            <a:ext cx="6173909" cy="1078537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/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/>
          </a:p>
        </p:txBody>
      </p:sp>
      <p:sp>
        <p:nvSpPr>
          <p:cNvPr id="11" name="任意多边形: 形状 10"/>
          <p:cNvSpPr/>
          <p:nvPr/>
        </p:nvSpPr>
        <p:spPr>
          <a:xfrm>
            <a:off x="1733107" y="2041220"/>
            <a:ext cx="8963245" cy="2146514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8" name="文本框 4"/>
          <p:cNvSpPr txBox="1"/>
          <p:nvPr/>
        </p:nvSpPr>
        <p:spPr>
          <a:xfrm>
            <a:off x="4302146" y="4681922"/>
            <a:ext cx="5436908" cy="1077218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4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195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处恶（</a:t>
            </a:r>
            <a:r>
              <a:rPr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wù</a:t>
            </a:r>
            <a:r>
              <a:rPr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956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处（</a:t>
            </a:r>
            <a:r>
              <a:rPr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）</a:t>
            </a:r>
            <a:endParaRPr lang="zh-CN" altLang="zh-CN" sz="24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Ink Free" panose="03080402000500000000" pitchFamily="2" charset="0"/>
              <a:ea typeface="方正仿宋简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5031" y="2149309"/>
            <a:ext cx="8173862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+mn-ea"/>
              </a:rPr>
              <a:t>阿摩司书5:15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  <a:cs typeface="+mn-ea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+mn-ea"/>
              </a:rPr>
              <a:t>要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ea"/>
              </a:rPr>
              <a:t>恶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+mn-ea"/>
              </a:rPr>
              <a:t>（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wù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+mn-ea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ea"/>
              </a:rPr>
              <a:t>恶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+mn-ea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+mn-ea"/>
              </a:rPr>
              <a:t>）好善、在城门口秉公行义．或者耶和华万军之　神向约瑟的余民施恩。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04" y="211295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313949" y="1246682"/>
            <a:ext cx="311912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endParaRPr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8959" y="1892477"/>
            <a:ext cx="110998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latin typeface="楷体" pitchFamily="49" charset="-122"/>
                <a:ea typeface="楷体" pitchFamily="49" charset="-122"/>
              </a:rPr>
              <a:t>瘪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76789" y="5152960"/>
            <a:ext cx="37753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释义：物体表面凹下去；不饱满</a:t>
            </a:r>
          </a:p>
          <a:p>
            <a:pPr algn="l"/>
            <a:endParaRPr lang="zh-CN" altLang="en-US" dirty="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56921" y="4994715"/>
            <a:ext cx="5546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释义：无正当职业而以乞讨或偷窃为生的</a:t>
            </a:r>
            <a:endParaRPr lang="en-US" altLang="zh-CN" sz="2000" dirty="0">
              <a:solidFill>
                <a:srgbClr val="00B0F0"/>
              </a:solidFill>
              <a:latin typeface="KaiTi" panose="02010609060101010101" pitchFamily="49" charset="-122"/>
              <a:ea typeface="KaiTi" panose="02010609060101010101" pitchFamily="49" charset="-122"/>
              <a:sym typeface="+mn-ea"/>
            </a:endParaRPr>
          </a:p>
          <a:p>
            <a:r>
              <a:rPr lang="zh-CN" altLang="en-US" sz="2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游民为瘪三</a:t>
            </a:r>
            <a:endParaRPr lang="zh-CN" altLang="en-US" sz="2000" dirty="0">
              <a:solidFill>
                <a:srgbClr val="00B0F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9C61A8-282E-3F81-8E50-541696F35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81" y="219527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812668D-2F84-63CF-33E9-42ACAC064A05}"/>
              </a:ext>
            </a:extLst>
          </p:cNvPr>
          <p:cNvSpPr txBox="1"/>
          <p:nvPr/>
        </p:nvSpPr>
        <p:spPr>
          <a:xfrm>
            <a:off x="7181954" y="2027771"/>
            <a:ext cx="110998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latin typeface="楷体" pitchFamily="49" charset="-122"/>
                <a:ea typeface="楷体" pitchFamily="49" charset="-122"/>
              </a:rPr>
              <a:t>瘪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0AD860-039B-44B2-DC4E-77BCA443EEF6}"/>
              </a:ext>
            </a:extLst>
          </p:cNvPr>
          <p:cNvSpPr txBox="1"/>
          <p:nvPr/>
        </p:nvSpPr>
        <p:spPr>
          <a:xfrm>
            <a:off x="7729813" y="1364277"/>
            <a:ext cx="236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新宋体" panose="02010609030101010101" charset="-122"/>
                <a:cs typeface="Arial" panose="020B0604020202020204" pitchFamily="34" charset="0"/>
                <a:sym typeface="+mn-ea"/>
              </a:rPr>
              <a:t>biē</a:t>
            </a:r>
            <a:endParaRPr kumimoji="1"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左右箭头 10">
            <a:extLst>
              <a:ext uri="{FF2B5EF4-FFF2-40B4-BE49-F238E27FC236}">
                <a16:creationId xmlns:a16="http://schemas.microsoft.com/office/drawing/2014/main" id="{DB20B779-09E4-4844-6AA8-829B802BA8BB}"/>
              </a:ext>
            </a:extLst>
          </p:cNvPr>
          <p:cNvSpPr/>
          <p:nvPr/>
        </p:nvSpPr>
        <p:spPr>
          <a:xfrm>
            <a:off x="5180706" y="3058795"/>
            <a:ext cx="1823085" cy="7404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7" grpId="0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76929" y="1983344"/>
            <a:ext cx="10143740" cy="19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利未记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26:16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 我待你们就要这样：我必命定惊惶，叫眼目</a:t>
            </a:r>
            <a:r>
              <a:rPr lang="zh-CN" altLang="zh-CN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干</a:t>
            </a:r>
            <a:r>
              <a:rPr lang="zh-CN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瘪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）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、精神消耗的痨病热病辖制你们。你们也要白白地撒种，因为仇敌要吃你们所种的。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1511" y="116956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瘪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86875" y="13154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078AE0B-DCC9-02F9-9C90-1410F7D2BC11}"/>
              </a:ext>
            </a:extLst>
          </p:cNvPr>
          <p:cNvSpPr txBox="1"/>
          <p:nvPr/>
        </p:nvSpPr>
        <p:spPr>
          <a:xfrm>
            <a:off x="1251525" y="4149602"/>
            <a:ext cx="10143740" cy="19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撒母耳记上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2:33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  我必不从我坛前灭尽你家中的人；那未灭的必使你眼目</a:t>
            </a:r>
            <a:r>
              <a:rPr lang="zh-CN" altLang="zh-CN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干</a:t>
            </a:r>
            <a:r>
              <a:rPr lang="zh-CN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瘪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）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、心中忧伤。你家中所生的人都必死在中年。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1488" y="1986672"/>
            <a:ext cx="9443990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诗篇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6:7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 我因忧愁眼睛</a:t>
            </a:r>
            <a:r>
              <a:rPr lang="zh-CN" altLang="zh-CN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干</a:t>
            </a:r>
            <a:r>
              <a:rPr lang="zh-CN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瘪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）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，又因我一切的敌人眼睛昏花。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1511" y="116956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瘪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86875" y="13154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D595838-D906-4020-674D-8B7FE2BB2ACF}"/>
              </a:ext>
            </a:extLst>
          </p:cNvPr>
          <p:cNvSpPr txBox="1"/>
          <p:nvPr/>
        </p:nvSpPr>
        <p:spPr>
          <a:xfrm>
            <a:off x="1491486" y="3587323"/>
            <a:ext cx="9667925" cy="13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诗篇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31:9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  耶和华啊，求你怜恤我，因为我在急难之中；我的眼睛因忧愁而</a:t>
            </a:r>
            <a:r>
              <a:rPr lang="zh-CN" altLang="zh-CN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干</a:t>
            </a:r>
            <a:r>
              <a:rPr lang="zh-CN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瘪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）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，连我的身心也不安舒。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267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895035" y="1815898"/>
            <a:ext cx="9171071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诗篇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88:9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 我的眼睛因困苦而</a:t>
            </a:r>
            <a:r>
              <a:rPr lang="zh-CN" altLang="zh-CN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干</a:t>
            </a:r>
            <a:r>
              <a:rPr lang="zh-CN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瘪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）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。耶和华啊，我天天求告你，向你举手。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1511" y="116956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瘪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86875" y="13154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9B44A9E-2F0B-064B-C247-FF4D3195AF76}"/>
              </a:ext>
            </a:extLst>
          </p:cNvPr>
          <p:cNvSpPr txBox="1"/>
          <p:nvPr/>
        </p:nvSpPr>
        <p:spPr>
          <a:xfrm>
            <a:off x="1895034" y="3429000"/>
            <a:ext cx="9301701" cy="19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撒迦利亚书 14:12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 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耶和华用灾殃攻击那与耶路撒冷争战的列国人，必是这样：他们两脚站立的时候，肉必消没，眼在眶中</a:t>
            </a:r>
            <a:r>
              <a:rPr lang="zh-CN" altLang="zh-CN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干</a:t>
            </a:r>
            <a:r>
              <a:rPr lang="zh-CN" altLang="zh-CN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瘪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biě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）</a:t>
            </a:r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，舌在口中溃烂。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718CCF-C32C-7CB9-B979-899DF678950E}"/>
              </a:ext>
            </a:extLst>
          </p:cNvPr>
          <p:cNvSpPr txBox="1"/>
          <p:nvPr/>
        </p:nvSpPr>
        <p:spPr>
          <a:xfrm>
            <a:off x="8151960" y="5505690"/>
            <a:ext cx="5080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000" b="0" dirty="0">
                <a:latin typeface="KaiTi" panose="02010609060101010101" pitchFamily="49" charset="-122"/>
                <a:ea typeface="KaiTi" panose="02010609060101010101" pitchFamily="49" charset="-122"/>
              </a:rPr>
              <a:t>备注：圣经中</a:t>
            </a:r>
            <a:r>
              <a:rPr lang="zh-CN" altLang="en-US" sz="2000" b="0" dirty="0">
                <a:latin typeface="KaiTi" panose="02010609060101010101" pitchFamily="49" charset="-122"/>
                <a:ea typeface="KaiTi" panose="02010609060101010101" pitchFamily="49" charset="-122"/>
              </a:rPr>
              <a:t>出现</a:t>
            </a:r>
            <a:r>
              <a:rPr lang="en-US" sz="2000" b="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处</a:t>
            </a:r>
            <a:r>
              <a:rPr lang="zh-CN" sz="2000" b="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endParaRPr lang="zh-CN" altLang="en-US" sz="2000" b="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993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DE7A87B-DFC7-0B3D-D7B2-21E7BCB2419A}"/>
              </a:ext>
            </a:extLst>
          </p:cNvPr>
          <p:cNvSpPr txBox="1"/>
          <p:nvPr/>
        </p:nvSpPr>
        <p:spPr>
          <a:xfrm>
            <a:off x="2244437" y="2967335"/>
            <a:ext cx="807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但以理书</a:t>
            </a:r>
            <a:r>
              <a:rPr kumimoji="1"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》-《</a:t>
            </a:r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玛拉基书</a:t>
            </a:r>
            <a:r>
              <a:rPr kumimoji="1"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endParaRPr kumimoji="1" lang="zh-CN" alt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44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27043" y="2639371"/>
            <a:ext cx="208332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840890" y="5421374"/>
            <a:ext cx="6094428" cy="40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5711" y="5313715"/>
            <a:ext cx="609442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个多音字</a:t>
            </a:r>
            <a:endParaRPr lang="zh-CN" sz="2400" dirty="0">
              <a:solidFill>
                <a:srgbClr val="00B0F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05374B-F52E-D2FC-0ECB-A7E3D7D3D99A}"/>
              </a:ext>
            </a:extLst>
          </p:cNvPr>
          <p:cNvSpPr txBox="1"/>
          <p:nvPr/>
        </p:nvSpPr>
        <p:spPr>
          <a:xfrm>
            <a:off x="3875001" y="1534687"/>
            <a:ext cx="6927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但以理书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~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玛拉基书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69559A-9664-85FD-8B71-FCAFE390B8B8}"/>
              </a:ext>
            </a:extLst>
          </p:cNvPr>
          <p:cNvSpPr txBox="1"/>
          <p:nvPr/>
        </p:nvSpPr>
        <p:spPr>
          <a:xfrm>
            <a:off x="4204743" y="3125569"/>
            <a:ext cx="6927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什  恶 瘪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390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3" y="255102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18" y="255102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左右箭头 3"/>
          <p:cNvSpPr/>
          <p:nvPr/>
        </p:nvSpPr>
        <p:spPr>
          <a:xfrm>
            <a:off x="5184457" y="3463905"/>
            <a:ext cx="1823085" cy="6507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02205" y="2335580"/>
            <a:ext cx="36068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KaiTi" panose="02010609060101010101" pitchFamily="49" charset="-122"/>
                <a:ea typeface="KaiTi" panose="02010609060101010101" pitchFamily="49" charset="-122"/>
              </a:rPr>
              <a:t>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82115" y="2299253"/>
            <a:ext cx="22910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latin typeface="KaiTi" panose="02010609060101010101" pitchFamily="49" charset="-122"/>
                <a:ea typeface="KaiTi" panose="02010609060101010101" pitchFamily="49" charset="-122"/>
              </a:rPr>
              <a:t>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24662" y="1706879"/>
            <a:ext cx="117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" altLang="zh-CN" sz="4800" dirty="0" err="1"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shí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82115" y="2068519"/>
            <a:ext cx="2135017" cy="4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625"/>
              </a:lnSpc>
            </a:pPr>
            <a:r>
              <a:rPr lang="en" altLang="zh-CN" sz="4800" dirty="0" err="1"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shén</a:t>
            </a:r>
            <a:endParaRPr lang="en" altLang="zh-CN" sz="4800" dirty="0">
              <a:effectLst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itchFamily="2" charset="-122"/>
                <a:cs typeface="宋体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738630" y="1629410"/>
            <a:ext cx="3884295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zh-CN" altLang="zh-CN" sz="36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什 </a:t>
            </a:r>
            <a:r>
              <a:rPr altLang="zh-CN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shí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 </a:t>
            </a:r>
          </a:p>
          <a:p>
            <a:pPr indent="304800">
              <a:lnSpc>
                <a:spcPts val="2625"/>
              </a:lnSpc>
            </a:pPr>
            <a:endParaRPr lang="en-US" altLang="zh-CN" sz="3600" dirty="0">
              <a:solidFill>
                <a:srgbClr val="C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endParaRPr lang="en-US" altLang="zh-CN" sz="3600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1.由十个合成的一组。</a:t>
            </a:r>
          </a:p>
          <a:p>
            <a:pPr indent="304800">
              <a:lnSpc>
                <a:spcPts val="2625"/>
              </a:lnSpc>
            </a:pPr>
            <a:endParaRPr lang="en-US" altLang="zh-CN" sz="2800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2.同十</a:t>
            </a:r>
          </a:p>
          <a:p>
            <a:pPr indent="304800">
              <a:lnSpc>
                <a:spcPts val="2625"/>
              </a:lnSpc>
            </a:pPr>
            <a:endParaRPr lang="en-US" altLang="zh-CN" sz="2800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3.各种的</a:t>
            </a:r>
            <a:r>
              <a:rPr lang="zh-CN" altLang="en-US" sz="28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杂样的～锦</a:t>
            </a:r>
          </a:p>
          <a:p>
            <a:pPr indent="304800">
              <a:lnSpc>
                <a:spcPts val="2625"/>
              </a:lnSpc>
            </a:pPr>
            <a:endParaRPr lang="en-US" altLang="zh-CN" sz="2800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>
            <a:endCxn id="5" idx="2"/>
          </p:cNvCxnSpPr>
          <p:nvPr/>
        </p:nvCxnSpPr>
        <p:spPr>
          <a:xfrm>
            <a:off x="5932703" y="13716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242734" y="1629275"/>
            <a:ext cx="4939749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2625"/>
              </a:lnSpc>
            </a:pPr>
            <a:r>
              <a:rPr lang="zh-CN" altLang="zh-CN" sz="36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什</a:t>
            </a:r>
            <a:r>
              <a:rPr altLang="zh-CN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shén</a:t>
            </a:r>
          </a:p>
          <a:p>
            <a:pPr indent="457200">
              <a:lnSpc>
                <a:spcPts val="2625"/>
              </a:lnSpc>
            </a:pPr>
            <a:endParaRPr lang="zh-CN" altLang="zh-CN" sz="24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altLang="zh-CN" sz="28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〔什么〕疑问代词。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altLang="zh-CN" sz="28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表示疑问：想～？。干～？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altLang="zh-CN" sz="28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表示虚指或任指：他仿佛想说～。他～都不怕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32805" y="5423535"/>
            <a:ext cx="476313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备注：圣经中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917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处读</a:t>
            </a:r>
            <a:r>
              <a:rPr altLang="zh-CN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shén</a:t>
            </a: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dirty="0">
                <a:solidFill>
                  <a:srgbClr val="C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6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处  </a:t>
            </a:r>
            <a:r>
              <a:rPr lang="zh-CN" altLang="zh-CN" sz="18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读</a:t>
            </a:r>
            <a:r>
              <a:rPr altLang="zh-CN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endParaRPr lang="zh-CN" altLang="en-US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99553" y="861172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什</a:t>
            </a:r>
            <a:r>
              <a:rPr lang="en" altLang="zh-CN" sz="3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81403" y="1724037"/>
            <a:ext cx="8312371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民数记 </a:t>
            </a:r>
            <a:r>
              <a:rPr lang="en-US" altLang="zh-CN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25:1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以色列人住在滋润</a:t>
            </a:r>
            <a:r>
              <a:rPr lang="zh-CN" altLang="en-US" sz="2800" kern="1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什亭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" altLang="zh-CN" sz="2800" dirty="0" err="1"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r>
              <a:rPr lang="en" altLang="zh-CN" sz="2800" b="0" i="0" u="none" strike="noStrike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tíng</a:t>
            </a:r>
            <a:r>
              <a:rPr lang="zh-CN" altLang="en" sz="2800" b="0" i="0" u="none" strike="noStrike" dirty="0">
                <a:solidFill>
                  <a:srgbClr val="333333"/>
                </a:solidFill>
                <a:effectLst/>
                <a:latin typeface="pinyin-bold-font"/>
              </a:rPr>
              <a:t>） 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，百姓与摩押女子行起淫乱。</a:t>
            </a:r>
            <a:endParaRPr sz="2800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360DB34-5118-4265-6DFD-756DCC534746}"/>
              </a:ext>
            </a:extLst>
          </p:cNvPr>
          <p:cNvSpPr txBox="1"/>
          <p:nvPr/>
        </p:nvSpPr>
        <p:spPr>
          <a:xfrm>
            <a:off x="1781403" y="3646143"/>
            <a:ext cx="8312371" cy="1312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民数记 </a:t>
            </a:r>
            <a:r>
              <a:rPr lang="en-US" altLang="zh-CN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33:49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他们在摩押平原沿约旦河边安营，从伯</a:t>
            </a:r>
            <a:r>
              <a:rPr lang="en-US" altLang="zh-CN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耶施末直到亚伯</a:t>
            </a:r>
            <a:r>
              <a:rPr lang="en-US" altLang="zh-CN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滋润</a:t>
            </a:r>
            <a:r>
              <a:rPr lang="zh-CN" altLang="en-US" sz="2800" kern="1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什亭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" altLang="zh-CN" sz="2800" dirty="0" err="1"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r>
              <a:rPr lang="en" altLang="zh-CN" sz="2800" b="0" i="0" u="none" strike="noStrike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tíng</a:t>
            </a:r>
            <a:r>
              <a:rPr lang="zh-CN" altLang="en" sz="2800" b="0" i="0" u="none" strike="noStrike" dirty="0">
                <a:solidFill>
                  <a:srgbClr val="333333"/>
                </a:solidFill>
                <a:effectLst/>
                <a:latin typeface="pinyin-bold-font"/>
              </a:rPr>
              <a:t>） 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sz="2800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99553" y="861172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什</a:t>
            </a:r>
            <a:r>
              <a:rPr lang="en" altLang="zh-CN" sz="3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7813" y="1553165"/>
            <a:ext cx="9758922" cy="257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约书亚记 </a:t>
            </a:r>
            <a:r>
              <a:rPr lang="en-US" altLang="zh-CN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2:1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当下，嫩的儿子约书亚从滋润</a:t>
            </a:r>
            <a:r>
              <a:rPr lang="zh-CN" altLang="en-US" sz="2800" kern="1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什亭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" altLang="zh-CN" sz="2800" dirty="0" err="1"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r>
              <a:rPr lang="en" altLang="zh-CN" sz="2800" b="0" i="0" u="none" strike="noStrike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tíng</a:t>
            </a:r>
            <a:r>
              <a:rPr lang="zh-CN" altLang="en" sz="2800" b="0" i="0" u="none" strike="noStrike" dirty="0">
                <a:solidFill>
                  <a:srgbClr val="333333"/>
                </a:solidFill>
                <a:effectLst/>
                <a:latin typeface="pinyin-bold-font"/>
              </a:rPr>
              <a:t>）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暗暗打发两个人作探子，吩咐说：“你们去窥探那地和耶利哥。”于是二人去了，来到一个妓女名叫喇合的家里，就在那里躺卧。</a:t>
            </a:r>
            <a:endParaRPr sz="2800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472074-AAA7-B71E-5E0C-2E8DB2AA5B65}"/>
              </a:ext>
            </a:extLst>
          </p:cNvPr>
          <p:cNvSpPr txBox="1"/>
          <p:nvPr/>
        </p:nvSpPr>
        <p:spPr>
          <a:xfrm>
            <a:off x="1437813" y="4542298"/>
            <a:ext cx="9758922" cy="1312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约书亚记 </a:t>
            </a:r>
            <a:r>
              <a:rPr lang="en-US" altLang="zh-CN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3:1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约书亚清早起来，和以色列众人都离开滋润</a:t>
            </a:r>
            <a:r>
              <a:rPr lang="zh-CN" altLang="en-US" sz="2800" kern="1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什亭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" altLang="zh-CN" sz="2800" dirty="0" err="1"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r>
              <a:rPr lang="en" altLang="zh-CN" sz="2800" b="0" i="0" u="none" strike="noStrike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tíng</a:t>
            </a:r>
            <a:r>
              <a:rPr lang="zh-CN" altLang="en" sz="2800" b="0" i="0" u="none" strike="noStrike" dirty="0">
                <a:solidFill>
                  <a:srgbClr val="333333"/>
                </a:solidFill>
                <a:effectLst/>
                <a:latin typeface="pinyin-bold-font"/>
              </a:rPr>
              <a:t>） 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，来到约旦河，就住在那里，等候过河。</a:t>
            </a:r>
            <a:endParaRPr sz="2800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99553" y="861172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什</a:t>
            </a:r>
            <a:r>
              <a:rPr lang="en" altLang="zh-CN" sz="3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0146" y="1790156"/>
            <a:ext cx="9601944" cy="195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约珥书</a:t>
            </a:r>
            <a:r>
              <a:rPr lang="en-US" altLang="zh-CN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3:18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sz="2800" kern="100" dirty="0" err="1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到那日、大山要滴甜酒、小山要流奶子、犹大溪河、都有水流．必有泉源从耶和华的殿中流出来、滋润</a:t>
            </a:r>
            <a:r>
              <a:rPr sz="2800" kern="100" dirty="0" err="1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什亭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" altLang="zh-CN" sz="2800" dirty="0" err="1"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r>
              <a:rPr lang="en" altLang="zh-CN" sz="2800" b="0" i="0" u="none" strike="noStrike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tíng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pinyin-bold-font"/>
              </a:rPr>
              <a:t>）</a:t>
            </a:r>
            <a:r>
              <a:rPr sz="2800" kern="100" dirty="0" err="1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谷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sz="2800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4A449C0-836F-15D1-45DB-C13125B6DE79}"/>
              </a:ext>
            </a:extLst>
          </p:cNvPr>
          <p:cNvSpPr txBox="1"/>
          <p:nvPr/>
        </p:nvSpPr>
        <p:spPr>
          <a:xfrm>
            <a:off x="1520146" y="3923987"/>
            <a:ext cx="9956507" cy="193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弥迦书 </a:t>
            </a:r>
            <a:r>
              <a:rPr lang="en-US" altLang="zh-CN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6:5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我的百姓啊，你们当追念摩押王巴勒所设的谋和比珥的儿子巴兰回答他的话，并你们从滋润</a:t>
            </a:r>
            <a:r>
              <a:rPr lang="zh-CN" altLang="en-US" sz="2800" kern="1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什亭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" altLang="zh-CN" sz="2800" dirty="0" err="1"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+mn-ea"/>
              </a:rPr>
              <a:t>shí</a:t>
            </a:r>
            <a:r>
              <a:rPr lang="en" altLang="zh-CN" sz="2800" b="0" i="0" u="none" strike="noStrike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tíng</a:t>
            </a:r>
            <a:r>
              <a:rPr lang="zh-CN" altLang="en" sz="2800" b="0" i="0" u="none" strike="noStrike" dirty="0">
                <a:solidFill>
                  <a:srgbClr val="333333"/>
                </a:solidFill>
                <a:effectLst/>
                <a:latin typeface="pinyin-bold-font"/>
              </a:rPr>
              <a:t>）</a:t>
            </a:r>
            <a:r>
              <a:rPr lang="zh-CN" altLang="en-US" sz="28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到吉甲所遇见的事，好使你们知道耶和华公义的作为。</a:t>
            </a:r>
            <a:endParaRPr sz="2800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7B5329-93AD-E3CD-456E-EF495A707632}"/>
              </a:ext>
            </a:extLst>
          </p:cNvPr>
          <p:cNvSpPr txBox="1"/>
          <p:nvPr/>
        </p:nvSpPr>
        <p:spPr>
          <a:xfrm>
            <a:off x="6181092" y="6132096"/>
            <a:ext cx="5659597" cy="725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宋体" pitchFamily="2" charset="-122"/>
              </a:rPr>
              <a:t>     </a:t>
            </a:r>
            <a:r>
              <a:rPr lang="en-US" altLang="zh-CN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备注：圣经中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出现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6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 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什亭为地名</a:t>
            </a:r>
            <a:endParaRPr lang="en-US" altLang="zh-CN" sz="180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宋体" pitchFamily="2" charset="-122"/>
            </a:endParaRPr>
          </a:p>
          <a:p>
            <a:pPr indent="238125">
              <a:lnSpc>
                <a:spcPts val="2625"/>
              </a:lnSpc>
            </a:pPr>
            <a:r>
              <a:rPr lang="zh-CN" altLang="en-US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         其余</a:t>
            </a:r>
            <a:r>
              <a:rPr lang="en-US" altLang="zh-CN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918</a:t>
            </a:r>
            <a:r>
              <a:rPr lang="zh-CN" altLang="en-US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itchFamily="2" charset="-122"/>
              </a:rPr>
              <a:t>处都读</a:t>
            </a:r>
            <a:r>
              <a:rPr lang="en" altLang="zh-CN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shén</a:t>
            </a:r>
            <a:endParaRPr lang="zh-CN" altLang="en-US" sz="1800" dirty="0">
              <a:effectLst/>
              <a:latin typeface="KaiTi" panose="02010609060101010101" pitchFamily="49" charset="-122"/>
              <a:ea typeface="KaiTi" panose="02010609060101010101" pitchFamily="49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73" y="237885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73" y="237885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2099558" y="1467844"/>
            <a:ext cx="1451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endParaRPr lang="zh-CN" altLang="en-US" sz="11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4253" y="1475930"/>
            <a:ext cx="1447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wù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7ABC1D-90A5-2E1A-B60D-45803683A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40" y="237885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97C008-53C5-1A6C-A096-D941023EF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04" y="238919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92B467A-3819-9815-B3AD-8626FF2F8890}"/>
              </a:ext>
            </a:extLst>
          </p:cNvPr>
          <p:cNvSpPr txBox="1"/>
          <p:nvPr/>
        </p:nvSpPr>
        <p:spPr>
          <a:xfrm>
            <a:off x="1185018" y="2218828"/>
            <a:ext cx="16036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600" dirty="0">
                <a:latin typeface="KaiTi" panose="02010609060101010101" pitchFamily="49" charset="-122"/>
                <a:ea typeface="KaiTi" panose="02010609060101010101" pitchFamily="49" charset="-122"/>
              </a:rPr>
              <a:t>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768BC0-6979-B8A0-F16F-6C65D9A7F1EB}"/>
              </a:ext>
            </a:extLst>
          </p:cNvPr>
          <p:cNvSpPr txBox="1"/>
          <p:nvPr/>
        </p:nvSpPr>
        <p:spPr>
          <a:xfrm>
            <a:off x="3822575" y="2224656"/>
            <a:ext cx="14534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600" dirty="0">
                <a:latin typeface="KaiTi" panose="02010609060101010101" pitchFamily="49" charset="-122"/>
                <a:ea typeface="KaiTi" panose="02010609060101010101" pitchFamily="49" charset="-122"/>
              </a:rPr>
              <a:t>恶</a:t>
            </a:r>
            <a:endParaRPr kumimoji="1" lang="zh-CN" altLang="en-US" sz="199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08D36A-F121-F843-FCBF-F95199048AAD}"/>
              </a:ext>
            </a:extLst>
          </p:cNvPr>
          <p:cNvSpPr txBox="1"/>
          <p:nvPr/>
        </p:nvSpPr>
        <p:spPr>
          <a:xfrm>
            <a:off x="6429937" y="2218828"/>
            <a:ext cx="20894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600" dirty="0">
                <a:latin typeface="KaiTi" panose="02010609060101010101" pitchFamily="49" charset="-122"/>
                <a:ea typeface="KaiTi" panose="02010609060101010101" pitchFamily="49" charset="-122"/>
              </a:rPr>
              <a:t>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79586B-9639-65DE-F6C0-1BE403BEF655}"/>
              </a:ext>
            </a:extLst>
          </p:cNvPr>
          <p:cNvSpPr txBox="1"/>
          <p:nvPr/>
        </p:nvSpPr>
        <p:spPr>
          <a:xfrm>
            <a:off x="9090732" y="2218828"/>
            <a:ext cx="833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600" dirty="0">
                <a:latin typeface="KaiTi" panose="02010609060101010101" pitchFamily="49" charset="-122"/>
                <a:ea typeface="KaiTi" panose="02010609060101010101" pitchFamily="49" charset="-122"/>
              </a:rPr>
              <a:t>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0EE38F-42CB-0F46-9AD6-1587C654509D}"/>
              </a:ext>
            </a:extLst>
          </p:cNvPr>
          <p:cNvSpPr txBox="1"/>
          <p:nvPr/>
        </p:nvSpPr>
        <p:spPr>
          <a:xfrm>
            <a:off x="7328423" y="1475929"/>
            <a:ext cx="87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endParaRPr kumimoji="1"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E1789A-8F51-1E0A-A717-AD1E52681A20}"/>
              </a:ext>
            </a:extLst>
          </p:cNvPr>
          <p:cNvSpPr txBox="1"/>
          <p:nvPr/>
        </p:nvSpPr>
        <p:spPr>
          <a:xfrm>
            <a:off x="9754691" y="1475929"/>
            <a:ext cx="134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wū</a:t>
            </a:r>
            <a:endParaRPr kumimoji="1"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831</Words>
  <Application>Microsoft Macintosh PowerPoint</Application>
  <PresentationFormat>宽屏</PresentationFormat>
  <Paragraphs>84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Times New Roman</vt:lpstr>
      <vt:lpstr>新宋体</vt:lpstr>
      <vt:lpstr>楷体</vt:lpstr>
      <vt:lpstr>等线</vt:lpstr>
      <vt:lpstr>Ink Free</vt:lpstr>
      <vt:lpstr>等线 Light</vt:lpstr>
      <vt:lpstr>楷体</vt:lpstr>
      <vt:lpstr>pinyin-bold-font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Microsoft Office User</cp:lastModifiedBy>
  <cp:revision>62</cp:revision>
  <dcterms:created xsi:type="dcterms:W3CDTF">2023-02-28T01:19:56Z</dcterms:created>
  <dcterms:modified xsi:type="dcterms:W3CDTF">2023-11-14T02:28:08Z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2052-5.1.1.7676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38254F1FE34651BD36776263E19300C5</vt:lpwstr>
  </property>
</Properties>
</file>