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7.xml" ContentType="application/vnd.openxmlformats-officedocument.presentationml.notesSlide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notesSlides/notesSlide8.xml" ContentType="application/vnd.openxmlformats-officedocument.presentationml.notesSlide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89"/>
  </p:notesMasterIdLst>
  <p:sldIdLst>
    <p:sldId id="256" r:id="rId2"/>
    <p:sldId id="257" r:id="rId3"/>
    <p:sldId id="471" r:id="rId4"/>
    <p:sldId id="282" r:id="rId5"/>
    <p:sldId id="292" r:id="rId6"/>
    <p:sldId id="279" r:id="rId7"/>
    <p:sldId id="298" r:id="rId8"/>
    <p:sldId id="295" r:id="rId9"/>
    <p:sldId id="296" r:id="rId10"/>
    <p:sldId id="689" r:id="rId11"/>
    <p:sldId id="542" r:id="rId12"/>
    <p:sldId id="284" r:id="rId13"/>
    <p:sldId id="341" r:id="rId14"/>
    <p:sldId id="285" r:id="rId15"/>
    <p:sldId id="294" r:id="rId16"/>
    <p:sldId id="289" r:id="rId17"/>
    <p:sldId id="615" r:id="rId18"/>
    <p:sldId id="342" r:id="rId19"/>
    <p:sldId id="290" r:id="rId20"/>
    <p:sldId id="343" r:id="rId21"/>
    <p:sldId id="281" r:id="rId22"/>
    <p:sldId id="283" r:id="rId23"/>
    <p:sldId id="344" r:id="rId24"/>
    <p:sldId id="345" r:id="rId25"/>
    <p:sldId id="346" r:id="rId26"/>
    <p:sldId id="347" r:id="rId27"/>
    <p:sldId id="288" r:id="rId28"/>
    <p:sldId id="398" r:id="rId29"/>
    <p:sldId id="302" r:id="rId30"/>
    <p:sldId id="297" r:id="rId31"/>
    <p:sldId id="306" r:id="rId32"/>
    <p:sldId id="317" r:id="rId33"/>
    <p:sldId id="305" r:id="rId34"/>
    <p:sldId id="685" r:id="rId35"/>
    <p:sldId id="686" r:id="rId36"/>
    <p:sldId id="299" r:id="rId37"/>
    <p:sldId id="309" r:id="rId38"/>
    <p:sldId id="293" r:id="rId39"/>
    <p:sldId id="537" r:id="rId40"/>
    <p:sldId id="301" r:id="rId41"/>
    <p:sldId id="607" r:id="rId42"/>
    <p:sldId id="538" r:id="rId43"/>
    <p:sldId id="303" r:id="rId44"/>
    <p:sldId id="539" r:id="rId45"/>
    <p:sldId id="320" r:id="rId46"/>
    <p:sldId id="304" r:id="rId47"/>
    <p:sldId id="540" r:id="rId48"/>
    <p:sldId id="321" r:id="rId49"/>
    <p:sldId id="311" r:id="rId50"/>
    <p:sldId id="442" r:id="rId51"/>
    <p:sldId id="443" r:id="rId52"/>
    <p:sldId id="444" r:id="rId53"/>
    <p:sldId id="445" r:id="rId54"/>
    <p:sldId id="308" r:id="rId55"/>
    <p:sldId id="446" r:id="rId56"/>
    <p:sldId id="326" r:id="rId57"/>
    <p:sldId id="609" r:id="rId58"/>
    <p:sldId id="447" r:id="rId59"/>
    <p:sldId id="287" r:id="rId60"/>
    <p:sldId id="300" r:id="rId61"/>
    <p:sldId id="310" r:id="rId62"/>
    <p:sldId id="307" r:id="rId63"/>
    <p:sldId id="313" r:id="rId64"/>
    <p:sldId id="286" r:id="rId65"/>
    <p:sldId id="312" r:id="rId66"/>
    <p:sldId id="610" r:id="rId67"/>
    <p:sldId id="316" r:id="rId68"/>
    <p:sldId id="315" r:id="rId69"/>
    <p:sldId id="541" r:id="rId70"/>
    <p:sldId id="612" r:id="rId71"/>
    <p:sldId id="314" r:id="rId72"/>
    <p:sldId id="322" r:id="rId73"/>
    <p:sldId id="328" r:id="rId74"/>
    <p:sldId id="613" r:id="rId75"/>
    <p:sldId id="614" r:id="rId76"/>
    <p:sldId id="280" r:id="rId77"/>
    <p:sldId id="259" r:id="rId78"/>
    <p:sldId id="323" r:id="rId79"/>
    <p:sldId id="688" r:id="rId80"/>
    <p:sldId id="687" r:id="rId81"/>
    <p:sldId id="263" r:id="rId82"/>
    <p:sldId id="448" r:id="rId83"/>
    <p:sldId id="319" r:id="rId84"/>
    <p:sldId id="449" r:id="rId85"/>
    <p:sldId id="324" r:id="rId86"/>
    <p:sldId id="683" r:id="rId87"/>
    <p:sldId id="261" r:id="rId88"/>
  </p:sldIdLst>
  <p:sldSz cx="12192000" cy="6858000"/>
  <p:notesSz cx="6858000" cy="9144000"/>
  <p:embeddedFontLst>
    <p:embeddedFont>
      <p:font typeface="等线" panose="02010600030101010101" pitchFamily="2" charset="-122"/>
      <p:regular r:id="rId90"/>
      <p:bold r:id="rId91"/>
    </p:embeddedFont>
    <p:embeddedFont>
      <p:font typeface="等线 Light" panose="02010600030101010101" pitchFamily="2" charset="-122"/>
      <p:regular r:id="rId92"/>
    </p:embeddedFont>
    <p:embeddedFont>
      <p:font typeface="楷体" panose="02010609060101010101" pitchFamily="49" charset="-122"/>
      <p:regular r:id="rId93"/>
    </p:embeddedFont>
    <p:embeddedFont>
      <p:font typeface="微软雅黑" panose="020B0503020204020204" pitchFamily="34" charset="-122"/>
      <p:regular r:id="rId94"/>
      <p:bold r:id="rId95"/>
    </p:embeddedFont>
    <p:embeddedFont>
      <p:font typeface="Ink Free" panose="03080402000500000000" pitchFamily="66" charset="0"/>
      <p:regular r:id="rId96"/>
    </p:embeddedFont>
  </p:embeddedFontLst>
  <p:custDataLst>
    <p:tags r:id="rId9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en lihong" initials="cl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3E99C2"/>
    <a:srgbClr val="23576F"/>
    <a:srgbClr val="2F7595"/>
    <a:srgbClr val="54A4C8"/>
    <a:srgbClr val="8FC4DB"/>
    <a:srgbClr val="B9DA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468" y="-20"/>
      </p:cViewPr>
      <p:guideLst>
        <p:guide orient="horz" pos="216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font" Target="fonts/font1.fntdata"/><Relationship Id="rId95" Type="http://schemas.openxmlformats.org/officeDocument/2006/relationships/font" Target="fonts/font6.fntdata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font" Target="fonts/font2.fntdata"/><Relationship Id="rId96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font" Target="fonts/font5.fntdata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tags" Target="tags/tag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font" Target="fonts/font3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font" Target="fonts/font4.fntdata"/><Relationship Id="rId98" Type="http://schemas.openxmlformats.org/officeDocument/2006/relationships/commentAuthors" Target="commentAuthors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74EC3F-D168-420E-9AF0-2EC328969688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F1992D-21C3-4173-8B68-28EFAA22ABC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我们常说</a:t>
            </a:r>
            <a:r>
              <a:rPr lang="zh-CN" altLang="zh-C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撇 </a:t>
            </a:r>
            <a:r>
              <a:rPr lang="en-US" altLang="zh-CN" sz="1200" dirty="0">
                <a:solidFill>
                  <a:srgbClr val="333333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 </a:t>
            </a:r>
            <a:r>
              <a:rPr lang="en-US" altLang="zh-CN" sz="1200" dirty="0">
                <a:solidFill>
                  <a:srgbClr val="C00000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pi</a:t>
            </a:r>
            <a:r>
              <a:rPr lang="zh-CN" altLang="zh-CN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ě</a:t>
            </a:r>
            <a:r>
              <a:rPr lang="zh-CN" altLang="en-US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东北更喜欢说</a:t>
            </a: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zh-CN" altLang="en-US" b="1" i="0" dirty="0">
                <a:solidFill>
                  <a:srgbClr val="1F1F1F"/>
                </a:solidFill>
                <a:effectLst/>
                <a:latin typeface="PingFangSC-Semibold"/>
              </a:rPr>
              <a:t> </a:t>
            </a:r>
          </a:p>
          <a:p>
            <a:br>
              <a:rPr lang="zh-CN" altLang="en-US" dirty="0">
                <a:effectLst/>
              </a:rPr>
            </a:b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我们常说</a:t>
            </a:r>
            <a:r>
              <a:rPr lang="zh-CN" altLang="zh-C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撇 </a:t>
            </a:r>
            <a:r>
              <a:rPr lang="en-US" altLang="zh-CN" sz="1200" dirty="0">
                <a:solidFill>
                  <a:srgbClr val="333333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 </a:t>
            </a:r>
            <a:r>
              <a:rPr lang="en-US" altLang="zh-CN" sz="1200" dirty="0">
                <a:solidFill>
                  <a:srgbClr val="C00000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pi</a:t>
            </a:r>
            <a:r>
              <a:rPr lang="zh-CN" altLang="zh-CN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ě</a:t>
            </a:r>
            <a:r>
              <a:rPr lang="zh-CN" altLang="en-US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东北更喜欢说</a:t>
            </a: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1，两个三声在一起怎么读：两个三声连在一起读的时候第一个字变为二声调，第二个字为原来的三声调。</a:t>
            </a:r>
          </a:p>
          <a:p>
            <a:r>
              <a:rPr lang="zh-CN" altLang="en-US"/>
              <a:t>2、例如： 抖擞读作（dóu sǒu）、你好读作（ní hǎo）、祖母读作（zú mǔ）等。</a:t>
            </a:r>
          </a:p>
          <a:p>
            <a:endParaRPr lang="zh-CN" altLang="en-US"/>
          </a:p>
          <a:p>
            <a:r>
              <a:rPr lang="zh-CN" altLang="en-US"/>
              <a:t>3、这种情况出现在普通话的变调中。所谓变调就是字和字连起来说，有时发生字调和单说时不同的现象，如普通话语音中的上声变调，两个上声字相连时，第一个字变成阳平。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怜悯：对肉体或精神上遭受痛苦的人或者对不幸的人表示同情</a:t>
            </a:r>
            <a:r>
              <a:rPr lang="en-US" altLang="zh-CN" dirty="0"/>
              <a:t>.</a:t>
            </a:r>
            <a:r>
              <a:rPr lang="zh-CN" altLang="en-US" dirty="0"/>
              <a:t>怜恤：同“怜悯 ”个人觉得怜悯可能只是思想中表现出来同情的一面</a:t>
            </a:r>
            <a:r>
              <a:rPr lang="en-US" altLang="zh-CN" dirty="0"/>
              <a:t>.</a:t>
            </a:r>
            <a:r>
              <a:rPr lang="zh-CN" altLang="en-US" dirty="0"/>
              <a:t>而怜恤可能除了同情之外</a:t>
            </a:r>
            <a:r>
              <a:rPr lang="en-US" altLang="zh-CN" dirty="0"/>
              <a:t>,</a:t>
            </a:r>
            <a:r>
              <a:rPr lang="zh-CN" altLang="en-US" dirty="0"/>
              <a:t>还有一些体恤的含义</a:t>
            </a:r>
            <a:r>
              <a:rPr lang="en-US" altLang="zh-CN" dirty="0"/>
              <a:t>.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64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我们常说</a:t>
            </a:r>
            <a:r>
              <a:rPr lang="zh-CN" altLang="zh-C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撇 </a:t>
            </a:r>
            <a:r>
              <a:rPr lang="en-US" altLang="zh-CN" sz="1200" dirty="0">
                <a:solidFill>
                  <a:srgbClr val="333333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 </a:t>
            </a:r>
            <a:r>
              <a:rPr lang="en-US" altLang="zh-CN" sz="1200" dirty="0">
                <a:solidFill>
                  <a:srgbClr val="C00000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pi</a:t>
            </a:r>
            <a:r>
              <a:rPr lang="zh-CN" altLang="zh-CN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ě</a:t>
            </a:r>
            <a:r>
              <a:rPr lang="zh-CN" altLang="en-US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东北更喜欢说</a:t>
            </a: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75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/>
              <a:t>我们常说</a:t>
            </a:r>
            <a:r>
              <a:rPr lang="zh-CN" altLang="zh-C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撇 </a:t>
            </a:r>
            <a:r>
              <a:rPr lang="en-US" altLang="zh-CN" sz="1200" dirty="0">
                <a:solidFill>
                  <a:srgbClr val="333333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 </a:t>
            </a:r>
            <a:r>
              <a:rPr lang="en-US" altLang="zh-CN" sz="1200" dirty="0">
                <a:solidFill>
                  <a:srgbClr val="C00000"/>
                </a:solidFill>
                <a:effectLst/>
                <a:latin typeface="微软雅黑" panose="020B0503020204020204" charset="-122"/>
                <a:ea typeface="等线" panose="02010600030101010101" pitchFamily="2" charset="-122"/>
              </a:rPr>
              <a:t>pi</a:t>
            </a:r>
            <a:r>
              <a:rPr lang="zh-CN" altLang="zh-CN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ě</a:t>
            </a:r>
            <a:r>
              <a:rPr lang="zh-CN" altLang="en-US" sz="1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东北更喜欢说</a:t>
            </a: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1992D-21C3-4173-8B68-28EFAA22ABCF}" type="slidenum">
              <a:rPr lang="zh-CN" altLang="en-US" smtClean="0"/>
              <a:t>79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4" t="10944" r="12524" b="898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" t="16077" b="218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1440"/>
            <a:ext cx="12192000" cy="73152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029F2-09E3-42B8-965C-137789BF47FB}" type="datetimeFigureOut">
              <a:rPr lang="zh-CN" altLang="en-US" smtClean="0"/>
              <a:t>2023/3/28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AB131-A433-41B0-A085-F248741814D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Relationship Id="rId4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Relationship Id="rId4" Type="http://schemas.openxmlformats.org/officeDocument/2006/relationships/image" Target="../media/image8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6.xml"/><Relationship Id="rId4" Type="http://schemas.openxmlformats.org/officeDocument/2006/relationships/image" Target="../media/image8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4" Type="http://schemas.openxmlformats.org/officeDocument/2006/relationships/image" Target="../media/image8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8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9.xml"/><Relationship Id="rId4" Type="http://schemas.openxmlformats.org/officeDocument/2006/relationships/image" Target="../media/image8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4" Type="http://schemas.openxmlformats.org/officeDocument/2006/relationships/image" Target="../media/image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4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tags" Target="../tags/tag27.xml"/><Relationship Id="rId7" Type="http://schemas.openxmlformats.org/officeDocument/2006/relationships/image" Target="../media/image5.png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9.xml"/><Relationship Id="rId1" Type="http://schemas.openxmlformats.org/officeDocument/2006/relationships/tags" Target="../tags/tag28.xml"/><Relationship Id="rId5" Type="http://schemas.openxmlformats.org/officeDocument/2006/relationships/image" Target="../media/image14.png"/><Relationship Id="rId4" Type="http://schemas.openxmlformats.org/officeDocument/2006/relationships/image" Target="../media/image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1.xml"/><Relationship Id="rId4" Type="http://schemas.openxmlformats.org/officeDocument/2006/relationships/image" Target="../media/image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33.xml"/><Relationship Id="rId1" Type="http://schemas.openxmlformats.org/officeDocument/2006/relationships/tags" Target="../tags/tag32.xml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tags" Target="../tags/tag36.xml"/><Relationship Id="rId7" Type="http://schemas.openxmlformats.org/officeDocument/2006/relationships/image" Target="../media/image16.jpeg"/><Relationship Id="rId2" Type="http://schemas.openxmlformats.org/officeDocument/2006/relationships/tags" Target="../tags/tag35.xml"/><Relationship Id="rId1" Type="http://schemas.openxmlformats.org/officeDocument/2006/relationships/tags" Target="../tags/tag34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7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4" Type="http://schemas.openxmlformats.org/officeDocument/2006/relationships/image" Target="../media/image4.pn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9.pn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4" Type="http://schemas.openxmlformats.org/officeDocument/2006/relationships/image" Target="../media/image20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4"/>
          <p:cNvSpPr txBox="1"/>
          <p:nvPr/>
        </p:nvSpPr>
        <p:spPr>
          <a:xfrm>
            <a:off x="3052445" y="2787015"/>
            <a:ext cx="7047865" cy="110680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圣经中的生僻字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2991485" y="2567305"/>
            <a:ext cx="6956425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</a:t>
            </a:r>
            <a:r>
              <a:rPr lang="en-US" altLang="zh-CN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endParaRPr lang="zh-CN" altLang="en-US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510665" y="1276985"/>
            <a:ext cx="8968105" cy="418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                        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嗐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麻瓤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柏树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玎珰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咝声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砰訇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脂油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树不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隘口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抡手</a:t>
            </a: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扫帚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干涸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枵薄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谬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西曷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戍楼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砣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毗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碌碡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坍塌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搧翅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吝啬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橛子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缆索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鹞鹰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嚼环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日晷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砧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菖蒲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刨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柞树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蝮蛇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冕旒</a:t>
            </a:r>
          </a:p>
        </p:txBody>
      </p:sp>
      <p:sp>
        <p:nvSpPr>
          <p:cNvPr id="6" name="矩形 5"/>
          <p:cNvSpPr/>
          <p:nvPr/>
        </p:nvSpPr>
        <p:spPr>
          <a:xfrm>
            <a:off x="4328160" y="868680"/>
            <a:ext cx="3535680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440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《以赛亚书》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11540" y="5529580"/>
            <a:ext cx="25527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共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33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个字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598" y="233448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986779" y="2724212"/>
            <a:ext cx="1451728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b="1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/>
          </a:p>
        </p:txBody>
      </p:sp>
      <p:sp>
        <p:nvSpPr>
          <p:cNvPr id="7" name="文本框 6"/>
          <p:cNvSpPr txBox="1"/>
          <p:nvPr/>
        </p:nvSpPr>
        <p:spPr>
          <a:xfrm>
            <a:off x="4718685" y="2118765"/>
            <a:ext cx="2126615" cy="207200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嗐</a:t>
            </a:r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</a:p>
          <a:p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533195" y="1523526"/>
            <a:ext cx="1125607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hài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871845" y="5164455"/>
            <a:ext cx="48996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释义：表示伤感、惋惜、悔恨等。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6" y="920547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嗐</a:t>
            </a:r>
          </a:p>
        </p:txBody>
      </p:sp>
      <p:sp>
        <p:nvSpPr>
          <p:cNvPr id="7" name="任意多边形: 形状 6"/>
          <p:cNvSpPr/>
          <p:nvPr/>
        </p:nvSpPr>
        <p:spPr>
          <a:xfrm>
            <a:off x="1239520" y="1818005"/>
            <a:ext cx="10067290" cy="3239770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1646555" y="2167255"/>
            <a:ext cx="8894445" cy="2890520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以赛亚书1:4  </a:t>
            </a:r>
            <a:r>
              <a:rPr lang="en-US" altLang="zh-CN" sz="2800" spc="3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嗐！</a:t>
            </a:r>
            <a:r>
              <a:rPr lang="zh-CN" altLang="en-US" sz="2800" spc="3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hài</a:t>
            </a:r>
            <a:r>
              <a:rPr lang="zh-CN" altLang="en-US" sz="2800" spc="3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犯罪的国民，担着罪孽的百姓；行恶的种类，败坏的儿女！他们离弃耶和华，藐视以色列的圣者，与他生疏，往后退步。</a:t>
            </a:r>
          </a:p>
        </p:txBody>
      </p:sp>
      <p:sp>
        <p:nvSpPr>
          <p:cNvPr id="2" name="文本框 4"/>
          <p:cNvSpPr txBox="1"/>
          <p:nvPr/>
        </p:nvSpPr>
        <p:spPr>
          <a:xfrm>
            <a:off x="6619240" y="5525135"/>
            <a:ext cx="3921760" cy="401955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38125">
              <a:lnSpc>
                <a:spcPts val="2625"/>
              </a:lnSpc>
            </a:pPr>
            <a:r>
              <a:rPr lang="zh-CN" altLang="zh-CN" sz="2400" dirty="0">
                <a:solidFill>
                  <a:srgbClr val="71777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71777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71777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400" dirty="0">
                <a:solidFill>
                  <a:srgbClr val="71777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395" y="258506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3563590" y="1788254"/>
            <a:ext cx="1931607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má</a:t>
            </a:r>
            <a:r>
              <a:rPr lang="zh-CN" altLang="zh-CN" sz="20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880260" y="1745074"/>
            <a:ext cx="2295111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ráng</a:t>
            </a:r>
            <a:r>
              <a:rPr lang="zh-CN" altLang="zh-CN" sz="4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207" y="254442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2860675" y="1844907"/>
            <a:ext cx="2481580" cy="210756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麻</a:t>
            </a:r>
            <a:r>
              <a:rPr lang="en-US" altLang="zh-CN" sz="199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199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5951220" y="5590540"/>
            <a:ext cx="669353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易燃的麻屑，亦作火绒。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633210" y="2517775"/>
            <a:ext cx="217995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瓤</a:t>
            </a:r>
            <a:endParaRPr lang="zh-CN" altLang="en-US" sz="16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8"/>
          <p:cNvSpPr/>
          <p:nvPr/>
        </p:nvSpPr>
        <p:spPr>
          <a:xfrm>
            <a:off x="2051050" y="2031365"/>
            <a:ext cx="8905875" cy="224790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indent="-45720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2124075" y="2286000"/>
            <a:ext cx="883285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以赛亚书1:31 有权势的必如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麻瓤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má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ráng）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；他的工作好像火星，都要一同焚毁，无人扑灭。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199532" y="5032025"/>
            <a:ext cx="6097656" cy="427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5195265" y="1339283"/>
            <a:ext cx="180146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麻瓤</a:t>
            </a:r>
            <a:r>
              <a:rPr lang="zh-CN" altLang="en-US" sz="2800" b="1" dirty="0"/>
              <a:t> </a:t>
            </a:r>
          </a:p>
        </p:txBody>
      </p:sp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38005" y="133895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139" y="259395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874642" y="1820607"/>
            <a:ext cx="1612624" cy="1568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4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bǎi</a:t>
            </a:r>
            <a:endParaRPr lang="zh-CN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zh-CN" alt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435" y="263269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6744472" y="2358517"/>
            <a:ext cx="135538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柏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7232675" y="1890845"/>
            <a:ext cx="1254887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400" dirty="0"/>
              <a:t> </a:t>
            </a:r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bó </a:t>
            </a:r>
          </a:p>
        </p:txBody>
      </p:sp>
      <p:sp>
        <p:nvSpPr>
          <p:cNvPr id="2" name="箭头: 左右 1"/>
          <p:cNvSpPr/>
          <p:nvPr/>
        </p:nvSpPr>
        <p:spPr>
          <a:xfrm>
            <a:off x="5178464" y="3588328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609850" y="2404109"/>
            <a:ext cx="164909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966970" y="1905000"/>
            <a:ext cx="1931670" cy="39141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739348" y="1103713"/>
            <a:ext cx="3745709" cy="4979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香</a:t>
            </a:r>
            <a:r>
              <a:rPr lang="en-US" altLang="zh-CN" sz="36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柏</a:t>
            </a:r>
            <a:r>
              <a:rPr lang="en-US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树</a:t>
            </a:r>
            <a:r>
              <a:rPr lang="en-US" altLang="zh-CN" sz="3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 bǎi </a:t>
            </a:r>
            <a:r>
              <a:rPr lang="en-US" altLang="zh-CN" sz="36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 </a:t>
            </a:r>
          </a:p>
          <a:p>
            <a:pPr indent="304800">
              <a:lnSpc>
                <a:spcPts val="2625"/>
              </a:lnSpc>
            </a:pPr>
            <a:endParaRPr lang="en-US" altLang="zh-CN" sz="36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2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   </a:t>
            </a:r>
            <a:endParaRPr lang="zh-CN" altLang="zh-CN" sz="2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lvl="0" indent="0">
              <a:lnSpc>
                <a:spcPct val="150000"/>
              </a:lnSpc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柏树叶又名柏木叶、柏叶、香柏叶、香扁柏叶、垂丝柏叶、扫帚柏叶、白木树叶、密密松、扁柏叶、垂柏叶、柏青树叶、宋柏叶。</a:t>
            </a:r>
          </a:p>
        </p:txBody>
      </p:sp>
      <p:cxnSp>
        <p:nvCxnSpPr>
          <p:cNvPr id="8" name="直接连接符 7"/>
          <p:cNvCxnSpPr>
            <a:endCxn id="5" idx="2"/>
          </p:cNvCxnSpPr>
          <p:nvPr/>
        </p:nvCxnSpPr>
        <p:spPr>
          <a:xfrm>
            <a:off x="5930163" y="1860550"/>
            <a:ext cx="2540" cy="39585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6320155" y="1103630"/>
            <a:ext cx="4564380" cy="63881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457200">
              <a:lnSpc>
                <a:spcPts val="2625"/>
              </a:lnSpc>
            </a:pPr>
            <a:r>
              <a:rPr altLang="zh-CN" sz="3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altLang="zh-CN" sz="3600" b="1" dirty="0">
                <a:solidFill>
                  <a:schemeClr val="tx1"/>
                </a:solidFill>
                <a:effectLst/>
              </a:rPr>
              <a:t>  </a:t>
            </a:r>
            <a:r>
              <a:rPr altLang="zh-CN" sz="3600" b="1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柏</a:t>
            </a:r>
            <a:r>
              <a:rPr altLang="zh-CN" sz="3600" b="1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拉图</a:t>
            </a:r>
            <a:r>
              <a:rPr lang="en-US" sz="3600" b="1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altLang="zh-CN" sz="3600" b="1" dirty="0">
                <a:effectLst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altLang="zh-CN" sz="3600" dirty="0">
                <a:effectLst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bó</a:t>
            </a:r>
            <a:r>
              <a:rPr altLang="zh-CN" sz="3600" b="1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altLang="zh-CN" sz="3600" b="1" dirty="0">
              <a:solidFill>
                <a:srgbClr val="C00000"/>
              </a:solidFill>
              <a:effectLst/>
            </a:endParaRPr>
          </a:p>
          <a:p>
            <a:pPr indent="457200">
              <a:lnSpc>
                <a:spcPts val="2625"/>
              </a:lnSpc>
            </a:pPr>
            <a:endParaRPr lang="zh-CN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endParaRPr lang="zh-CN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675755" y="2178050"/>
            <a:ext cx="342582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人名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是古希腊伟大的哲学家，也是整个西方文化中最伟大的哲学家和思想家之一。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pic>
        <p:nvPicPr>
          <p:cNvPr id="6" name="video1968736948 00_00_18-00_01_05">
            <a:hlinkClick r:id="" action="ppaction://media"/>
            <a:extLst>
              <a:ext uri="{FF2B5EF4-FFF2-40B4-BE49-F238E27FC236}">
                <a16:creationId xmlns:a16="http://schemas.microsoft.com/office/drawing/2014/main" id="{6B6D194A-DEB8-1295-CC28-28A957E260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992459" y="-439438"/>
            <a:ext cx="13292254" cy="8539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677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55"/>
    </mc:Choice>
    <mc:Fallback>
      <p:transition spd="slow" advTm="58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8"/>
          <p:cNvSpPr/>
          <p:nvPr/>
        </p:nvSpPr>
        <p:spPr>
          <a:xfrm>
            <a:off x="2050139" y="2031306"/>
            <a:ext cx="8090451" cy="224784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indent="-45720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2183130" y="2282190"/>
            <a:ext cx="7341235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以赛亚书2:13 又临到黎巴嫩高大的</a:t>
            </a:r>
          </a:p>
          <a:p>
            <a:pPr indent="238125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香柏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bǎi </a:t>
            </a:r>
            <a:r>
              <a:rPr lang="zh-CN" alt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  <a:sym typeface="+mn-ea"/>
              </a:rPr>
              <a:t>）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树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和巴珊的橡树；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996207" y="5089810"/>
            <a:ext cx="6097656" cy="764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74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处  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zh-CN" sz="24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都读</a:t>
            </a:r>
            <a:r>
              <a:rPr lang="en-US" altLang="zh-CN" sz="2400" dirty="0">
                <a:solidFill>
                  <a:schemeClr val="tx1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  <a:sym typeface="+mn-ea"/>
              </a:rPr>
              <a:t>bǎi </a:t>
            </a:r>
          </a:p>
          <a:p>
            <a:pPr indent="238125">
              <a:lnSpc>
                <a:spcPts val="2625"/>
              </a:lnSpc>
            </a:pPr>
            <a:endParaRPr lang="en-US" altLang="zh-CN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微软雅黑" panose="020B0503020204020204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195546" y="1243416"/>
            <a:ext cx="180146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香柏树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15475" y="133895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635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2869177" y="1952521"/>
            <a:ext cx="1451728" cy="616483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00000" dirty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玎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597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6627043" y="2639371"/>
            <a:ext cx="2083324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/>
          </a:p>
        </p:txBody>
      </p:sp>
      <p:sp>
        <p:nvSpPr>
          <p:cNvPr id="9" name="文本框 8"/>
          <p:cNvSpPr txBox="1"/>
          <p:nvPr/>
        </p:nvSpPr>
        <p:spPr>
          <a:xfrm>
            <a:off x="3525128" y="1408117"/>
            <a:ext cx="1451728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dīng 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716395" y="1427480"/>
            <a:ext cx="290449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rgbClr val="66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r>
              <a:rPr lang="en-US" altLang="zh-CN" sz="4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dāng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1547495" y="5388610"/>
            <a:ext cx="9736455" cy="1101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              </a:t>
            </a:r>
            <a:r>
              <a:rPr lang="zh-CN" altLang="en-US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释义：</a:t>
            </a: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象声词，形容金属、瓷器等清凉的撞击声.</a:t>
            </a:r>
          </a:p>
          <a:p>
            <a:pPr indent="304800">
              <a:lnSpc>
                <a:spcPts val="2625"/>
              </a:lnSpc>
            </a:pP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                    同“丁当”，亦作“玎当”。</a:t>
            </a:r>
          </a:p>
          <a:p>
            <a:pPr indent="304800">
              <a:lnSpc>
                <a:spcPts val="2625"/>
              </a:lnSpc>
            </a:pPr>
            <a:endParaRPr lang="en-US" altLang="zh-CN" sz="2400" dirty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542146" y="2134116"/>
            <a:ext cx="3048785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珰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012440" y="2218244"/>
            <a:ext cx="222567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玎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3" grpId="0"/>
      <p:bldP spid="1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8"/>
          <p:cNvSpPr/>
          <p:nvPr/>
        </p:nvSpPr>
        <p:spPr>
          <a:xfrm>
            <a:off x="1468120" y="2256790"/>
            <a:ext cx="9448800" cy="234442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indent="-45720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1468120" y="2482850"/>
            <a:ext cx="926846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ct val="150000"/>
              </a:lnSpc>
            </a:pP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以赛亚书3:16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耶和华又说：因为锡安的女子狂傲，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行走挺项，卖弄眼目，俏步徐行，脚下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玎珰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sym typeface="+mn-ea"/>
              </a:rPr>
              <a:t>dīng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dāng</a:t>
            </a:r>
            <a:r>
              <a:rPr lang="zh-CN" altLang="en-US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094122" y="5172360"/>
            <a:ext cx="6097656" cy="427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5195265" y="1339283"/>
            <a:ext cx="180146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玎珰</a:t>
            </a:r>
            <a:r>
              <a: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15475" y="134340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635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597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6627043" y="2639371"/>
            <a:ext cx="2083324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/>
          </a:p>
        </p:txBody>
      </p:sp>
      <p:sp>
        <p:nvSpPr>
          <p:cNvPr id="9" name="文本框 8"/>
          <p:cNvSpPr txBox="1"/>
          <p:nvPr/>
        </p:nvSpPr>
        <p:spPr>
          <a:xfrm>
            <a:off x="3683423" y="1591910"/>
            <a:ext cx="1451728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sī</a:t>
            </a:r>
            <a:r>
              <a:rPr lang="en-US" altLang="zh-CN" sz="4800" dirty="0">
                <a:solidFill>
                  <a:srgbClr val="66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5840890" y="5421374"/>
            <a:ext cx="6094428" cy="40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2400" dirty="0">
              <a:solidFill>
                <a:srgbClr val="00B0F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510807" y="2091545"/>
            <a:ext cx="3048785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声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6626225" y="5207635"/>
            <a:ext cx="516699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释义：各种动物常用以表示受惊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恐惧或激怒的声音。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152775" y="2237567"/>
            <a:ext cx="211201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咝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626860" y="1544320"/>
            <a:ext cx="2455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cs typeface="Arial" panose="020B0604020202020204" pitchFamily="34" charset="0"/>
              </a:rPr>
              <a:t>shēnɡ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7" grpId="0"/>
      <p:bldP spid="7" grpId="1"/>
      <p:bldP spid="15" grpId="0"/>
      <p:bldP spid="15" grpId="1"/>
      <p:bldP spid="5" grpId="0"/>
      <p:bldP spid="5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909150" y="117957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6" y="940232"/>
            <a:ext cx="2410310" cy="92202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Ink Free" panose="03080402000500000000" pitchFamily="2" charset="0"/>
                <a:ea typeface="方正仿宋简体" pitchFamily="2" charset="-122"/>
                <a:cs typeface="+mn-cs"/>
              </a:rPr>
              <a:t> </a:t>
            </a:r>
            <a:r>
              <a:rPr lang="zh-CN" altLang="zh-CN" sz="3200" b="1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600" b="1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咝声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6673850" y="5050155"/>
            <a:ext cx="3390900" cy="84518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</p:txBody>
      </p:sp>
      <p:sp>
        <p:nvSpPr>
          <p:cNvPr id="11" name="任意多边形: 形状 10"/>
          <p:cNvSpPr/>
          <p:nvPr/>
        </p:nvSpPr>
        <p:spPr>
          <a:xfrm>
            <a:off x="1754505" y="1936750"/>
            <a:ext cx="8963025" cy="255333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2016125" y="2303145"/>
            <a:ext cx="7410450" cy="210375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以赛亚书5:26</a:t>
            </a:r>
            <a:r>
              <a:rPr lang="en-US" altLang="zh-CN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他必竖立大旗，招远方的国民，发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咝声</a:t>
            </a:r>
            <a:r>
              <a:rPr lang="zh-CN" altLang="en-US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（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sī  </a:t>
            </a:r>
            <a:r>
              <a:rPr lang="zh-CN" altLang="en-US" sz="28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shēnɡ</a:t>
            </a:r>
            <a:r>
              <a:rPr lang="zh-CN" altLang="en-US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叫他们从地极而来；看哪，他们必急速奔来。</a:t>
            </a:r>
          </a:p>
        </p:txBody>
      </p:sp>
      <p:sp>
        <p:nvSpPr>
          <p:cNvPr id="28" name="文本框 4"/>
          <p:cNvSpPr txBox="1"/>
          <p:nvPr/>
        </p:nvSpPr>
        <p:spPr>
          <a:xfrm>
            <a:off x="6580505" y="5185410"/>
            <a:ext cx="3592830" cy="82994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次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zh-CN" sz="2400" dirty="0">
              <a:solidFill>
                <a:schemeClr val="bg2">
                  <a:lumMod val="10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507" y="23398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828415" y="1407795"/>
            <a:ext cx="243586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pēng</a:t>
            </a:r>
            <a:r>
              <a:rPr lang="en-US" altLang="zh-CN" sz="4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endParaRPr lang="zh-CN" altLang="en-US" sz="85700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730" y="23398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479130" y="2176654"/>
            <a:ext cx="2108707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訇 </a:t>
            </a:r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746240" y="1494790"/>
            <a:ext cx="270764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hōng</a:t>
            </a:r>
            <a:r>
              <a:rPr lang="zh-CN" altLang="zh-CN" sz="4800" b="1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4400" b="1" dirty="0"/>
          </a:p>
        </p:txBody>
      </p:sp>
      <p:sp>
        <p:nvSpPr>
          <p:cNvPr id="14" name="文本框 13"/>
          <p:cNvSpPr txBox="1"/>
          <p:nvPr/>
        </p:nvSpPr>
        <p:spPr>
          <a:xfrm>
            <a:off x="5615940" y="5363845"/>
            <a:ext cx="501713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释义：形容撞击或大物落地的声音。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467332" y="2136602"/>
            <a:ext cx="93408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9" grpId="0"/>
      <p:bldP spid="9" grpId="1"/>
      <p:bldP spid="11" grpId="0"/>
      <p:bldP spid="11" grpId="1"/>
      <p:bldP spid="14" grpId="0"/>
      <p:bldP spid="14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2" name="文本框 1"/>
          <p:cNvSpPr txBox="1"/>
          <p:nvPr/>
        </p:nvSpPr>
        <p:spPr>
          <a:xfrm>
            <a:off x="5173345" y="3200400"/>
            <a:ext cx="8229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视频</a:t>
            </a:r>
          </a:p>
        </p:txBody>
      </p:sp>
      <p:pic>
        <p:nvPicPr>
          <p:cNvPr id="5" name="砰訇 00_00_00-00_00_11">
            <a:hlinkClick r:id="" action="ppaction://media"/>
            <a:extLst>
              <a:ext uri="{FF2B5EF4-FFF2-40B4-BE49-F238E27FC236}">
                <a16:creationId xmlns:a16="http://schemas.microsoft.com/office/drawing/2014/main" id="{81C69894-D754-9B03-6290-A8A5D5BD0B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450" y="0"/>
            <a:ext cx="121031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948520" y="118973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6" y="920547"/>
            <a:ext cx="2410310" cy="92202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Ink Free" panose="03080402000500000000" pitchFamily="2" charset="0"/>
                <a:ea typeface="方正仿宋简体" pitchFamily="2" charset="-122"/>
                <a:cs typeface="+mn-cs"/>
              </a:rPr>
              <a:t> </a:t>
            </a:r>
            <a:r>
              <a:rPr lang="zh-CN" altLang="zh-CN" sz="3200" b="1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600" b="1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砰訇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6035675" y="4659630"/>
            <a:ext cx="3390900" cy="84518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</p:txBody>
      </p:sp>
      <p:sp>
        <p:nvSpPr>
          <p:cNvPr id="11" name="任意多边形: 形状 10"/>
          <p:cNvSpPr/>
          <p:nvPr/>
        </p:nvSpPr>
        <p:spPr>
          <a:xfrm>
            <a:off x="1754505" y="1936750"/>
            <a:ext cx="8963025" cy="245618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1838960" y="2113280"/>
            <a:ext cx="8536305" cy="210375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以赛亚书5:30 </a:t>
            </a:r>
            <a:r>
              <a:rPr lang="en-US" altLang="zh-CN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那日，他们要向以色列人吼叫，像海浪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砰訇</a:t>
            </a:r>
            <a:r>
              <a:rPr lang="en-US" altLang="zh-CN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sym typeface="+mn-ea"/>
              </a:rPr>
              <a:t> </a:t>
            </a:r>
            <a:r>
              <a:rPr lang="zh-CN" altLang="en-US" sz="28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（</a:t>
            </a:r>
            <a:r>
              <a:rPr lang="en-US" altLang="zh-CN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pēng hōng</a:t>
            </a:r>
            <a:r>
              <a:rPr lang="zh-CN" altLang="en-US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；人若望地，只见黑暗艰难，光明在云中变为昏暗。</a:t>
            </a:r>
          </a:p>
        </p:txBody>
      </p:sp>
      <p:sp>
        <p:nvSpPr>
          <p:cNvPr id="28" name="文本框 4"/>
          <p:cNvSpPr txBox="1"/>
          <p:nvPr/>
        </p:nvSpPr>
        <p:spPr>
          <a:xfrm>
            <a:off x="6035675" y="4762500"/>
            <a:ext cx="3390900" cy="82994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次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zh-CN" sz="2400" dirty="0">
              <a:solidFill>
                <a:schemeClr val="bg2">
                  <a:lumMod val="10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362" y="213611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548" y="208912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124857" y="1997766"/>
            <a:ext cx="2199032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油</a:t>
            </a:r>
          </a:p>
        </p:txBody>
      </p:sp>
      <p:sp>
        <p:nvSpPr>
          <p:cNvPr id="11" name="文本框 10"/>
          <p:cNvSpPr txBox="1"/>
          <p:nvPr>
            <p:custDataLst>
              <p:tags r:id="rId1"/>
            </p:custDataLst>
          </p:nvPr>
        </p:nvSpPr>
        <p:spPr>
          <a:xfrm>
            <a:off x="3721835" y="1314174"/>
            <a:ext cx="123851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/>
              <a:t> </a:t>
            </a:r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zhī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5519420" y="5189855"/>
            <a:ext cx="573405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释义：一种动物油，由压榨</a:t>
            </a:r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动物脂而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得，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主要用作润滑剂，尤多与矿物油混合使用。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220894" y="2033154"/>
            <a:ext cx="112712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607175" y="1235710"/>
            <a:ext cx="18694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yóu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3" grpId="0"/>
      <p:bldP spid="13" grpId="1"/>
      <p:bldP spid="6" grpId="0"/>
      <p:bldP spid="6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4947896" y="920547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200" b="1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脂油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6035675" y="4659630"/>
            <a:ext cx="4312285" cy="84518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/>
          </a:p>
        </p:txBody>
      </p:sp>
      <p:sp>
        <p:nvSpPr>
          <p:cNvPr id="11" name="任意多边形: 形状 10"/>
          <p:cNvSpPr/>
          <p:nvPr/>
        </p:nvSpPr>
        <p:spPr>
          <a:xfrm>
            <a:off x="1754697" y="1936719"/>
            <a:ext cx="8963245" cy="2146514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1930400" y="2030095"/>
            <a:ext cx="8787765" cy="210375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以赛亚书6:10</a:t>
            </a:r>
            <a:r>
              <a:rPr lang="en-US" altLang="zh-CN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要使这百姓心蒙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脂油</a:t>
            </a:r>
            <a:r>
              <a:rPr lang="zh-CN" altLang="en-US" sz="2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（</a:t>
            </a:r>
            <a:r>
              <a:rPr lang="zh-CN" altLang="en-US" sz="2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zhī</a:t>
            </a:r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yóu</a:t>
            </a:r>
            <a:r>
              <a:rPr lang="zh-CN" altLang="en-US" sz="2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，耳朵发沉，眼睛昏迷；恐怕眼睛看见，耳朵听见，心里明白，回转过来，便得医治。”</a:t>
            </a:r>
          </a:p>
        </p:txBody>
      </p:sp>
      <p:sp>
        <p:nvSpPr>
          <p:cNvPr id="28" name="文本框 4"/>
          <p:cNvSpPr txBox="1"/>
          <p:nvPr/>
        </p:nvSpPr>
        <p:spPr>
          <a:xfrm>
            <a:off x="6096000" y="4804410"/>
            <a:ext cx="4020820" cy="82994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63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次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zh-CN" sz="2400" dirty="0">
              <a:solidFill>
                <a:schemeClr val="bg2">
                  <a:lumMod val="10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635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3209925" y="2446655"/>
            <a:ext cx="2132965" cy="270192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00000" dirty="0">
                <a:latin typeface="楷体" panose="02010609060101010101" pitchFamily="49" charset="-122"/>
                <a:ea typeface="楷体" panose="02010609060101010101" pitchFamily="49" charset="-122"/>
              </a:rPr>
              <a:t>柏树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597" y="237885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923802" y="1570863"/>
            <a:ext cx="1451728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dǔn</a:t>
            </a:r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131820" y="2204165"/>
            <a:ext cx="170370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树</a:t>
            </a:r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75705" y="5148580"/>
            <a:ext cx="51041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释义：树身锯去后剩下的靠近根部</a:t>
            </a:r>
          </a:p>
          <a:p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的一段。也叫树墩子。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607435" y="1578610"/>
            <a:ext cx="23101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sh</a:t>
            </a:r>
            <a:r>
              <a:rPr lang="zh-CN" altLang="en-US" sz="4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ù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6530EF46-876E-7D1E-F5D1-2AE6B9570063}"/>
              </a:ext>
            </a:extLst>
          </p:cNvPr>
          <p:cNvSpPr txBox="1"/>
          <p:nvPr/>
        </p:nvSpPr>
        <p:spPr>
          <a:xfrm>
            <a:off x="760021" y="70889152"/>
            <a:ext cx="558852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𣎴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D2E3FDB9-1831-4662-FA97-5CA1F59B7763}"/>
              </a:ext>
            </a:extLst>
          </p:cNvPr>
          <p:cNvSpPr txBox="1"/>
          <p:nvPr/>
        </p:nvSpPr>
        <p:spPr>
          <a:xfrm>
            <a:off x="6512855" y="2224480"/>
            <a:ext cx="136048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𣎴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9" grpId="1"/>
      <p:bldP spid="4" grpId="0"/>
      <p:bldP spid="4" grpId="1"/>
      <p:bldP spid="8" grpId="0"/>
      <p:bldP spid="8" grpId="1"/>
      <p:bldP spid="6" grpId="0"/>
      <p:bldP spid="6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256459" y="1243712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45162" y="1243801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树</a:t>
            </a:r>
            <a:r>
              <a:rPr lang="zh-CN" alt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𣎴</a:t>
            </a:r>
            <a:endParaRPr lang="zh-CN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1363980" y="1944370"/>
            <a:ext cx="10002520" cy="302196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1806575" y="2282825"/>
            <a:ext cx="8185785" cy="232727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以赛亚书6:13  </a:t>
            </a:r>
            <a:r>
              <a:rPr lang="en-US" altLang="zh-CN" sz="2800" spc="300" dirty="0" err="1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境内剩下的人若还有十分之一，也必被吞灭，像栗树、橡树虽被砍伐，</a:t>
            </a:r>
            <a:r>
              <a:rPr lang="en-US" altLang="zh-CN" sz="2800" spc="300" dirty="0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树</a:t>
            </a:r>
            <a:r>
              <a:rPr lang="zh-CN" altLang="en-US" sz="28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𣎴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en-US" sz="2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sh</a:t>
            </a:r>
            <a:r>
              <a:rPr lang="zh-CN" altLang="en-US" sz="2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ù</a:t>
            </a:r>
            <a:r>
              <a:rPr lang="en-US" altLang="zh-CN" sz="2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 </a:t>
            </a:r>
            <a:r>
              <a:rPr lang="en-US" altLang="zh-CN" sz="2800" dirty="0" err="1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dǔn</a:t>
            </a:r>
            <a:r>
              <a:rPr lang="en-US" altLang="zh-CN" sz="2800" spc="300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en-US" altLang="zh-CN" sz="2800" spc="300" dirty="0" err="1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子却仍存留。这圣洁的种类在国中也是如此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38" name="文本框 4"/>
          <p:cNvSpPr txBox="1"/>
          <p:nvPr/>
        </p:nvSpPr>
        <p:spPr>
          <a:xfrm>
            <a:off x="6673215" y="5094605"/>
            <a:ext cx="3999230" cy="460375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507" y="23398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929380" y="1457325"/>
            <a:ext cx="243586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ài</a:t>
            </a:r>
            <a:r>
              <a:rPr lang="en-US" altLang="zh-CN" sz="4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endParaRPr lang="zh-CN" altLang="en-US" sz="85700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730" y="233983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564855" y="2290083"/>
            <a:ext cx="2108707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 </a:t>
            </a:r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005955" y="5300345"/>
            <a:ext cx="370078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释义：1险要的关隘。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  <a:p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2.泛指狭窄的出口。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495040" y="2205874"/>
            <a:ext cx="93408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隘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005955" y="1484630"/>
            <a:ext cx="16211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kǒu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5" grpId="0"/>
      <p:bldP spid="5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256459" y="1243712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45162" y="1149821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隘口</a:t>
            </a:r>
          </a:p>
        </p:txBody>
      </p:sp>
      <p:sp>
        <p:nvSpPr>
          <p:cNvPr id="7" name="任意多边形: 形状 6"/>
          <p:cNvSpPr/>
          <p:nvPr/>
        </p:nvSpPr>
        <p:spPr>
          <a:xfrm>
            <a:off x="1616710" y="2167255"/>
            <a:ext cx="9458325" cy="258508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2113280" y="2592705"/>
            <a:ext cx="8273415" cy="245554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以赛亚书10:29</a:t>
            </a:r>
            <a:r>
              <a:rPr lang="en-US" altLang="zh-CN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他们过了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隘口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（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ài </a:t>
            </a:r>
            <a:r>
              <a:rPr lang="zh-CN" altLang="zh-CN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kǒu</a:t>
            </a:r>
            <a:r>
              <a:rPr lang="zh-CN" altLang="en-US" sz="28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</a:rPr>
              <a:t>）</a:t>
            </a:r>
            <a:r>
              <a:rPr lang="zh-CN" altLang="en-US" sz="28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，在迦巴住宿。拉玛人战兢；扫罗的基比亚人逃跑。</a:t>
            </a:r>
          </a:p>
        </p:txBody>
      </p:sp>
      <p:sp>
        <p:nvSpPr>
          <p:cNvPr id="38" name="文本框 4"/>
          <p:cNvSpPr txBox="1"/>
          <p:nvPr/>
        </p:nvSpPr>
        <p:spPr>
          <a:xfrm>
            <a:off x="6516370" y="5320030"/>
            <a:ext cx="4223385" cy="460375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139" y="259395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736099" y="1795495"/>
            <a:ext cx="1612624" cy="1506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4400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lūn </a:t>
            </a:r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 </a:t>
            </a:r>
          </a:p>
          <a:p>
            <a:endParaRPr lang="zh-CN" altLang="en-US" sz="4400" b="1" dirty="0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435" y="255649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6695979" y="2256340"/>
            <a:ext cx="135538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抡</a:t>
            </a:r>
          </a:p>
        </p:txBody>
      </p:sp>
      <p:sp>
        <p:nvSpPr>
          <p:cNvPr id="13" name="文本框 12"/>
          <p:cNvSpPr txBox="1"/>
          <p:nvPr>
            <p:custDataLst>
              <p:tags r:id="rId2"/>
            </p:custDataLst>
          </p:nvPr>
        </p:nvSpPr>
        <p:spPr>
          <a:xfrm>
            <a:off x="6961910" y="1736703"/>
            <a:ext cx="1553152" cy="85725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400" dirty="0"/>
              <a:t> </a:t>
            </a:r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lún</a:t>
            </a:r>
            <a:r>
              <a:rPr lang="zh-CN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箭头: 左右 1"/>
          <p:cNvSpPr/>
          <p:nvPr/>
        </p:nvSpPr>
        <p:spPr>
          <a:xfrm>
            <a:off x="5178464" y="342900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609850" y="2632710"/>
            <a:ext cx="1649095" cy="21869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 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658339" y="2314056"/>
            <a:ext cx="125476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966970" y="2593975"/>
            <a:ext cx="1931670" cy="29108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141730" y="1347470"/>
            <a:ext cx="5523230" cy="28422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zh-CN" altLang="zh-CN" sz="36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 </a:t>
            </a:r>
            <a:r>
              <a:rPr lang="zh-CN" altLang="zh-CN" sz="3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抡</a:t>
            </a:r>
            <a:r>
              <a:rPr lang="en-US" altLang="zh-CN" sz="36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zh-CN" sz="3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lūn</a:t>
            </a:r>
            <a:endParaRPr lang="zh-CN" altLang="zh-CN" sz="36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304800">
              <a:lnSpc>
                <a:spcPts val="2625"/>
              </a:lnSpc>
            </a:pPr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>
              <a:lnSpc>
                <a:spcPts val="2625"/>
              </a:lnSpc>
            </a:pPr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>
              <a:lnSpc>
                <a:spcPct val="150000"/>
              </a:lnSpc>
            </a:pP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1.用力挥动：～拳。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～刀。</a:t>
            </a:r>
          </a:p>
          <a:p>
            <a:pPr indent="304800">
              <a:lnSpc>
                <a:spcPct val="150000"/>
              </a:lnSpc>
            </a:pP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～起铁锤打炮眼。</a:t>
            </a:r>
          </a:p>
          <a:p>
            <a:pPr indent="304800">
              <a:lnSpc>
                <a:spcPct val="150000"/>
              </a:lnSpc>
            </a:pP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2.挥动胳膊抛出去；</a:t>
            </a:r>
          </a:p>
          <a:p>
            <a:pPr indent="304800">
              <a:lnSpc>
                <a:spcPct val="150000"/>
              </a:lnSpc>
            </a:pP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扔：把菜～了一地。</a:t>
            </a:r>
          </a:p>
        </p:txBody>
      </p:sp>
      <p:cxnSp>
        <p:nvCxnSpPr>
          <p:cNvPr id="8" name="直接连接符 7"/>
          <p:cNvCxnSpPr/>
          <p:nvPr/>
        </p:nvCxnSpPr>
        <p:spPr>
          <a:xfrm>
            <a:off x="6664858" y="1244600"/>
            <a:ext cx="2540" cy="39039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7275830" y="1536700"/>
            <a:ext cx="4564380" cy="63881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en-US" altLang="zh-CN" sz="3600">
                <a:solidFill>
                  <a:srgbClr val="C00000"/>
                </a:solidFill>
                <a:sym typeface="+mn-ea"/>
              </a:rPr>
              <a:t> 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抡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 </a:t>
            </a:r>
            <a:r>
              <a:rPr lang="zh-CN" altLang="en-US" sz="36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 lún</a:t>
            </a:r>
            <a:endParaRPr lang="zh-CN" altLang="en-US" sz="3600" dirty="0">
              <a:solidFill>
                <a:srgbClr val="000000"/>
              </a:solidFill>
              <a:effectLst/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096000" y="5504734"/>
            <a:ext cx="609765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altLang="zh-CN" sz="2400" dirty="0">
              <a:solidFill>
                <a:srgbClr val="C00000"/>
              </a:solidFill>
              <a:effectLst/>
              <a:latin typeface="Times New Roman" panose="02020603050405020304" pitchFamily="18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373620" y="2663825"/>
            <a:ext cx="342582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挑选；</a:t>
            </a:r>
          </a:p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选拔：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抡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4615" y="1609090"/>
            <a:ext cx="9370060" cy="3138805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2148840" y="2145030"/>
            <a:ext cx="7959090" cy="191770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以赛亚书10:32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当那日，亚述王要在挪伯歇兵，向锡安女子的山－就是耶路撒冷的山－</a:t>
            </a:r>
          </a:p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抡</a:t>
            </a:r>
            <a:r>
              <a:rPr lang="zh-CN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手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（</a:t>
            </a:r>
            <a:r>
              <a:rPr lang="en-US" altLang="zh-CN" sz="280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lūn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攻他。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1861820" y="5083810"/>
            <a:ext cx="8994140" cy="1101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  </a:t>
            </a:r>
            <a:r>
              <a:rPr lang="en-US" altLang="zh-CN" sz="20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en-US" altLang="zh-CN" sz="24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10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处  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24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圣经都读</a:t>
            </a:r>
            <a:r>
              <a:rPr lang="en-US" altLang="zh-CN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lūn </a:t>
            </a:r>
            <a:endParaRPr lang="en-US" altLang="zh-CN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304800">
              <a:lnSpc>
                <a:spcPts val="2625"/>
              </a:lnSpc>
            </a:pPr>
            <a:endParaRPr lang="en-US" altLang="zh-CN" sz="180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237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48722" y="1629937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zhou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5887085" y="5372100"/>
            <a:ext cx="493141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>
                <a:solidFill>
                  <a:srgbClr val="2F759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2F759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rgbClr val="3E99C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  <a:r>
              <a:rPr lang="en-US" altLang="zh-CN" sz="2400" dirty="0">
                <a:solidFill>
                  <a:srgbClr val="3E99C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扫尘土、垃圾的用具</a:t>
            </a:r>
            <a:r>
              <a:rPr lang="zh-CN" altLang="en-US" sz="2400" dirty="0">
                <a:solidFill>
                  <a:srgbClr val="3E99C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158341" y="2177986"/>
            <a:ext cx="82743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扫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682950" y="2207532"/>
            <a:ext cx="1922096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帚</a:t>
            </a:r>
            <a:r>
              <a:rPr lang="zh-CN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3736340" y="1682172"/>
            <a:ext cx="13976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sào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7" grpId="0"/>
      <p:bldP spid="7" grpId="1"/>
      <p:bldP spid="9" grpId="0"/>
      <p:bldP spid="9" grpId="1"/>
      <p:bldP spid="11" grpId="0"/>
      <p:bldP spid="11" grpId="1"/>
      <p:bldP spid="6" grpId="0"/>
      <p:bldP spid="6" grpId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扫帚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264285" y="1599565"/>
            <a:ext cx="9470390" cy="36493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177415" y="2421255"/>
            <a:ext cx="7736840" cy="192913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以赛亚书14:23 我必使巴比伦为箭猪所得，又变为水池；我要用灭亡的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扫帚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en-US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sào</a:t>
            </a:r>
            <a:r>
              <a:rPr lang="en-US" altLang="zh-CN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sz="2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zhou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扫净它。这是万军之耶和华说的。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574236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354706" y="5168717"/>
            <a:ext cx="609765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  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270" y="246369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5940776" y="5370591"/>
            <a:ext cx="6097656" cy="427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152400">
              <a:lnSpc>
                <a:spcPts val="2625"/>
              </a:lnSpc>
            </a:pP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释义：指河道、池塘等的水枯竭。</a:t>
            </a: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9827" y="245734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6826222" y="2346886"/>
            <a:ext cx="173438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涸</a:t>
            </a:r>
            <a:r>
              <a:rPr lang="zh-CN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dirty="0"/>
          </a:p>
        </p:txBody>
      </p:sp>
      <p:sp>
        <p:nvSpPr>
          <p:cNvPr id="13" name="文本框 12"/>
          <p:cNvSpPr txBox="1"/>
          <p:nvPr/>
        </p:nvSpPr>
        <p:spPr>
          <a:xfrm>
            <a:off x="7494155" y="1650291"/>
            <a:ext cx="12061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hé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3239309" y="2249056"/>
            <a:ext cx="96202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干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775075" y="1627505"/>
            <a:ext cx="12426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ɡān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1" grpId="0"/>
      <p:bldP spid="11" grpId="1"/>
      <p:bldP spid="13" grpId="0"/>
      <p:bldP spid="13" grpId="1"/>
      <p:bldP spid="2" grpId="0"/>
      <p:bldP spid="2" grpId="1"/>
      <p:bldP spid="5" grpId="0"/>
      <p:bldP spid="5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6"/>
          <p:cNvSpPr/>
          <p:nvPr/>
        </p:nvSpPr>
        <p:spPr>
          <a:xfrm>
            <a:off x="1946275" y="2167255"/>
            <a:ext cx="9401175" cy="2789555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2415540" y="2401570"/>
            <a:ext cx="7357745" cy="2054860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38125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以赛亚书15:6 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因为宁林的水成为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干涸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en-US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ɡān</a:t>
            </a:r>
            <a:r>
              <a:rPr lang="en-US" altLang="zh-CN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sym typeface="+mn-ea"/>
              </a:rPr>
              <a:t>hé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，青草枯干，嫩草灭没，青绿之物，一无所有。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275705" y="5375275"/>
            <a:ext cx="37109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14</a:t>
            </a:r>
            <a:r>
              <a:rPr lang="zh-CN" altLang="zh-CN" sz="24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274310" y="1142365"/>
            <a:ext cx="18059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干涸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98055" y="1142595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9452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369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419616" y="2195699"/>
            <a:ext cx="923197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薄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804920" y="1629410"/>
            <a:ext cx="183578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xiāo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703098" y="1661689"/>
            <a:ext cx="182533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 </a:t>
            </a:r>
            <a:r>
              <a:rPr lang="en-US" altLang="zh-CN" sz="4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</a:rPr>
              <a:t> </a:t>
            </a:r>
            <a:r>
              <a:rPr lang="en-US" altLang="zh-CN" sz="4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báo</a:t>
            </a:r>
            <a:r>
              <a:rPr lang="en-US" altLang="zh-CN" sz="44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</a:rPr>
              <a:t>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6291580" y="5297170"/>
            <a:ext cx="4891405" cy="764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 algn="l">
              <a:lnSpc>
                <a:spcPts val="2625"/>
              </a:lnSpc>
            </a:pP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释义：纺织品稀而薄。很薄的</a:t>
            </a:r>
          </a:p>
          <a:p>
            <a:pPr indent="238125" algn="l">
              <a:lnSpc>
                <a:spcPts val="2625"/>
              </a:lnSpc>
            </a:pP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棉衣，很惨，很冷。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3477028" y="2230639"/>
            <a:ext cx="1630680" cy="21412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枵</a:t>
            </a:r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16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5" grpId="0"/>
      <p:bldP spid="15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26026" y="1036117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枵薄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6186805" y="4681220"/>
            <a:ext cx="4071620" cy="93345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altLang="zh-CN" sz="2800" dirty="0">
                <a:solidFill>
                  <a:srgbClr val="333333"/>
                </a:solidFill>
                <a:effectLst/>
                <a:latin typeface="inherit"/>
                <a:ea typeface="微软雅黑" panose="020B0503020204020204" charset="-122"/>
                <a:cs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  <p:sp>
        <p:nvSpPr>
          <p:cNvPr id="11" name="任意多边形: 形状 10"/>
          <p:cNvSpPr/>
          <p:nvPr/>
        </p:nvSpPr>
        <p:spPr>
          <a:xfrm>
            <a:off x="1964055" y="2108200"/>
            <a:ext cx="8528050" cy="214630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2148840" y="2367915"/>
            <a:ext cx="9003665" cy="1953260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以赛亚书17:4  到那日，雅各的荣耀必至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枵薄</a:t>
            </a:r>
            <a:r>
              <a:rPr lang="zh-CN" alt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sym typeface="+mn-ea"/>
              </a:rPr>
              <a:t>xiāo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+mn-lt"/>
                <a:cs typeface="Arial" panose="020B0604020202020204" pitchFamily="34" charset="0"/>
                <a:sym typeface="+mn-ea"/>
              </a:rPr>
              <a:t>báo</a:t>
            </a:r>
            <a:r>
              <a:rPr lang="zh-CN" altLang="en-US" sz="28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）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；他肥胖的身体必渐瘦弱。</a:t>
            </a:r>
          </a:p>
          <a:p>
            <a:endParaRPr lang="en-US" altLang="zh-CN" sz="2800" dirty="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524" y="246369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78375" y="2231852"/>
            <a:ext cx="1931670" cy="21767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谬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5274601" y="1689444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miù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371590" y="5161280"/>
            <a:ext cx="49161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释义：本意是极端错误，非常</a:t>
            </a:r>
          </a:p>
          <a:p>
            <a:r>
              <a:rPr lang="zh-CN" altLang="en-US" sz="240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240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不合情理，错误的，差错。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8" grpId="1"/>
      <p:bldP spid="2" grpId="0"/>
      <p:bldP spid="2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90136" y="1003732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谬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6642100" y="4681220"/>
            <a:ext cx="4081780" cy="83693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altLang="zh-CN" sz="2800" dirty="0">
                <a:solidFill>
                  <a:srgbClr val="333333"/>
                </a:solidFill>
                <a:effectLst/>
                <a:latin typeface="inherit"/>
                <a:ea typeface="微软雅黑" panose="020B0503020204020204" charset="-122"/>
                <a:cs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23</a:t>
            </a:r>
            <a:r>
              <a:rPr lang="zh-CN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  <p:sp>
        <p:nvSpPr>
          <p:cNvPr id="11" name="任意多边形: 形状 10"/>
          <p:cNvSpPr/>
          <p:nvPr/>
        </p:nvSpPr>
        <p:spPr>
          <a:xfrm>
            <a:off x="1607185" y="2174875"/>
            <a:ext cx="9495790" cy="214630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1957705" y="2257425"/>
            <a:ext cx="9350375" cy="1981835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以赛亚书 19:14   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耶和华使乖</a:t>
            </a:r>
            <a:r>
              <a:rPr lang="en-US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谬</a:t>
            </a:r>
            <a:r>
              <a:rPr lang="zh-CN" altLang="en-US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miù</a:t>
            </a:r>
            <a:r>
              <a:rPr lang="zh-CN" altLang="en-US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的灵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搀入埃及中间；首领使埃及一切所做的都有差错，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好像醉酒之人呕吐的时候东倒西歪一样。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237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427817" y="1646447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hé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8604802" y="5430730"/>
            <a:ext cx="263905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</a:t>
            </a: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:</a:t>
            </a:r>
            <a:r>
              <a:rPr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地名</a:t>
            </a:r>
            <a:r>
              <a:rPr 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120241" y="2276184"/>
            <a:ext cx="82743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西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635960" y="2254930"/>
            <a:ext cx="1922096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曷</a:t>
            </a:r>
            <a:r>
              <a:rPr lang="zh-CN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3832860" y="1633855"/>
            <a:ext cx="10382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xī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7" grpId="0"/>
      <p:bldP spid="7" grpId="1"/>
      <p:bldP spid="9" grpId="0"/>
      <p:bldP spid="9" grpId="1"/>
      <p:bldP spid="11" grpId="0"/>
      <p:bldP spid="11" grpId="1"/>
      <p:bldP spid="6" grpId="0"/>
      <p:bldP spid="6" grpId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西曷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340" y="1599565"/>
            <a:ext cx="9030335" cy="308673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468245" y="2149475"/>
            <a:ext cx="7778750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以赛亚书23:3 在大水之上，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西曷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zh-CN" altLang="en-US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xī</a:t>
            </a:r>
            <a:r>
              <a:rPr lang="en-US" altLang="zh-CN" sz="2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hé</a:t>
            </a:r>
            <a:r>
              <a:rPr lang="zh-CN" altLang="en-US" sz="2800" b="1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的粮食、尼罗河的庄稼是推罗的进项；她作列国的大码头。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301409" y="4563999"/>
            <a:ext cx="3945834" cy="1101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4324" y="246369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4501083" y="-102423"/>
            <a:ext cx="2596598" cy="221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3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13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486785" y="1978660"/>
            <a:ext cx="2179955" cy="427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>
              <a:lnSpc>
                <a:spcPts val="2625"/>
              </a:lnSpc>
            </a:pPr>
            <a:r>
              <a:rPr lang="zh-CN" altLang="zh-CN" sz="4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shù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359525" y="5486400"/>
            <a:ext cx="528002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释义：戍楼：边防驻军的瞭望楼。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3316202" y="2159000"/>
            <a:ext cx="89725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戍</a:t>
            </a: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214" y="246369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6776952" y="2171700"/>
            <a:ext cx="115506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楼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327900" y="1644015"/>
            <a:ext cx="12909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lóu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/>
      <p:bldP spid="10" grpId="1"/>
      <p:bldP spid="2" grpId="0"/>
      <p:bldP spid="2" grpId="1"/>
      <p:bldP spid="9" grpId="0"/>
      <p:bldP spid="9" grpId="1"/>
      <p:bldP spid="11" grpId="0"/>
      <p:bldP spid="11" grpId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62135" y="89890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142423" y="81005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戍楼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6055" y="1379220"/>
            <a:ext cx="5478145" cy="447929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846580" y="2315210"/>
            <a:ext cx="4456430" cy="171259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以赛亚书23:13 </a:t>
            </a:r>
            <a:r>
              <a:rPr lang="en-US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看哪，迦勒底人之地向来没有这民，这国是亚述人为住旷野的人所立的。现在他们建筑</a:t>
            </a:r>
            <a:r>
              <a:rPr lang="zh-CN" altLang="zh-CN" sz="24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戍楼</a:t>
            </a:r>
            <a:r>
              <a:rPr lang="zh-CN" altLang="zh-CN" sz="2400" dirty="0"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（</a:t>
            </a:r>
            <a:r>
              <a:rPr lang="zh-CN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shù</a:t>
            </a: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4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lóu）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，拆毁推罗的宫殿，使她成为荒凉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7259955" y="5048885"/>
            <a:ext cx="3945890" cy="35433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</a:p>
          <a:p>
            <a:pPr indent="304800">
              <a:lnSpc>
                <a:spcPts val="2625"/>
              </a:lnSpc>
            </a:pP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9955" y="1950085"/>
            <a:ext cx="3707765" cy="3336925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869" y="258793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5898515" y="1814830"/>
            <a:ext cx="210058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tuó</a:t>
            </a:r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 </a:t>
            </a:r>
            <a:endParaRPr lang="zh-CN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169535" y="2337897"/>
            <a:ext cx="123698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砣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2" grpId="0"/>
      <p:bldP spid="2" grpId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2" name="文本框 1"/>
          <p:cNvSpPr txBox="1"/>
          <p:nvPr/>
        </p:nvSpPr>
        <p:spPr>
          <a:xfrm>
            <a:off x="2620645" y="614680"/>
            <a:ext cx="35560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latin typeface="楷体" panose="02010609060101010101" pitchFamily="49" charset="-122"/>
                <a:ea typeface="楷体" panose="02010609060101010101" pitchFamily="49" charset="-122"/>
              </a:rPr>
              <a:t>砣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1208405" y="1809750"/>
            <a:ext cx="5159375" cy="39446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（1）秤砣。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（2）碾砣。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（3）用砣子打磨玉器，砣一个玉杯。</a:t>
            </a: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503670" y="1285240"/>
            <a:ext cx="4271010" cy="414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7" grpId="0"/>
      <p:bldP spid="7" grpId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砣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920" y="1729740"/>
            <a:ext cx="9102725" cy="32683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209800" y="2290445"/>
            <a:ext cx="8524875" cy="227711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以赛亚书28:17 我必以公平为准绳，以公义为</a:t>
            </a:r>
            <a:endParaRPr lang="en-US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线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砣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（</a:t>
            </a:r>
            <a:r>
              <a:rPr lang="en-US" altLang="zh-CN" sz="2800" dirty="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tuó</a:t>
            </a:r>
            <a:r>
              <a:rPr lang="zh-CN" altLang="en-US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。冰雹必冲去谎言的避所；大水必</a:t>
            </a:r>
            <a:endParaRPr lang="en-US" altLang="zh-CN" sz="28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漫过藏身之处。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272199" y="4816094"/>
            <a:ext cx="3945834" cy="1101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174" y="221604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391691" y="1347185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pí </a:t>
            </a:r>
            <a:r>
              <a:rPr lang="zh-CN" altLang="zh-CN" sz="4800">
                <a:solidFill>
                  <a:srgbClr val="000000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 </a:t>
            </a:r>
            <a:endParaRPr lang="zh-CN" altLang="zh-CN" sz="4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124200" y="4649815"/>
            <a:ext cx="8464088" cy="20226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dirty="0">
                <a:solidFill>
                  <a:schemeClr val="accent1">
                    <a:lumMod val="50000"/>
                  </a:schemeClr>
                </a:solidFill>
              </a:rPr>
              <a:t>                                    </a:t>
            </a:r>
            <a:r>
              <a:rPr lang="en-US" altLang="zh-CN" sz="2000" dirty="0">
                <a:solidFill>
                  <a:srgbClr val="3E99C2"/>
                </a:solidFill>
              </a:rPr>
              <a:t>            </a:t>
            </a:r>
            <a:r>
              <a:rPr lang="zh-CN" altLang="en-US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  <a:r>
              <a:rPr lang="en-US" altLang="zh-CN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1 接连：毗连。毗邻。  </a:t>
            </a:r>
          </a:p>
          <a:p>
            <a:pPr>
              <a:lnSpc>
                <a:spcPct val="150000"/>
              </a:lnSpc>
            </a:pPr>
            <a:r>
              <a:rPr lang="en-US" altLang="zh-CN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</a:t>
            </a:r>
            <a:r>
              <a:rPr lang="zh-CN" altLang="en-US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2辅助：毗佐。毗益。毗翼（辅助）。</a:t>
            </a:r>
          </a:p>
          <a:p>
            <a:pPr>
              <a:lnSpc>
                <a:spcPct val="150000"/>
              </a:lnSpc>
            </a:pPr>
            <a:r>
              <a:rPr lang="en-US" altLang="zh-CN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</a:t>
            </a:r>
            <a:r>
              <a:rPr lang="zh-CN" altLang="en-US" sz="20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圣经中用的都是人名和地名。</a:t>
            </a: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620895" y="1743883"/>
            <a:ext cx="1136015" cy="2922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 </a:t>
            </a:r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毗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8" grpId="0"/>
      <p:bldP spid="8" grpId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毗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180" y="1599565"/>
            <a:ext cx="9040495" cy="373507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253615" y="2372360"/>
            <a:ext cx="7902575" cy="254127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以赛亚书28:21耶和华必兴起，像在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毗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</a:rPr>
              <a:t>（</a:t>
            </a:r>
            <a:r>
              <a:rPr lang="zh-CN" altLang="zh-CN" sz="2800" b="1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  <a:sym typeface="+mn-ea"/>
              </a:rPr>
              <a:t>pí</a:t>
            </a:r>
            <a:r>
              <a:rPr lang="zh-CN" altLang="zh-CN" sz="280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  <a:sym typeface="+mn-ea"/>
              </a:rPr>
              <a:t> 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拉心山；他必发怒，像在基遍谷，好做成他的工，就是非常的工；成就他的事，就是奇异的事。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543675" y="4912995"/>
            <a:ext cx="3945890" cy="55816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82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627" y="210174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369" y="214936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4056778" y="1343279"/>
            <a:ext cx="810022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liù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855498" y="1375939"/>
            <a:ext cx="182533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zhou</a:t>
            </a:r>
            <a:r>
              <a:rPr lang="en-US" altLang="zh-CN" sz="4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960620" y="5139690"/>
            <a:ext cx="6439535" cy="764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 algn="ctr">
              <a:lnSpc>
                <a:spcPts val="2625"/>
              </a:lnSpc>
            </a:pP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释义：又称“碌轴”，中国农业生产用具，是一种用以碾压的畜力农具。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361316" y="1952047"/>
            <a:ext cx="182245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碡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270771" y="1932997"/>
            <a:ext cx="200533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碌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3" grpId="0"/>
      <p:bldP spid="13" grpId="1"/>
      <p:bldP spid="15" grpId="0"/>
      <p:bldP spid="15" grpId="1"/>
      <p:bldP spid="5" grpId="0"/>
      <p:bldP spid="5" grpId="1"/>
      <p:bldP spid="8" grpId="0"/>
      <p:bldP spid="8" grpId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: 形状 12"/>
          <p:cNvSpPr/>
          <p:nvPr/>
        </p:nvSpPr>
        <p:spPr>
          <a:xfrm>
            <a:off x="2941984" y="3224164"/>
            <a:ext cx="7315960" cy="1078537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24" name="文本框 4"/>
          <p:cNvSpPr txBox="1"/>
          <p:nvPr/>
        </p:nvSpPr>
        <p:spPr>
          <a:xfrm>
            <a:off x="3371122" y="3526207"/>
            <a:ext cx="844948" cy="52197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7" name="文本框 4"/>
          <p:cNvSpPr txBox="1"/>
          <p:nvPr/>
        </p:nvSpPr>
        <p:spPr>
          <a:xfrm>
            <a:off x="4029423" y="3118531"/>
            <a:ext cx="3356723" cy="1291590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Aft>
                <a:spcPts val="1200"/>
              </a:spcAft>
              <a:tabLst>
                <a:tab pos="457200" algn="l"/>
              </a:tabLst>
            </a:pP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lvl="0">
              <a:spcAft>
                <a:spcPts val="1200"/>
              </a:spcAft>
              <a:tabLst>
                <a:tab pos="457200" algn="l"/>
              </a:tabLst>
            </a:pP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碌碡视频</a:t>
            </a:r>
          </a:p>
          <a:p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pic>
        <p:nvPicPr>
          <p:cNvPr id="2" name="12月30日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208915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碌碡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" y="1599565"/>
            <a:ext cx="9312275" cy="348488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105660" y="2180590"/>
            <a:ext cx="8195945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以赛亚书28:27原来打小茴香，不用尖利的器具，轧大茴香，也不用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碌碡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（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liù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zhou</a:t>
            </a:r>
            <a:r>
              <a:rPr lang="en-US" altLang="zh-CN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 b="1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  <a:sym typeface="+mn-ea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（原文是车轮；下同）；但用杖打小茴香，用棍打大茴香。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485255" y="4825365"/>
            <a:ext cx="3945890" cy="7518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endParaRPr lang="zh-CN" altLang="zh-CN" sz="24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510" y="249501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04364" y="2463694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8147685" y="5430520"/>
            <a:ext cx="309626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释义：建筑物倒塌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230837" y="2277196"/>
            <a:ext cx="76779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坍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635971" y="2230111"/>
            <a:ext cx="233564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塌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3333956" y="1546304"/>
            <a:ext cx="1603958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54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</a:t>
            </a:r>
            <a:r>
              <a:rPr lang="en-US" altLang="zh-CN" sz="54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</a:t>
            </a:r>
            <a:r>
              <a:rPr lang="en-US" altLang="zh-CN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 </a:t>
            </a:r>
            <a:r>
              <a:rPr lang="en-US" altLang="zh-CN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tān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502749" y="1725574"/>
            <a:ext cx="148129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tā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14" grpId="0"/>
      <p:bldP spid="14" grpId="1"/>
      <p:bldP spid="16" grpId="0"/>
      <p:bldP spid="16" grpId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152989" y="876730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坍塌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9075" y="1828165"/>
            <a:ext cx="9738995" cy="2931795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1968500" y="2404745"/>
            <a:ext cx="895731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以赛亚书30:13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故此，这罪孽在你们身上，好像将要破裂凸出来的高墙，顷刻之间忽然</a:t>
            </a:r>
            <a:r>
              <a:rPr lang="zh-CN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坍塌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（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 tān 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tā</a:t>
            </a:r>
            <a:r>
              <a:rPr lang="zh-CN" altLang="en-US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）</a:t>
            </a:r>
            <a:r>
              <a:rPr lang="zh-CN" altLang="zh-CN" sz="28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；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472001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13575" y="5285105"/>
            <a:ext cx="3971925" cy="34417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8760" y="249501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04364" y="2463694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7711440" y="5430520"/>
            <a:ext cx="353250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释义：摇动翅膀。</a:t>
            </a:r>
            <a:endParaRPr lang="en-US" altLang="zh-CN" sz="2400" dirty="0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389297" y="2293651"/>
            <a:ext cx="76779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搧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699181" y="2332291"/>
            <a:ext cx="233564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翅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3108760" y="1682178"/>
            <a:ext cx="2222400" cy="137731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zh-CN" sz="54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</a:t>
            </a:r>
            <a:r>
              <a:rPr lang="en-US" altLang="zh-CN" sz="54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</a:t>
            </a:r>
            <a:r>
              <a:rPr lang="en-US" altLang="zh-CN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  </a:t>
            </a:r>
            <a:r>
              <a:rPr lang="en-US" altLang="zh-CN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shān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331299" y="1725574"/>
            <a:ext cx="148129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chì</a:t>
            </a: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搧翅</a:t>
            </a:r>
            <a:endParaRPr kumimoji="0" lang="zh-CN" altLang="zh-CN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8805" y="1599565"/>
            <a:ext cx="8865870" cy="3601085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2574290" y="2421255"/>
            <a:ext cx="7814310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以赛亚书31:5  雀鸟怎样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搧翅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</a:rPr>
              <a:t>（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shān 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chì</a:t>
            </a:r>
            <a:r>
              <a:rPr lang="zh-CN" altLang="en-US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  <a:sym typeface="+mn-ea"/>
              </a:rPr>
              <a:t>）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覆雏，万军之耶和华也要照样保护耶路撒冷。他必保护拯救，要越门保守。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472001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362825" y="5285105"/>
            <a:ext cx="356489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185" y="198066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04364" y="2463694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194934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6372860" y="4933950"/>
            <a:ext cx="7423785" cy="9753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释义：1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保守，保住使不失去。</a:t>
            </a:r>
          </a:p>
          <a:p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小气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过分爱惜己之财物，</a:t>
            </a:r>
          </a:p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当用而不用。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354662" y="1699183"/>
            <a:ext cx="76779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吝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740746" y="1756873"/>
            <a:ext cx="233564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啬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369399" y="1201699"/>
            <a:ext cx="148129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sè</a:t>
            </a: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949700" y="1221740"/>
            <a:ext cx="1058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lìn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16" grpId="0"/>
      <p:bldP spid="16" grpId="1"/>
      <p:bldP spid="4" grpId="0"/>
      <p:bldP spid="4" grpId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吝啬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8557" y="1599417"/>
            <a:ext cx="8865704" cy="2932043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2269490" y="2421255"/>
            <a:ext cx="8038465" cy="18110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以赛亚书32:5 愚顽人不再称为高明；</a:t>
            </a:r>
          </a:p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吝啬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en-US" altLang="zh-CN" sz="280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lìn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sè</a:t>
            </a:r>
            <a:r>
              <a:rPr lang="zh-CN" altLang="en-US" sz="2800" dirty="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sym typeface="+mn-ea"/>
              </a:rPr>
              <a:t>)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人不再称为大方。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472001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110730" y="5168900"/>
            <a:ext cx="387477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149" y="23589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3361690" y="2024207"/>
            <a:ext cx="1572260" cy="283019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橛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870960" y="1554480"/>
            <a:ext cx="205803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zh-CN" altLang="zh-CN" sz="4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jué</a:t>
            </a:r>
            <a:r>
              <a:rPr lang="zh-CN" altLang="zh-CN" sz="44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en-US" sz="4400" dirty="0">
              <a:solidFill>
                <a:schemeClr val="tx1">
                  <a:lumMod val="95000"/>
                  <a:lumOff val="5000"/>
                </a:schemeClr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253480" y="5214620"/>
            <a:ext cx="593852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indent="0">
              <a:buFont typeface="+mj-lt"/>
              <a:buNone/>
              <a:tabLst>
                <a:tab pos="457200" algn="l"/>
              </a:tabLst>
            </a:pPr>
            <a:r>
              <a:rPr lang="zh-CN" altLang="zh-CN" sz="20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释义：1.短木桩。</a:t>
            </a:r>
          </a:p>
          <a:p>
            <a:pPr lvl="0" indent="0">
              <a:buFont typeface="+mj-lt"/>
              <a:buNone/>
              <a:tabLst>
                <a:tab pos="457200" algn="l"/>
              </a:tabLst>
            </a:pP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zh-CN" sz="2400" dirty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2.树木或庄稼的残根。</a:t>
            </a:r>
            <a:endParaRPr lang="en-US" altLang="zh-CN" sz="2400" dirty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359" y="235892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6590665" y="1955627"/>
            <a:ext cx="164020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子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296785" y="1554480"/>
            <a:ext cx="11258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cs typeface="Arial" panose="020B0604020202020204" pitchFamily="34" charset="0"/>
              </a:rPr>
              <a:t>zi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  <p:bldP spid="10" grpId="0"/>
      <p:bldP spid="10" grpId="1"/>
      <p:bldP spid="7" grpId="0"/>
      <p:bldP spid="7" grpId="1"/>
      <p:bldP spid="9" grpId="0"/>
      <p:bldP spid="9" grpId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0547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橛子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7020" y="1715135"/>
            <a:ext cx="9466580" cy="356870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2329180" y="2169160"/>
            <a:ext cx="7778115" cy="2676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以赛亚书33:20你要看锡安－我们守圣节的城！你的眼必见耶路撒冷为安静的居所，为不挪移的帐幕，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橛子</a:t>
            </a:r>
            <a:r>
              <a:rPr lang="en-US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lang="zh-CN" altLang="zh-CN" sz="2800" b="1" dirty="0"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jué</a:t>
            </a:r>
            <a:r>
              <a:rPr lang="zh-CN" altLang="zh-CN" sz="28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zi</a:t>
            </a:r>
            <a:r>
              <a:rPr lang="en-US" altLang="zh-CN" sz="28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永不拔出，绳索一根也不折断。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472001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37680" y="5283835"/>
            <a:ext cx="389699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510" y="2256890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04364" y="2463694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26366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832171" y="1439832"/>
            <a:ext cx="1312449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dirty="0">
                <a:latin typeface="等线" panose="02010600030101010101" pitchFamily="2" charset="-122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lǎn</a:t>
            </a:r>
            <a:r>
              <a:rPr lang="en-US" altLang="zh-CN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243412" y="2033299"/>
            <a:ext cx="757859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缆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775160" y="1955194"/>
            <a:ext cx="92894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索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7303135" y="1438275"/>
            <a:ext cx="154241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suǒ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10" grpId="0"/>
      <p:bldP spid="10" grpId="1"/>
      <p:bldP spid="13" grpId="0"/>
      <p:bldP spid="13" grpId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529205" y="1022350"/>
            <a:ext cx="170878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缆索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395095" y="2350135"/>
            <a:ext cx="5186045" cy="28702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释义：船舶拖拽或停泊或在码头拖带船舶用的大绳索 也常见用于桥梁承重结构，或者起重机系统中。</a:t>
            </a:r>
          </a:p>
          <a:p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820" y="1021715"/>
            <a:ext cx="4163695" cy="4787265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4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2049110" y="110464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277678" y="921182"/>
            <a:ext cx="2163078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缆索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00175" y="1750695"/>
            <a:ext cx="9632315" cy="341884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2574236" y="2421340"/>
            <a:ext cx="7533861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以赛亚书33:23 你的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缆索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lǎn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suǒ</a:t>
            </a:r>
            <a:r>
              <a:rPr lang="en-US" altLang="zh-CN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)</a:t>
            </a:r>
            <a:r>
              <a:rPr lang="zh-CN" altLang="zh-CN" sz="28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松开：不能栽稳桅杆，也不能扬起篷来。那时许多掳来的物被分了；瘸腿的把掠物夺去了。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2472001" y="4543482"/>
            <a:ext cx="7635736" cy="106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38125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indent="304800">
              <a:lnSpc>
                <a:spcPts val="2625"/>
              </a:lnSpc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304800">
              <a:lnSpc>
                <a:spcPts val="2625"/>
              </a:lnSpc>
            </a:pPr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18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415405" y="5168900"/>
            <a:ext cx="3396615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618955" y="8385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99026" y="735127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缆索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1584325" y="4439285"/>
            <a:ext cx="9434830" cy="151574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13" name="任意多边形: 形状 12"/>
          <p:cNvSpPr/>
          <p:nvPr/>
        </p:nvSpPr>
        <p:spPr>
          <a:xfrm>
            <a:off x="1583690" y="3118485"/>
            <a:ext cx="9251950" cy="107823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11" name="任意多边形: 形状 10"/>
          <p:cNvSpPr/>
          <p:nvPr/>
        </p:nvSpPr>
        <p:spPr>
          <a:xfrm>
            <a:off x="1465580" y="1857375"/>
            <a:ext cx="9261475" cy="107823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3" name="文本框 4"/>
          <p:cNvSpPr txBox="1"/>
          <p:nvPr/>
        </p:nvSpPr>
        <p:spPr>
          <a:xfrm>
            <a:off x="1583049" y="2011283"/>
            <a:ext cx="611357" cy="52322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2" charset="0"/>
                <a:ea typeface="方正仿宋简体" pitchFamily="2" charset="-122"/>
              </a:rPr>
              <a:t>01</a:t>
            </a:r>
            <a:endParaRPr lang="zh-CN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4" name="文本框 4"/>
          <p:cNvSpPr txBox="1"/>
          <p:nvPr/>
        </p:nvSpPr>
        <p:spPr>
          <a:xfrm>
            <a:off x="1698992" y="3425622"/>
            <a:ext cx="800632" cy="52322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2" charset="0"/>
                <a:ea typeface="方正仿宋简体" pitchFamily="2" charset="-122"/>
              </a:rPr>
              <a:t>02</a:t>
            </a:r>
            <a:endParaRPr lang="zh-CN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5" name="文本框 4"/>
          <p:cNvSpPr txBox="1"/>
          <p:nvPr/>
        </p:nvSpPr>
        <p:spPr>
          <a:xfrm>
            <a:off x="1584429" y="4780877"/>
            <a:ext cx="844948" cy="52322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2" charset="0"/>
                <a:ea typeface="方正仿宋简体" pitchFamily="2" charset="-122"/>
              </a:rPr>
              <a:t>03</a:t>
            </a:r>
            <a:endParaRPr lang="zh-CN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6" name="文本框 4"/>
          <p:cNvSpPr txBox="1"/>
          <p:nvPr/>
        </p:nvSpPr>
        <p:spPr>
          <a:xfrm>
            <a:off x="2386965" y="1926590"/>
            <a:ext cx="7543165" cy="1014730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两个三声在一起怎么读：两个三声连在一起读的时候第一个字变为二声调，第二个字为原来的三声调。</a:t>
            </a:r>
          </a:p>
        </p:txBody>
      </p:sp>
      <p:sp>
        <p:nvSpPr>
          <p:cNvPr id="27" name="文本框 4"/>
          <p:cNvSpPr txBox="1"/>
          <p:nvPr/>
        </p:nvSpPr>
        <p:spPr>
          <a:xfrm>
            <a:off x="2386965" y="3368040"/>
            <a:ext cx="7985125" cy="70675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例如：抖擞读作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</a:rPr>
              <a:t>（dóu sǒu）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、你好读作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</a:rPr>
              <a:t>（ní hǎo）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  <a:p>
            <a:r>
              <a:rPr lang="en-US" altLang="zh-CN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祖母读作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等线" panose="02010600030101010101" pitchFamily="2" charset="-122"/>
              </a:rPr>
              <a:t>（zúmǔ）</a:t>
            </a:r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等。</a:t>
            </a:r>
          </a:p>
        </p:txBody>
      </p:sp>
      <p:sp>
        <p:nvSpPr>
          <p:cNvPr id="28" name="文本框 4"/>
          <p:cNvSpPr txBox="1"/>
          <p:nvPr/>
        </p:nvSpPr>
        <p:spPr>
          <a:xfrm>
            <a:off x="2194560" y="4637405"/>
            <a:ext cx="8641080" cy="1014730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这种情况出现在普通话的变调中。所谓变调就是字和字连起来说，有时发生字调和单说时不同的现象，如普通话语音中的上声变调，两个上声字相连时，第一个字变成阳平。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5169" y="263260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3684835" y="2430237"/>
            <a:ext cx="1931607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600" dirty="0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鹞</a:t>
            </a:r>
            <a:r>
              <a:rPr lang="en-US" altLang="zh-CN" sz="13800" dirty="0">
                <a:solidFill>
                  <a:srgbClr val="FF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38625" y="1846580"/>
            <a:ext cx="2171700" cy="90805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yào</a:t>
            </a:r>
            <a:r>
              <a:rPr lang="zh-CN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229" y="263260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7299325" y="2390254"/>
            <a:ext cx="160147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鹰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7752715" y="1802765"/>
            <a:ext cx="14757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cs typeface="Arial" panose="020B0604020202020204" pitchFamily="34" charset="0"/>
              </a:rPr>
              <a:t>yīng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410324" y="5278755"/>
            <a:ext cx="50704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释义：属鹰科</a:t>
            </a:r>
          </a:p>
          <a:p>
            <a:r>
              <a:rPr lang="zh-CN" altLang="en-US" sz="24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2400" dirty="0">
                <a:solidFill>
                  <a:srgbClr val="3E99C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鹞亚科约11种鸟类。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/>
      <p:bldP spid="4" grpId="1"/>
      <p:bldP spid="7" grpId="0"/>
      <p:bldP spid="7" grpId="1"/>
      <p:bldP spid="8" grpId="0"/>
      <p:bldP spid="8" grpId="1"/>
      <p:bldP spid="2" grpId="0"/>
      <p:bldP spid="2" grpId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29385" y="1750695"/>
            <a:ext cx="5565140" cy="418528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984375" y="2608580"/>
            <a:ext cx="4725035" cy="21875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以赛亚书34:15 箭蛇要在那里做窝，下蛋，抱蛋，生子，聚子在其影下；</a:t>
            </a:r>
            <a:r>
              <a:rPr lang="en-US" altLang="zh-CN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鹞鹰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lang="zh-CN" altLang="en-US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yào</a:t>
            </a:r>
            <a:r>
              <a:rPr lang="en-US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yīng</a:t>
            </a:r>
            <a:r>
              <a:rPr lang="en-US" altLang="zh-CN" sz="2800" dirty="0"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)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各与伴偶聚集在那里。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213027" y="1206216"/>
            <a:ext cx="1612624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鹞鹰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228080" y="5567045"/>
            <a:ext cx="40735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 处 </a:t>
            </a:r>
          </a:p>
        </p:txBody>
      </p:sp>
      <p:pic>
        <p:nvPicPr>
          <p:cNvPr id="3" name="图片 6" descr="J~NR]ZB233UN6CHS$9RN1`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214235" y="1362075"/>
            <a:ext cx="3637280" cy="3815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" name="图片 29"/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7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2733005" y="120624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288" y="2218372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1991681" y="2035019"/>
            <a:ext cx="1931670" cy="21767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6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嚼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8" name="文本框 7"/>
          <p:cNvSpPr txBox="1"/>
          <p:nvPr/>
        </p:nvSpPr>
        <p:spPr>
          <a:xfrm>
            <a:off x="2553715" y="1444120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jiáo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629CC5D4-A1A7-83B4-1B7E-65C36F27E6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211" y="218120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A6C8B724-2851-77B7-C02A-9EA5C5012C83}"/>
              </a:ext>
            </a:extLst>
          </p:cNvPr>
          <p:cNvSpPr txBox="1"/>
          <p:nvPr/>
        </p:nvSpPr>
        <p:spPr>
          <a:xfrm>
            <a:off x="5132604" y="1997852"/>
            <a:ext cx="1931670" cy="21767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6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嚼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67ACB42-D373-08DE-5593-D84E2140FF1E}"/>
              </a:ext>
            </a:extLst>
          </p:cNvPr>
          <p:cNvSpPr txBox="1"/>
          <p:nvPr/>
        </p:nvSpPr>
        <p:spPr>
          <a:xfrm>
            <a:off x="5694638" y="1406953"/>
            <a:ext cx="161262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jiào</a:t>
            </a:r>
            <a:r>
              <a:rPr lang="zh-CN" altLang="en-US" sz="4800" dirty="0">
                <a:sym typeface="+mn-ea"/>
              </a:rPr>
              <a:t> </a:t>
            </a:r>
            <a:endParaRPr lang="zh-CN" altLang="en-US" sz="48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7E2AFC1B-F5C5-F0BF-FA41-E146066BA01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091" y="211429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947A1D89-2218-7304-A61B-F72DB0A7E35F}"/>
              </a:ext>
            </a:extLst>
          </p:cNvPr>
          <p:cNvSpPr txBox="1"/>
          <p:nvPr/>
        </p:nvSpPr>
        <p:spPr>
          <a:xfrm>
            <a:off x="8221484" y="1930942"/>
            <a:ext cx="1931670" cy="21767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6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嚼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7A013928-B5C4-9678-D1C6-B76363B65995}"/>
              </a:ext>
            </a:extLst>
          </p:cNvPr>
          <p:cNvSpPr txBox="1"/>
          <p:nvPr/>
        </p:nvSpPr>
        <p:spPr>
          <a:xfrm>
            <a:off x="8783518" y="1340043"/>
            <a:ext cx="161262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 jué </a:t>
            </a:r>
            <a:r>
              <a:rPr lang="zh-CN" altLang="zh-CN" sz="4800" dirty="0">
                <a:latin typeface="Times New Roman" panose="02020603050405020304" pitchFamily="18" charset="0"/>
              </a:rPr>
              <a:t> </a:t>
            </a:r>
            <a:endParaRPr lang="zh-CN" altLang="en-US" sz="48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F8A65CD-3F72-6E11-2CD1-033DD85ADAA4}"/>
              </a:ext>
            </a:extLst>
          </p:cNvPr>
          <p:cNvSpPr txBox="1"/>
          <p:nvPr/>
        </p:nvSpPr>
        <p:spPr>
          <a:xfrm>
            <a:off x="1900287" y="5118410"/>
            <a:ext cx="2266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上下牙齿磨碎食物</a:t>
            </a:r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400" dirty="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265A1CA-FFFF-790D-1B77-39C4300EC956}"/>
              </a:ext>
            </a:extLst>
          </p:cNvPr>
          <p:cNvSpPr txBox="1"/>
          <p:nvPr/>
        </p:nvSpPr>
        <p:spPr>
          <a:xfrm>
            <a:off x="8474926" y="4881974"/>
            <a:ext cx="25870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用于某些复合词和成语：咀</a:t>
            </a:r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嚼</a:t>
            </a: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6D1A5642-BD76-BBA5-39C0-C38F0E93CFE4}"/>
              </a:ext>
            </a:extLst>
          </p:cNvPr>
          <p:cNvSpPr txBox="1"/>
          <p:nvPr/>
        </p:nvSpPr>
        <p:spPr>
          <a:xfrm>
            <a:off x="5218771" y="5070564"/>
            <a:ext cx="2673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释义：倒嚼</a:t>
            </a:r>
            <a:endParaRPr lang="zh-CN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8" grpId="1"/>
      <p:bldP spid="6" grpId="0"/>
      <p:bldP spid="6" grpId="1"/>
      <p:bldP spid="7" grpId="0"/>
      <p:bldP spid="7" grpId="1"/>
      <p:bldP spid="10" grpId="0"/>
      <p:bldP spid="10" grpId="1"/>
      <p:bldP spid="11" grpId="0"/>
      <p:bldP spid="11" grpId="1"/>
      <p:bldP spid="12" grpId="0"/>
      <p:bldP spid="13" grpId="0"/>
      <p:bldP spid="14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4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94635" y="953804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嚼</a:t>
            </a:r>
            <a:r>
              <a:rPr lang="zh-CN" altLang="zh-CN" sz="3200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</a:t>
            </a:r>
            <a:endParaRPr kumimoji="0" lang="zh-CN" altLang="en-US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楷体" panose="02010609060101010101" pitchFamily="49" charset="-122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6908800" y="4681220"/>
            <a:ext cx="4121150" cy="126428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zh-CN" altLang="zh-CN" sz="3100" b="1" dirty="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zh-CN" altLang="en-US" sz="3100" dirty="0"/>
          </a:p>
        </p:txBody>
      </p:sp>
      <p:sp>
        <p:nvSpPr>
          <p:cNvPr id="11" name="任意多边形: 形状 10"/>
          <p:cNvSpPr/>
          <p:nvPr/>
        </p:nvSpPr>
        <p:spPr>
          <a:xfrm>
            <a:off x="1550020" y="1864995"/>
            <a:ext cx="5000005" cy="408051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1835150" y="1944370"/>
            <a:ext cx="4355465" cy="3374762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以赛亚书37:29  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因你向我发烈怒，又因你狂傲的话达到我耳中，我就要用钩子钩上你的鼻子，把</a:t>
            </a:r>
            <a:r>
              <a:rPr lang="en-US" altLang="zh-CN" sz="2800" dirty="0" err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嚼环</a:t>
            </a:r>
            <a:r>
              <a:rPr lang="en-US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jiáo </a:t>
            </a:r>
            <a:r>
              <a:rPr lang="en-US" altLang="zh-CN" sz="2800" b="0" i="0" dirty="0" err="1">
                <a:solidFill>
                  <a:srgbClr val="333333"/>
                </a:solidFill>
                <a:effectLst/>
                <a:latin typeface="pinyin-bold-font"/>
              </a:rPr>
              <a:t>huán</a:t>
            </a:r>
            <a:r>
              <a:rPr lang="en-US" altLang="zh-CN" sz="2800" dirty="0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)</a:t>
            </a:r>
            <a:r>
              <a:rPr lang="en-US" altLang="zh-CN" sz="280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dirty="0" err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放在你口里</a:t>
            </a:r>
            <a:r>
              <a:rPr lang="en-US" altLang="zh-CN" sz="2800" dirty="0" err="1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，使你从原路转回去</a:t>
            </a:r>
            <a:r>
              <a:rPr lang="en-US" altLang="zh-CN" sz="28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  <a:p>
            <a:pPr>
              <a:lnSpc>
                <a:spcPct val="150000"/>
              </a:lnSpc>
            </a:pPr>
            <a:endParaRPr lang="zh-CN" altLang="zh-CN" sz="3600" dirty="0"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081520" y="4897863"/>
            <a:ext cx="4121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备注：圣经中共出现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21</a:t>
            </a:r>
            <a:r>
              <a:rPr lang="zh-CN" altLang="zh-CN" sz="24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处   </a:t>
            </a:r>
          </a:p>
          <a:p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读</a:t>
            </a:r>
            <a:r>
              <a:rPr lang="en-US" altLang="zh-CN" sz="24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j</a:t>
            </a:r>
            <a:r>
              <a:rPr lang="zh-CN" altLang="en-US" sz="24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iáo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时，圣经共出现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12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处</a:t>
            </a:r>
            <a:endParaRPr lang="zh-CN" altLang="zh-CN" sz="2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3" name="图片 -2147482607" descr="WGPU$ZI89$~9YXR5(}7]~T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73670" y="2060575"/>
            <a:ext cx="3063875" cy="21310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11" name="任意多边形: 形状 10"/>
          <p:cNvSpPr/>
          <p:nvPr/>
        </p:nvSpPr>
        <p:spPr>
          <a:xfrm>
            <a:off x="1601470" y="1652270"/>
            <a:ext cx="8997950" cy="3031242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" name="文本框 1"/>
          <p:cNvSpPr txBox="1"/>
          <p:nvPr/>
        </p:nvSpPr>
        <p:spPr>
          <a:xfrm>
            <a:off x="5229860" y="842645"/>
            <a:ext cx="149288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倒嚼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37B581A0-F725-2DDB-04FD-8DA73D3353A1}"/>
              </a:ext>
            </a:extLst>
          </p:cNvPr>
          <p:cNvSpPr txBox="1"/>
          <p:nvPr/>
        </p:nvSpPr>
        <p:spPr>
          <a:xfrm>
            <a:off x="2475571" y="2464420"/>
            <a:ext cx="7571678" cy="1284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利未记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11:3 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凡蹄分两瓣、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倒嚼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0" i="0" dirty="0" err="1">
                <a:solidFill>
                  <a:srgbClr val="333333"/>
                </a:solidFill>
                <a:effectLst/>
                <a:latin typeface="pinyin-normal-font"/>
              </a:rPr>
              <a:t>dǎo</a:t>
            </a:r>
            <a:r>
              <a:rPr lang="en-US" altLang="zh-CN" sz="2800" b="0" i="0" dirty="0">
                <a:solidFill>
                  <a:srgbClr val="333333"/>
                </a:solidFill>
                <a:effectLst/>
                <a:latin typeface="pinyin-normal-font"/>
              </a:rPr>
              <a:t> </a:t>
            </a:r>
            <a:r>
              <a:rPr lang="en-US" altLang="zh-CN" sz="2800" b="0" i="0" dirty="0" err="1">
                <a:solidFill>
                  <a:srgbClr val="333333"/>
                </a:solidFill>
                <a:effectLst/>
                <a:latin typeface="pinyin-normal-font"/>
              </a:rPr>
              <a:t>jiào</a:t>
            </a:r>
            <a:r>
              <a:rPr lang="zh-CN" altLang="en-US" sz="2800" b="0" i="0" dirty="0">
                <a:solidFill>
                  <a:srgbClr val="333333"/>
                </a:solidFill>
                <a:effectLst/>
                <a:latin typeface="pinyin-normal-font"/>
              </a:rPr>
              <a:t>）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的走兽，你们都可以吃。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05472D7B-3717-3E55-75A7-E3F3FB91743F}"/>
              </a:ext>
            </a:extLst>
          </p:cNvPr>
          <p:cNvSpPr txBox="1"/>
          <p:nvPr/>
        </p:nvSpPr>
        <p:spPr>
          <a:xfrm>
            <a:off x="5497551" y="5096107"/>
            <a:ext cx="5018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备注：读</a:t>
            </a:r>
            <a:r>
              <a:rPr lang="en-US" altLang="zh-CN" sz="2400" b="0" i="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jiào</a:t>
            </a:r>
            <a:r>
              <a:rPr lang="zh-CN" altLang="en-US" sz="2400" b="0" i="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时，圣经共出现</a:t>
            </a:r>
            <a:r>
              <a:rPr lang="en-US" altLang="zh-CN" sz="2400" b="0" i="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9</a:t>
            </a:r>
            <a:r>
              <a:rPr lang="zh-CN" altLang="en-US" sz="2400" b="0" i="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处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119" y="214810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6011268" y="2003033"/>
            <a:ext cx="3849680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6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 晷</a:t>
            </a:r>
            <a:r>
              <a:rPr lang="zh-CN" altLang="zh-CN" sz="166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07359" y="1279877"/>
            <a:ext cx="1877103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guǐ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3379" y="2118891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279775" y="2046317"/>
            <a:ext cx="59626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4174490" y="1427480"/>
            <a:ext cx="17703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cs typeface="Arial" panose="020B0604020202020204" pitchFamily="34" charset="0"/>
              </a:rPr>
              <a:t>rì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  <p:bldP spid="7" grpId="0"/>
      <p:bldP spid="7" grpId="1"/>
      <p:bldP spid="9" grpId="0"/>
      <p:bldP spid="9" grpId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375410" y="1997075"/>
            <a:ext cx="4636135" cy="306197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1.太阳的影子。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利用太阳投射的影子来测定时刻的装置。也叫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日规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893060" y="1087120"/>
            <a:ext cx="14497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日</a:t>
            </a:r>
            <a:r>
              <a:rPr lang="en-US" altLang="zh-CN" sz="36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晷</a:t>
            </a: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950" y="927735"/>
            <a:ext cx="4314825" cy="5013325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4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2515835" y="108686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400175" y="1629410"/>
            <a:ext cx="9632315" cy="341884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2350770" y="2145030"/>
            <a:ext cx="7881620" cy="291655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254000">
              <a:lnSpc>
                <a:spcPct val="150000"/>
              </a:lnSpc>
            </a:pP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《以赛亚书》38:8 就是叫亚哈斯的日晷，向前进的日影往后退十度。”于是，前进的日影果然在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日晷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</a:rPr>
              <a:t>(</a:t>
            </a:r>
            <a:r>
              <a:rPr lang="zh-CN" altLang="en-US" sz="28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rì</a:t>
            </a:r>
            <a:r>
              <a:rPr lang="en-US" altLang="zh-CN" sz="28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guǐ</a:t>
            </a:r>
            <a:r>
              <a:rPr lang="en-US" altLang="zh-CN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  <a:sym typeface="+mn-ea"/>
              </a:rPr>
              <a:t>)</a:t>
            </a: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上往后退了十度。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643734" y="110250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8" name="任意多边形: 形状 7"/>
          <p:cNvSpPr/>
          <p:nvPr/>
        </p:nvSpPr>
        <p:spPr>
          <a:xfrm>
            <a:off x="5981065" y="4810125"/>
            <a:ext cx="4120515" cy="93345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altLang="zh-CN" dirty="0">
                <a:solidFill>
                  <a:srgbClr val="333333"/>
                </a:solidFill>
                <a:effectLst/>
                <a:latin typeface="inherit"/>
                <a:ea typeface="微软雅黑" panose="020B0503020204020204" charset="-122"/>
                <a:cs typeface="宋体" panose="02010600030101010101" pitchFamily="2" charset="-122"/>
              </a:rPr>
              <a:t> 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279390" y="1234440"/>
            <a:ext cx="202438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日晷</a:t>
            </a:r>
          </a:p>
        </p:txBody>
      </p:sp>
      <p:pic>
        <p:nvPicPr>
          <p:cNvPr id="30" name="图片 29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5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890100" y="126847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174" y="1987446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625607" y="1736546"/>
            <a:ext cx="4087908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16600" dirty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砧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5934075" y="5102860"/>
            <a:ext cx="553783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释义：捶、砸或切东西的时候，</a:t>
            </a:r>
          </a:p>
          <a:p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2400" dirty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垫在底下的用具：～板。～子。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204460" y="1234440"/>
            <a:ext cx="16941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zhēn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2" grpId="0"/>
      <p:bldP spid="2" grpId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00175" y="1468755"/>
            <a:ext cx="6182360" cy="394271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4422" y="123415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800860" y="2093595"/>
            <a:ext cx="5502910" cy="291655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254000" fontAlgn="auto">
              <a:lnSpc>
                <a:spcPct val="150000"/>
              </a:lnSpc>
            </a:pP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《以赛亚书》41:7 木匠勉励银匠，用锤打光的勉励打</a:t>
            </a:r>
            <a:r>
              <a:rPr lang="zh-CN" altLang="zh-CN" sz="2800" dirty="0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砧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</a:rPr>
              <a:t>(</a:t>
            </a:r>
            <a:r>
              <a:rPr lang="zh-CN" altLang="en-US" sz="280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zhēn</a:t>
            </a:r>
            <a:r>
              <a:rPr lang="en-US" altLang="zh-CN"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  <a:sym typeface="+mn-ea"/>
              </a:rPr>
              <a:t>)</a:t>
            </a: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的，论焊工说，焊得好；又用钉子钉稳，免得偶像动摇。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643734" y="110250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8" name="任意多边形: 形状 7"/>
          <p:cNvSpPr/>
          <p:nvPr/>
        </p:nvSpPr>
        <p:spPr>
          <a:xfrm>
            <a:off x="7038340" y="5168265"/>
            <a:ext cx="3952875" cy="58483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备注：圣经中出现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r>
              <a:rPr lang="en-US" altLang="zh-CN" sz="2400" dirty="0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279390" y="1021080"/>
            <a:ext cx="202438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3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砧</a:t>
            </a:r>
          </a:p>
        </p:txBody>
      </p:sp>
      <p:pic>
        <p:nvPicPr>
          <p:cNvPr id="30" name="图片 29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6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799295" y="110337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59065" y="1370965"/>
            <a:ext cx="3232150" cy="34385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966900" y="2593953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sp>
        <p:nvSpPr>
          <p:cNvPr id="7" name="文本框 6"/>
          <p:cNvSpPr txBox="1"/>
          <p:nvPr/>
        </p:nvSpPr>
        <p:spPr>
          <a:xfrm>
            <a:off x="4643734" y="110250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600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874260" y="3282315"/>
            <a:ext cx="20243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32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视频</a:t>
            </a:r>
          </a:p>
        </p:txBody>
      </p:sp>
      <p:pic>
        <p:nvPicPr>
          <p:cNvPr id="3" name="砧视频~1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P spid="2" grpId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678" y="254304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endParaRPr lang="zh-CN" altLang="en-US" sz="4400" b="1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804" y="253352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/>
          <p:cNvSpPr txBox="1"/>
          <p:nvPr/>
        </p:nvSpPr>
        <p:spPr>
          <a:xfrm>
            <a:off x="3096895" y="1701165"/>
            <a:ext cx="212217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chāng</a:t>
            </a:r>
            <a:r>
              <a:rPr lang="zh-CN" altLang="zh-CN" sz="4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 </a:t>
            </a:r>
            <a:endParaRPr lang="zh-CN" alt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153910" y="1701165"/>
            <a:ext cx="150050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pú</a:t>
            </a:r>
            <a:r>
              <a:rPr lang="en-US" altLang="zh-CN" sz="4400" dirty="0">
                <a:solidFill>
                  <a:srgbClr val="333333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4400" dirty="0">
                <a:solidFill>
                  <a:srgbClr val="333333"/>
                </a:solidFill>
                <a:effectLst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dirty="0"/>
          </a:p>
        </p:txBody>
      </p:sp>
      <p:sp>
        <p:nvSpPr>
          <p:cNvPr id="13" name="文本框 12"/>
          <p:cNvSpPr txBox="1"/>
          <p:nvPr/>
        </p:nvSpPr>
        <p:spPr>
          <a:xfrm>
            <a:off x="2816810" y="2272144"/>
            <a:ext cx="2328242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菖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6511480" y="2246524"/>
            <a:ext cx="2328242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1" grpId="0"/>
      <p:bldP spid="11" grpId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768091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186075" y="697264"/>
            <a:ext cx="2410310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菖蒲</a:t>
            </a:r>
          </a:p>
        </p:txBody>
      </p:sp>
      <p:sp>
        <p:nvSpPr>
          <p:cNvPr id="11" name="任意多边形: 形状 10"/>
          <p:cNvSpPr/>
          <p:nvPr/>
        </p:nvSpPr>
        <p:spPr>
          <a:xfrm>
            <a:off x="1313815" y="1461135"/>
            <a:ext cx="5334000" cy="452945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1616075" y="1461135"/>
            <a:ext cx="4361815" cy="2686050"/>
          </a:xfrm>
          <a:prstGeom prst="rect">
            <a:avLst/>
          </a:prstGeom>
          <a:noFill/>
          <a:effectLst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多年生草本植物，生在水边，叶子形状像剑，肉穗花序，花黄绿色，地下根茎淡红色。</a:t>
            </a:r>
          </a:p>
          <a:p>
            <a:pPr indent="0" fontAlgn="auto">
              <a:lnSpc>
                <a:spcPct val="150000"/>
              </a:lnSpc>
            </a:pPr>
            <a:r>
              <a:rPr lang="zh-CN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可以提取芳香油，有香气，根状茎可做香料，也可入药。根茎可做香料，中医用做健胃剂，外用可以治牙痛﹑齿龈出血等。</a:t>
            </a:r>
          </a:p>
          <a:p>
            <a:endParaRPr lang="zh-CN" altLang="zh-CN" sz="2400" dirty="0">
              <a:solidFill>
                <a:schemeClr val="bg2">
                  <a:lumMod val="10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-2147482612" descr="__91IJ0}0LD5OBU2{ONTXU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4825" y="1671955"/>
            <a:ext cx="3813175" cy="41084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: 形状 9"/>
          <p:cNvSpPr/>
          <p:nvPr/>
        </p:nvSpPr>
        <p:spPr>
          <a:xfrm rot="21240917">
            <a:off x="1413510" y="1679575"/>
            <a:ext cx="9657080" cy="3559175"/>
          </a:xfrm>
          <a:custGeom>
            <a:avLst/>
            <a:gdLst>
              <a:gd name="connsiteX0" fmla="*/ 8248 w 6262662"/>
              <a:gd name="connsiteY0" fmla="*/ 1524282 h 3556282"/>
              <a:gd name="connsiteX1" fmla="*/ 8248 w 6262662"/>
              <a:gd name="connsiteY1" fmla="*/ 1270282 h 3556282"/>
              <a:gd name="connsiteX2" fmla="*/ 42115 w 6262662"/>
              <a:gd name="connsiteY2" fmla="*/ 948548 h 3556282"/>
              <a:gd name="connsiteX3" fmla="*/ 92915 w 6262662"/>
              <a:gd name="connsiteY3" fmla="*/ 796148 h 3556282"/>
              <a:gd name="connsiteX4" fmla="*/ 160648 w 6262662"/>
              <a:gd name="connsiteY4" fmla="*/ 745348 h 3556282"/>
              <a:gd name="connsiteX5" fmla="*/ 279182 w 6262662"/>
              <a:gd name="connsiteY5" fmla="*/ 576015 h 3556282"/>
              <a:gd name="connsiteX6" fmla="*/ 329982 w 6262662"/>
              <a:gd name="connsiteY6" fmla="*/ 542148 h 3556282"/>
              <a:gd name="connsiteX7" fmla="*/ 448515 w 6262662"/>
              <a:gd name="connsiteY7" fmla="*/ 457482 h 3556282"/>
              <a:gd name="connsiteX8" fmla="*/ 533182 w 6262662"/>
              <a:gd name="connsiteY8" fmla="*/ 423615 h 3556282"/>
              <a:gd name="connsiteX9" fmla="*/ 583982 w 6262662"/>
              <a:gd name="connsiteY9" fmla="*/ 389748 h 3556282"/>
              <a:gd name="connsiteX10" fmla="*/ 668648 w 6262662"/>
              <a:gd name="connsiteY10" fmla="*/ 338948 h 3556282"/>
              <a:gd name="connsiteX11" fmla="*/ 719448 w 6262662"/>
              <a:gd name="connsiteY11" fmla="*/ 322015 h 3556282"/>
              <a:gd name="connsiteX12" fmla="*/ 804115 w 6262662"/>
              <a:gd name="connsiteY12" fmla="*/ 288148 h 3556282"/>
              <a:gd name="connsiteX13" fmla="*/ 973448 w 6262662"/>
              <a:gd name="connsiteY13" fmla="*/ 203482 h 3556282"/>
              <a:gd name="connsiteX14" fmla="*/ 1041182 w 6262662"/>
              <a:gd name="connsiteY14" fmla="*/ 169615 h 3556282"/>
              <a:gd name="connsiteX15" fmla="*/ 1159715 w 6262662"/>
              <a:gd name="connsiteY15" fmla="*/ 118815 h 3556282"/>
              <a:gd name="connsiteX16" fmla="*/ 1210515 w 6262662"/>
              <a:gd name="connsiteY16" fmla="*/ 84948 h 3556282"/>
              <a:gd name="connsiteX17" fmla="*/ 1430648 w 6262662"/>
              <a:gd name="connsiteY17" fmla="*/ 51082 h 3556282"/>
              <a:gd name="connsiteX18" fmla="*/ 1498382 w 6262662"/>
              <a:gd name="connsiteY18" fmla="*/ 282 h 3556282"/>
              <a:gd name="connsiteX19" fmla="*/ 2006382 w 6262662"/>
              <a:gd name="connsiteY19" fmla="*/ 34148 h 3556282"/>
              <a:gd name="connsiteX20" fmla="*/ 2074115 w 6262662"/>
              <a:gd name="connsiteY20" fmla="*/ 51082 h 3556282"/>
              <a:gd name="connsiteX21" fmla="*/ 2158782 w 6262662"/>
              <a:gd name="connsiteY21" fmla="*/ 68015 h 3556282"/>
              <a:gd name="connsiteX22" fmla="*/ 2209582 w 6262662"/>
              <a:gd name="connsiteY22" fmla="*/ 101882 h 3556282"/>
              <a:gd name="connsiteX23" fmla="*/ 2277315 w 6262662"/>
              <a:gd name="connsiteY23" fmla="*/ 118815 h 3556282"/>
              <a:gd name="connsiteX24" fmla="*/ 2328115 w 6262662"/>
              <a:gd name="connsiteY24" fmla="*/ 135748 h 3556282"/>
              <a:gd name="connsiteX25" fmla="*/ 2395848 w 6262662"/>
              <a:gd name="connsiteY25" fmla="*/ 152682 h 3556282"/>
              <a:gd name="connsiteX26" fmla="*/ 2514382 w 6262662"/>
              <a:gd name="connsiteY26" fmla="*/ 186548 h 3556282"/>
              <a:gd name="connsiteX27" fmla="*/ 2717582 w 6262662"/>
              <a:gd name="connsiteY27" fmla="*/ 203482 h 3556282"/>
              <a:gd name="connsiteX28" fmla="*/ 3005448 w 6262662"/>
              <a:gd name="connsiteY28" fmla="*/ 237348 h 3556282"/>
              <a:gd name="connsiteX29" fmla="*/ 3056248 w 6262662"/>
              <a:gd name="connsiteY29" fmla="*/ 271215 h 3556282"/>
              <a:gd name="connsiteX30" fmla="*/ 3327182 w 6262662"/>
              <a:gd name="connsiteY30" fmla="*/ 288148 h 3556282"/>
              <a:gd name="connsiteX31" fmla="*/ 3428782 w 6262662"/>
              <a:gd name="connsiteY31" fmla="*/ 305082 h 3556282"/>
              <a:gd name="connsiteX32" fmla="*/ 3547315 w 6262662"/>
              <a:gd name="connsiteY32" fmla="*/ 322015 h 3556282"/>
              <a:gd name="connsiteX33" fmla="*/ 3598115 w 6262662"/>
              <a:gd name="connsiteY33" fmla="*/ 338948 h 3556282"/>
              <a:gd name="connsiteX34" fmla="*/ 4021448 w 6262662"/>
              <a:gd name="connsiteY34" fmla="*/ 372815 h 3556282"/>
              <a:gd name="connsiteX35" fmla="*/ 4190782 w 6262662"/>
              <a:gd name="connsiteY35" fmla="*/ 406682 h 3556282"/>
              <a:gd name="connsiteX36" fmla="*/ 4258515 w 6262662"/>
              <a:gd name="connsiteY36" fmla="*/ 440548 h 3556282"/>
              <a:gd name="connsiteX37" fmla="*/ 4393982 w 6262662"/>
              <a:gd name="connsiteY37" fmla="*/ 474415 h 3556282"/>
              <a:gd name="connsiteX38" fmla="*/ 4478648 w 6262662"/>
              <a:gd name="connsiteY38" fmla="*/ 525215 h 3556282"/>
              <a:gd name="connsiteX39" fmla="*/ 4614115 w 6262662"/>
              <a:gd name="connsiteY39" fmla="*/ 576015 h 3556282"/>
              <a:gd name="connsiteX40" fmla="*/ 4817315 w 6262662"/>
              <a:gd name="connsiteY40" fmla="*/ 677615 h 3556282"/>
              <a:gd name="connsiteX41" fmla="*/ 4868115 w 6262662"/>
              <a:gd name="connsiteY41" fmla="*/ 694548 h 3556282"/>
              <a:gd name="connsiteX42" fmla="*/ 5003582 w 6262662"/>
              <a:gd name="connsiteY42" fmla="*/ 728415 h 3556282"/>
              <a:gd name="connsiteX43" fmla="*/ 5088248 w 6262662"/>
              <a:gd name="connsiteY43" fmla="*/ 796148 h 3556282"/>
              <a:gd name="connsiteX44" fmla="*/ 5122115 w 6262662"/>
              <a:gd name="connsiteY44" fmla="*/ 846948 h 3556282"/>
              <a:gd name="connsiteX45" fmla="*/ 5223715 w 6262662"/>
              <a:gd name="connsiteY45" fmla="*/ 914682 h 3556282"/>
              <a:gd name="connsiteX46" fmla="*/ 5274515 w 6262662"/>
              <a:gd name="connsiteY46" fmla="*/ 948548 h 3556282"/>
              <a:gd name="connsiteX47" fmla="*/ 5342248 w 6262662"/>
              <a:gd name="connsiteY47" fmla="*/ 999348 h 3556282"/>
              <a:gd name="connsiteX48" fmla="*/ 5460782 w 6262662"/>
              <a:gd name="connsiteY48" fmla="*/ 1050148 h 3556282"/>
              <a:gd name="connsiteX49" fmla="*/ 5528515 w 6262662"/>
              <a:gd name="connsiteY49" fmla="*/ 1100948 h 3556282"/>
              <a:gd name="connsiteX50" fmla="*/ 5596248 w 6262662"/>
              <a:gd name="connsiteY50" fmla="*/ 1134815 h 3556282"/>
              <a:gd name="connsiteX51" fmla="*/ 5647048 w 6262662"/>
              <a:gd name="connsiteY51" fmla="*/ 1202548 h 3556282"/>
              <a:gd name="connsiteX52" fmla="*/ 5697848 w 6262662"/>
              <a:gd name="connsiteY52" fmla="*/ 1236415 h 3556282"/>
              <a:gd name="connsiteX53" fmla="*/ 5799448 w 6262662"/>
              <a:gd name="connsiteY53" fmla="*/ 1354948 h 3556282"/>
              <a:gd name="connsiteX54" fmla="*/ 5850248 w 6262662"/>
              <a:gd name="connsiteY54" fmla="*/ 1371882 h 3556282"/>
              <a:gd name="connsiteX55" fmla="*/ 5934915 w 6262662"/>
              <a:gd name="connsiteY55" fmla="*/ 1473482 h 3556282"/>
              <a:gd name="connsiteX56" fmla="*/ 5968782 w 6262662"/>
              <a:gd name="connsiteY56" fmla="*/ 1541215 h 3556282"/>
              <a:gd name="connsiteX57" fmla="*/ 6019582 w 6262662"/>
              <a:gd name="connsiteY57" fmla="*/ 1608948 h 3556282"/>
              <a:gd name="connsiteX58" fmla="*/ 6104248 w 6262662"/>
              <a:gd name="connsiteY58" fmla="*/ 1710548 h 3556282"/>
              <a:gd name="connsiteX59" fmla="*/ 6121182 w 6262662"/>
              <a:gd name="connsiteY59" fmla="*/ 1795215 h 3556282"/>
              <a:gd name="connsiteX60" fmla="*/ 6171982 w 6262662"/>
              <a:gd name="connsiteY60" fmla="*/ 1862948 h 3556282"/>
              <a:gd name="connsiteX61" fmla="*/ 6239715 w 6262662"/>
              <a:gd name="connsiteY61" fmla="*/ 1981482 h 3556282"/>
              <a:gd name="connsiteX62" fmla="*/ 6239715 w 6262662"/>
              <a:gd name="connsiteY62" fmla="*/ 2540282 h 3556282"/>
              <a:gd name="connsiteX63" fmla="*/ 6155048 w 6262662"/>
              <a:gd name="connsiteY63" fmla="*/ 2608015 h 3556282"/>
              <a:gd name="connsiteX64" fmla="*/ 6121182 w 6262662"/>
              <a:gd name="connsiteY64" fmla="*/ 2675748 h 3556282"/>
              <a:gd name="connsiteX65" fmla="*/ 6087315 w 6262662"/>
              <a:gd name="connsiteY65" fmla="*/ 2726548 h 3556282"/>
              <a:gd name="connsiteX66" fmla="*/ 6036515 w 6262662"/>
              <a:gd name="connsiteY66" fmla="*/ 2845082 h 3556282"/>
              <a:gd name="connsiteX67" fmla="*/ 5917982 w 6262662"/>
              <a:gd name="connsiteY67" fmla="*/ 2946682 h 3556282"/>
              <a:gd name="connsiteX68" fmla="*/ 5816382 w 6262662"/>
              <a:gd name="connsiteY68" fmla="*/ 3014415 h 3556282"/>
              <a:gd name="connsiteX69" fmla="*/ 5765582 w 6262662"/>
              <a:gd name="connsiteY69" fmla="*/ 3065215 h 3556282"/>
              <a:gd name="connsiteX70" fmla="*/ 5596248 w 6262662"/>
              <a:gd name="connsiteY70" fmla="*/ 3116015 h 3556282"/>
              <a:gd name="connsiteX71" fmla="*/ 5528515 w 6262662"/>
              <a:gd name="connsiteY71" fmla="*/ 3132948 h 3556282"/>
              <a:gd name="connsiteX72" fmla="*/ 5494648 w 6262662"/>
              <a:gd name="connsiteY72" fmla="*/ 3200682 h 3556282"/>
              <a:gd name="connsiteX73" fmla="*/ 5426915 w 6262662"/>
              <a:gd name="connsiteY73" fmla="*/ 3217615 h 3556282"/>
              <a:gd name="connsiteX74" fmla="*/ 5325315 w 6262662"/>
              <a:gd name="connsiteY74" fmla="*/ 3251482 h 3556282"/>
              <a:gd name="connsiteX75" fmla="*/ 5274515 w 6262662"/>
              <a:gd name="connsiteY75" fmla="*/ 3285348 h 3556282"/>
              <a:gd name="connsiteX76" fmla="*/ 5155982 w 6262662"/>
              <a:gd name="connsiteY76" fmla="*/ 3336148 h 3556282"/>
              <a:gd name="connsiteX77" fmla="*/ 5088248 w 6262662"/>
              <a:gd name="connsiteY77" fmla="*/ 3370015 h 3556282"/>
              <a:gd name="connsiteX78" fmla="*/ 5003582 w 6262662"/>
              <a:gd name="connsiteY78" fmla="*/ 3386948 h 3556282"/>
              <a:gd name="connsiteX79" fmla="*/ 4885048 w 6262662"/>
              <a:gd name="connsiteY79" fmla="*/ 3420815 h 3556282"/>
              <a:gd name="connsiteX80" fmla="*/ 4512515 w 6262662"/>
              <a:gd name="connsiteY80" fmla="*/ 3488548 h 3556282"/>
              <a:gd name="connsiteX81" fmla="*/ 4377048 w 6262662"/>
              <a:gd name="connsiteY81" fmla="*/ 3505482 h 3556282"/>
              <a:gd name="connsiteX82" fmla="*/ 4207715 w 6262662"/>
              <a:gd name="connsiteY82" fmla="*/ 3539348 h 3556282"/>
              <a:gd name="connsiteX83" fmla="*/ 4038382 w 6262662"/>
              <a:gd name="connsiteY83" fmla="*/ 3556282 h 3556282"/>
              <a:gd name="connsiteX84" fmla="*/ 2886915 w 6262662"/>
              <a:gd name="connsiteY84" fmla="*/ 3539348 h 3556282"/>
              <a:gd name="connsiteX85" fmla="*/ 2700648 w 6262662"/>
              <a:gd name="connsiteY85" fmla="*/ 3505482 h 3556282"/>
              <a:gd name="connsiteX86" fmla="*/ 2548248 w 6262662"/>
              <a:gd name="connsiteY86" fmla="*/ 3488548 h 3556282"/>
              <a:gd name="connsiteX87" fmla="*/ 2328115 w 6262662"/>
              <a:gd name="connsiteY87" fmla="*/ 3437748 h 3556282"/>
              <a:gd name="connsiteX88" fmla="*/ 1955582 w 6262662"/>
              <a:gd name="connsiteY88" fmla="*/ 3403882 h 3556282"/>
              <a:gd name="connsiteX89" fmla="*/ 1684648 w 6262662"/>
              <a:gd name="connsiteY89" fmla="*/ 3370015 h 3556282"/>
              <a:gd name="connsiteX90" fmla="*/ 1481448 w 6262662"/>
              <a:gd name="connsiteY90" fmla="*/ 3336148 h 3556282"/>
              <a:gd name="connsiteX91" fmla="*/ 1210515 w 6262662"/>
              <a:gd name="connsiteY91" fmla="*/ 3302282 h 3556282"/>
              <a:gd name="connsiteX92" fmla="*/ 1159715 w 6262662"/>
              <a:gd name="connsiteY92" fmla="*/ 3285348 h 3556282"/>
              <a:gd name="connsiteX93" fmla="*/ 1091982 w 6262662"/>
              <a:gd name="connsiteY93" fmla="*/ 3268415 h 3556282"/>
              <a:gd name="connsiteX94" fmla="*/ 990382 w 6262662"/>
              <a:gd name="connsiteY94" fmla="*/ 3183748 h 3556282"/>
              <a:gd name="connsiteX95" fmla="*/ 939582 w 6262662"/>
              <a:gd name="connsiteY95" fmla="*/ 3166815 h 3556282"/>
              <a:gd name="connsiteX96" fmla="*/ 888782 w 6262662"/>
              <a:gd name="connsiteY96" fmla="*/ 3116015 h 3556282"/>
              <a:gd name="connsiteX97" fmla="*/ 821048 w 6262662"/>
              <a:gd name="connsiteY97" fmla="*/ 3082148 h 3556282"/>
              <a:gd name="connsiteX98" fmla="*/ 753315 w 6262662"/>
              <a:gd name="connsiteY98" fmla="*/ 2963615 h 3556282"/>
              <a:gd name="connsiteX99" fmla="*/ 702515 w 6262662"/>
              <a:gd name="connsiteY99" fmla="*/ 2946682 h 3556282"/>
              <a:gd name="connsiteX100" fmla="*/ 617848 w 6262662"/>
              <a:gd name="connsiteY100" fmla="*/ 2811215 h 3556282"/>
              <a:gd name="connsiteX101" fmla="*/ 567048 w 6262662"/>
              <a:gd name="connsiteY101" fmla="*/ 2692682 h 3556282"/>
              <a:gd name="connsiteX102" fmla="*/ 533182 w 6262662"/>
              <a:gd name="connsiteY102" fmla="*/ 2574148 h 3556282"/>
              <a:gd name="connsiteX103" fmla="*/ 499315 w 6262662"/>
              <a:gd name="connsiteY103" fmla="*/ 2506415 h 3556282"/>
              <a:gd name="connsiteX104" fmla="*/ 482382 w 6262662"/>
              <a:gd name="connsiteY104" fmla="*/ 2438682 h 3556282"/>
              <a:gd name="connsiteX105" fmla="*/ 414648 w 6262662"/>
              <a:gd name="connsiteY105" fmla="*/ 2320148 h 3556282"/>
              <a:gd name="connsiteX106" fmla="*/ 397715 w 6262662"/>
              <a:gd name="connsiteY106" fmla="*/ 2269348 h 3556282"/>
              <a:gd name="connsiteX107" fmla="*/ 346915 w 6262662"/>
              <a:gd name="connsiteY107" fmla="*/ 2235482 h 3556282"/>
              <a:gd name="connsiteX108" fmla="*/ 329982 w 6262662"/>
              <a:gd name="connsiteY108" fmla="*/ 2100015 h 3556282"/>
              <a:gd name="connsiteX109" fmla="*/ 262248 w 6262662"/>
              <a:gd name="connsiteY109" fmla="*/ 1896815 h 3556282"/>
              <a:gd name="connsiteX110" fmla="*/ 228382 w 6262662"/>
              <a:gd name="connsiteY110" fmla="*/ 1846015 h 3556282"/>
              <a:gd name="connsiteX111" fmla="*/ 177582 w 6262662"/>
              <a:gd name="connsiteY111" fmla="*/ 1812148 h 3556282"/>
              <a:gd name="connsiteX112" fmla="*/ 143715 w 6262662"/>
              <a:gd name="connsiteY112" fmla="*/ 1744415 h 3556282"/>
              <a:gd name="connsiteX113" fmla="*/ 92915 w 6262662"/>
              <a:gd name="connsiteY113" fmla="*/ 1727482 h 3556282"/>
              <a:gd name="connsiteX114" fmla="*/ 8248 w 6262662"/>
              <a:gd name="connsiteY114" fmla="*/ 1575082 h 3556282"/>
              <a:gd name="connsiteX115" fmla="*/ 8248 w 6262662"/>
              <a:gd name="connsiteY115" fmla="*/ 1524282 h 3556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262662" h="3556282">
                <a:moveTo>
                  <a:pt x="8248" y="1524282"/>
                </a:moveTo>
                <a:cubicBezTo>
                  <a:pt x="8248" y="1473482"/>
                  <a:pt x="-10312" y="1474438"/>
                  <a:pt x="8248" y="1270282"/>
                </a:cubicBezTo>
                <a:cubicBezTo>
                  <a:pt x="12014" y="1228858"/>
                  <a:pt x="25249" y="1016012"/>
                  <a:pt x="42115" y="948548"/>
                </a:cubicBezTo>
                <a:cubicBezTo>
                  <a:pt x="55102" y="896599"/>
                  <a:pt x="50077" y="828277"/>
                  <a:pt x="92915" y="796148"/>
                </a:cubicBezTo>
                <a:cubicBezTo>
                  <a:pt x="115493" y="779215"/>
                  <a:pt x="141898" y="766441"/>
                  <a:pt x="160648" y="745348"/>
                </a:cubicBezTo>
                <a:cubicBezTo>
                  <a:pt x="204902" y="695563"/>
                  <a:pt x="231095" y="624102"/>
                  <a:pt x="279182" y="576015"/>
                </a:cubicBezTo>
                <a:cubicBezTo>
                  <a:pt x="293573" y="561624"/>
                  <a:pt x="313421" y="553977"/>
                  <a:pt x="329982" y="542148"/>
                </a:cubicBezTo>
                <a:cubicBezTo>
                  <a:pt x="347885" y="529360"/>
                  <a:pt x="421906" y="470787"/>
                  <a:pt x="448515" y="457482"/>
                </a:cubicBezTo>
                <a:cubicBezTo>
                  <a:pt x="475702" y="443888"/>
                  <a:pt x="505995" y="437209"/>
                  <a:pt x="533182" y="423615"/>
                </a:cubicBezTo>
                <a:cubicBezTo>
                  <a:pt x="551385" y="414514"/>
                  <a:pt x="566724" y="400534"/>
                  <a:pt x="583982" y="389748"/>
                </a:cubicBezTo>
                <a:cubicBezTo>
                  <a:pt x="611891" y="372304"/>
                  <a:pt x="639210" y="353667"/>
                  <a:pt x="668648" y="338948"/>
                </a:cubicBezTo>
                <a:cubicBezTo>
                  <a:pt x="684613" y="330966"/>
                  <a:pt x="702735" y="328282"/>
                  <a:pt x="719448" y="322015"/>
                </a:cubicBezTo>
                <a:cubicBezTo>
                  <a:pt x="747909" y="311342"/>
                  <a:pt x="776570" y="301002"/>
                  <a:pt x="804115" y="288148"/>
                </a:cubicBezTo>
                <a:cubicBezTo>
                  <a:pt x="861301" y="261461"/>
                  <a:pt x="917004" y="231704"/>
                  <a:pt x="973448" y="203482"/>
                </a:cubicBezTo>
                <a:cubicBezTo>
                  <a:pt x="996026" y="192193"/>
                  <a:pt x="1020179" y="183617"/>
                  <a:pt x="1041182" y="169615"/>
                </a:cubicBezTo>
                <a:cubicBezTo>
                  <a:pt x="1111346" y="122839"/>
                  <a:pt x="1072238" y="140684"/>
                  <a:pt x="1159715" y="118815"/>
                </a:cubicBezTo>
                <a:cubicBezTo>
                  <a:pt x="1176648" y="107526"/>
                  <a:pt x="1192312" y="94049"/>
                  <a:pt x="1210515" y="84948"/>
                </a:cubicBezTo>
                <a:cubicBezTo>
                  <a:pt x="1271539" y="54436"/>
                  <a:pt x="1382089" y="55938"/>
                  <a:pt x="1430648" y="51082"/>
                </a:cubicBezTo>
                <a:cubicBezTo>
                  <a:pt x="1453226" y="34149"/>
                  <a:pt x="1470287" y="2958"/>
                  <a:pt x="1498382" y="282"/>
                </a:cubicBezTo>
                <a:cubicBezTo>
                  <a:pt x="1536368" y="-3336"/>
                  <a:pt x="1937980" y="28886"/>
                  <a:pt x="2006382" y="34148"/>
                </a:cubicBezTo>
                <a:cubicBezTo>
                  <a:pt x="2028960" y="39793"/>
                  <a:pt x="2051397" y="46033"/>
                  <a:pt x="2074115" y="51082"/>
                </a:cubicBezTo>
                <a:cubicBezTo>
                  <a:pt x="2102211" y="57326"/>
                  <a:pt x="2131833" y="57909"/>
                  <a:pt x="2158782" y="68015"/>
                </a:cubicBezTo>
                <a:cubicBezTo>
                  <a:pt x="2177838" y="75161"/>
                  <a:pt x="2190876" y="93865"/>
                  <a:pt x="2209582" y="101882"/>
                </a:cubicBezTo>
                <a:cubicBezTo>
                  <a:pt x="2230973" y="111050"/>
                  <a:pt x="2254938" y="112422"/>
                  <a:pt x="2277315" y="118815"/>
                </a:cubicBezTo>
                <a:cubicBezTo>
                  <a:pt x="2294478" y="123718"/>
                  <a:pt x="2310953" y="130844"/>
                  <a:pt x="2328115" y="135748"/>
                </a:cubicBezTo>
                <a:cubicBezTo>
                  <a:pt x="2350492" y="142142"/>
                  <a:pt x="2373471" y="146288"/>
                  <a:pt x="2395848" y="152682"/>
                </a:cubicBezTo>
                <a:cubicBezTo>
                  <a:pt x="2439585" y="165178"/>
                  <a:pt x="2467328" y="180666"/>
                  <a:pt x="2514382" y="186548"/>
                </a:cubicBezTo>
                <a:cubicBezTo>
                  <a:pt x="2581825" y="194978"/>
                  <a:pt x="2649849" y="197837"/>
                  <a:pt x="2717582" y="203482"/>
                </a:cubicBezTo>
                <a:cubicBezTo>
                  <a:pt x="2881995" y="258285"/>
                  <a:pt x="2579896" y="162250"/>
                  <a:pt x="3005448" y="237348"/>
                </a:cubicBezTo>
                <a:cubicBezTo>
                  <a:pt x="3025490" y="240885"/>
                  <a:pt x="3036146" y="268041"/>
                  <a:pt x="3056248" y="271215"/>
                </a:cubicBezTo>
                <a:cubicBezTo>
                  <a:pt x="3145628" y="285328"/>
                  <a:pt x="3236871" y="282504"/>
                  <a:pt x="3327182" y="288148"/>
                </a:cubicBezTo>
                <a:lnTo>
                  <a:pt x="3428782" y="305082"/>
                </a:lnTo>
                <a:cubicBezTo>
                  <a:pt x="3468230" y="311151"/>
                  <a:pt x="3508178" y="314188"/>
                  <a:pt x="3547315" y="322015"/>
                </a:cubicBezTo>
                <a:cubicBezTo>
                  <a:pt x="3564818" y="325515"/>
                  <a:pt x="3580509" y="336014"/>
                  <a:pt x="3598115" y="338948"/>
                </a:cubicBezTo>
                <a:cubicBezTo>
                  <a:pt x="3711214" y="357798"/>
                  <a:pt x="3928293" y="366993"/>
                  <a:pt x="4021448" y="372815"/>
                </a:cubicBezTo>
                <a:cubicBezTo>
                  <a:pt x="4091575" y="382833"/>
                  <a:pt x="4131668" y="381348"/>
                  <a:pt x="4190782" y="406682"/>
                </a:cubicBezTo>
                <a:cubicBezTo>
                  <a:pt x="4213984" y="416626"/>
                  <a:pt x="4234568" y="432566"/>
                  <a:pt x="4258515" y="440548"/>
                </a:cubicBezTo>
                <a:cubicBezTo>
                  <a:pt x="4302672" y="455267"/>
                  <a:pt x="4393982" y="474415"/>
                  <a:pt x="4393982" y="474415"/>
                </a:cubicBezTo>
                <a:cubicBezTo>
                  <a:pt x="4422204" y="491348"/>
                  <a:pt x="4448572" y="511848"/>
                  <a:pt x="4478648" y="525215"/>
                </a:cubicBezTo>
                <a:cubicBezTo>
                  <a:pt x="4633673" y="594115"/>
                  <a:pt x="4457449" y="482015"/>
                  <a:pt x="4614115" y="576015"/>
                </a:cubicBezTo>
                <a:cubicBezTo>
                  <a:pt x="4778240" y="674490"/>
                  <a:pt x="4648315" y="621282"/>
                  <a:pt x="4817315" y="677615"/>
                </a:cubicBezTo>
                <a:cubicBezTo>
                  <a:pt x="4834248" y="683259"/>
                  <a:pt x="4850799" y="690219"/>
                  <a:pt x="4868115" y="694548"/>
                </a:cubicBezTo>
                <a:lnTo>
                  <a:pt x="5003582" y="728415"/>
                </a:lnTo>
                <a:cubicBezTo>
                  <a:pt x="5100635" y="873998"/>
                  <a:pt x="4971406" y="702675"/>
                  <a:pt x="5088248" y="796148"/>
                </a:cubicBezTo>
                <a:cubicBezTo>
                  <a:pt x="5104140" y="808861"/>
                  <a:pt x="5106799" y="833546"/>
                  <a:pt x="5122115" y="846948"/>
                </a:cubicBezTo>
                <a:cubicBezTo>
                  <a:pt x="5152747" y="873751"/>
                  <a:pt x="5189848" y="892104"/>
                  <a:pt x="5223715" y="914682"/>
                </a:cubicBezTo>
                <a:cubicBezTo>
                  <a:pt x="5240648" y="925971"/>
                  <a:pt x="5258234" y="936337"/>
                  <a:pt x="5274515" y="948548"/>
                </a:cubicBezTo>
                <a:cubicBezTo>
                  <a:pt x="5297093" y="965481"/>
                  <a:pt x="5318316" y="984390"/>
                  <a:pt x="5342248" y="999348"/>
                </a:cubicBezTo>
                <a:cubicBezTo>
                  <a:pt x="5390077" y="1029241"/>
                  <a:pt x="5411398" y="1033687"/>
                  <a:pt x="5460782" y="1050148"/>
                </a:cubicBezTo>
                <a:cubicBezTo>
                  <a:pt x="5483360" y="1067081"/>
                  <a:pt x="5504583" y="1085990"/>
                  <a:pt x="5528515" y="1100948"/>
                </a:cubicBezTo>
                <a:cubicBezTo>
                  <a:pt x="5549921" y="1114327"/>
                  <a:pt x="5577082" y="1118387"/>
                  <a:pt x="5596248" y="1134815"/>
                </a:cubicBezTo>
                <a:cubicBezTo>
                  <a:pt x="5617676" y="1153182"/>
                  <a:pt x="5627092" y="1182592"/>
                  <a:pt x="5647048" y="1202548"/>
                </a:cubicBezTo>
                <a:cubicBezTo>
                  <a:pt x="5661439" y="1216939"/>
                  <a:pt x="5683457" y="1222024"/>
                  <a:pt x="5697848" y="1236415"/>
                </a:cubicBezTo>
                <a:cubicBezTo>
                  <a:pt x="5744798" y="1283365"/>
                  <a:pt x="5744151" y="1318083"/>
                  <a:pt x="5799448" y="1354948"/>
                </a:cubicBezTo>
                <a:cubicBezTo>
                  <a:pt x="5814300" y="1364849"/>
                  <a:pt x="5833315" y="1366237"/>
                  <a:pt x="5850248" y="1371882"/>
                </a:cubicBezTo>
                <a:cubicBezTo>
                  <a:pt x="5887896" y="1484822"/>
                  <a:pt x="5834262" y="1356054"/>
                  <a:pt x="5934915" y="1473482"/>
                </a:cubicBezTo>
                <a:cubicBezTo>
                  <a:pt x="5951343" y="1492648"/>
                  <a:pt x="5955403" y="1519809"/>
                  <a:pt x="5968782" y="1541215"/>
                </a:cubicBezTo>
                <a:cubicBezTo>
                  <a:pt x="5983740" y="1565147"/>
                  <a:pt x="6004624" y="1585016"/>
                  <a:pt x="6019582" y="1608948"/>
                </a:cubicBezTo>
                <a:cubicBezTo>
                  <a:pt x="6080965" y="1707162"/>
                  <a:pt x="6017597" y="1652782"/>
                  <a:pt x="6104248" y="1710548"/>
                </a:cubicBezTo>
                <a:cubicBezTo>
                  <a:pt x="6109893" y="1738770"/>
                  <a:pt x="6109493" y="1768914"/>
                  <a:pt x="6121182" y="1795215"/>
                </a:cubicBezTo>
                <a:cubicBezTo>
                  <a:pt x="6132644" y="1821005"/>
                  <a:pt x="6155578" y="1839983"/>
                  <a:pt x="6171982" y="1862948"/>
                </a:cubicBezTo>
                <a:cubicBezTo>
                  <a:pt x="6211870" y="1918792"/>
                  <a:pt x="6206645" y="1915341"/>
                  <a:pt x="6239715" y="1981482"/>
                </a:cubicBezTo>
                <a:cubicBezTo>
                  <a:pt x="6265632" y="2214743"/>
                  <a:pt x="6274660" y="2225776"/>
                  <a:pt x="6239715" y="2540282"/>
                </a:cubicBezTo>
                <a:cubicBezTo>
                  <a:pt x="6233823" y="2593308"/>
                  <a:pt x="6191936" y="2595719"/>
                  <a:pt x="6155048" y="2608015"/>
                </a:cubicBezTo>
                <a:cubicBezTo>
                  <a:pt x="6143759" y="2630593"/>
                  <a:pt x="6133706" y="2653831"/>
                  <a:pt x="6121182" y="2675748"/>
                </a:cubicBezTo>
                <a:cubicBezTo>
                  <a:pt x="6111085" y="2693418"/>
                  <a:pt x="6095332" y="2707842"/>
                  <a:pt x="6087315" y="2726548"/>
                </a:cubicBezTo>
                <a:cubicBezTo>
                  <a:pt x="6047443" y="2819582"/>
                  <a:pt x="6099034" y="2770059"/>
                  <a:pt x="6036515" y="2845082"/>
                </a:cubicBezTo>
                <a:cubicBezTo>
                  <a:pt x="5944352" y="2955677"/>
                  <a:pt x="6030101" y="2834563"/>
                  <a:pt x="5917982" y="2946682"/>
                </a:cubicBezTo>
                <a:cubicBezTo>
                  <a:pt x="5840022" y="3024642"/>
                  <a:pt x="5939518" y="2983632"/>
                  <a:pt x="5816382" y="3014415"/>
                </a:cubicBezTo>
                <a:cubicBezTo>
                  <a:pt x="5799449" y="3031348"/>
                  <a:pt x="5785069" y="3051296"/>
                  <a:pt x="5765582" y="3065215"/>
                </a:cubicBezTo>
                <a:cubicBezTo>
                  <a:pt x="5702128" y="3110539"/>
                  <a:pt x="5675157" y="3100233"/>
                  <a:pt x="5596248" y="3116015"/>
                </a:cubicBezTo>
                <a:cubicBezTo>
                  <a:pt x="5573427" y="3120579"/>
                  <a:pt x="5551093" y="3127304"/>
                  <a:pt x="5528515" y="3132948"/>
                </a:cubicBezTo>
                <a:cubicBezTo>
                  <a:pt x="5517226" y="3155526"/>
                  <a:pt x="5514040" y="3184522"/>
                  <a:pt x="5494648" y="3200682"/>
                </a:cubicBezTo>
                <a:cubicBezTo>
                  <a:pt x="5476770" y="3215581"/>
                  <a:pt x="5449206" y="3210928"/>
                  <a:pt x="5426915" y="3217615"/>
                </a:cubicBezTo>
                <a:cubicBezTo>
                  <a:pt x="5392722" y="3227873"/>
                  <a:pt x="5357937" y="3236983"/>
                  <a:pt x="5325315" y="3251482"/>
                </a:cubicBezTo>
                <a:cubicBezTo>
                  <a:pt x="5306718" y="3259747"/>
                  <a:pt x="5292718" y="3276247"/>
                  <a:pt x="5274515" y="3285348"/>
                </a:cubicBezTo>
                <a:cubicBezTo>
                  <a:pt x="5236066" y="3304572"/>
                  <a:pt x="5195116" y="3318360"/>
                  <a:pt x="5155982" y="3336148"/>
                </a:cubicBezTo>
                <a:cubicBezTo>
                  <a:pt x="5133002" y="3346594"/>
                  <a:pt x="5112196" y="3362032"/>
                  <a:pt x="5088248" y="3370015"/>
                </a:cubicBezTo>
                <a:cubicBezTo>
                  <a:pt x="5060944" y="3379116"/>
                  <a:pt x="5031678" y="3380704"/>
                  <a:pt x="5003582" y="3386948"/>
                </a:cubicBezTo>
                <a:cubicBezTo>
                  <a:pt x="4939800" y="3401122"/>
                  <a:pt x="4941615" y="3401960"/>
                  <a:pt x="4885048" y="3420815"/>
                </a:cubicBezTo>
                <a:cubicBezTo>
                  <a:pt x="4742170" y="3516068"/>
                  <a:pt x="4866952" y="3444242"/>
                  <a:pt x="4512515" y="3488548"/>
                </a:cubicBezTo>
                <a:cubicBezTo>
                  <a:pt x="4467359" y="3494193"/>
                  <a:pt x="4421936" y="3498001"/>
                  <a:pt x="4377048" y="3505482"/>
                </a:cubicBezTo>
                <a:cubicBezTo>
                  <a:pt x="4158355" y="3541931"/>
                  <a:pt x="4505841" y="3502082"/>
                  <a:pt x="4207715" y="3539348"/>
                </a:cubicBezTo>
                <a:cubicBezTo>
                  <a:pt x="4151427" y="3546384"/>
                  <a:pt x="4094826" y="3550637"/>
                  <a:pt x="4038382" y="3556282"/>
                </a:cubicBezTo>
                <a:lnTo>
                  <a:pt x="2886915" y="3539348"/>
                </a:lnTo>
                <a:cubicBezTo>
                  <a:pt x="2556948" y="3530665"/>
                  <a:pt x="2863962" y="3532701"/>
                  <a:pt x="2700648" y="3505482"/>
                </a:cubicBezTo>
                <a:cubicBezTo>
                  <a:pt x="2650231" y="3497079"/>
                  <a:pt x="2599048" y="3494193"/>
                  <a:pt x="2548248" y="3488548"/>
                </a:cubicBezTo>
                <a:cubicBezTo>
                  <a:pt x="2519744" y="3481422"/>
                  <a:pt x="2375017" y="3442959"/>
                  <a:pt x="2328115" y="3437748"/>
                </a:cubicBezTo>
                <a:cubicBezTo>
                  <a:pt x="2204188" y="3423978"/>
                  <a:pt x="2078575" y="3424382"/>
                  <a:pt x="1955582" y="3403882"/>
                </a:cubicBezTo>
                <a:cubicBezTo>
                  <a:pt x="1798028" y="3377622"/>
                  <a:pt x="1888145" y="3390364"/>
                  <a:pt x="1684648" y="3370015"/>
                </a:cubicBezTo>
                <a:cubicBezTo>
                  <a:pt x="1566977" y="3340598"/>
                  <a:pt x="1651329" y="3358799"/>
                  <a:pt x="1481448" y="3336148"/>
                </a:cubicBezTo>
                <a:cubicBezTo>
                  <a:pt x="1239871" y="3303937"/>
                  <a:pt x="1495359" y="3333931"/>
                  <a:pt x="1210515" y="3302282"/>
                </a:cubicBezTo>
                <a:cubicBezTo>
                  <a:pt x="1193582" y="3296637"/>
                  <a:pt x="1176878" y="3290252"/>
                  <a:pt x="1159715" y="3285348"/>
                </a:cubicBezTo>
                <a:cubicBezTo>
                  <a:pt x="1137338" y="3278954"/>
                  <a:pt x="1113373" y="3277583"/>
                  <a:pt x="1091982" y="3268415"/>
                </a:cubicBezTo>
                <a:cubicBezTo>
                  <a:pt x="1014421" y="3235174"/>
                  <a:pt x="1063617" y="3232571"/>
                  <a:pt x="990382" y="3183748"/>
                </a:cubicBezTo>
                <a:cubicBezTo>
                  <a:pt x="975530" y="3173847"/>
                  <a:pt x="956515" y="3172459"/>
                  <a:pt x="939582" y="3166815"/>
                </a:cubicBezTo>
                <a:cubicBezTo>
                  <a:pt x="922649" y="3149882"/>
                  <a:pt x="908269" y="3129934"/>
                  <a:pt x="888782" y="3116015"/>
                </a:cubicBezTo>
                <a:cubicBezTo>
                  <a:pt x="868241" y="3101343"/>
                  <a:pt x="840440" y="3098308"/>
                  <a:pt x="821048" y="3082148"/>
                </a:cubicBezTo>
                <a:cubicBezTo>
                  <a:pt x="756809" y="3028615"/>
                  <a:pt x="816590" y="3026889"/>
                  <a:pt x="753315" y="2963615"/>
                </a:cubicBezTo>
                <a:cubicBezTo>
                  <a:pt x="740694" y="2950994"/>
                  <a:pt x="719448" y="2952326"/>
                  <a:pt x="702515" y="2946682"/>
                </a:cubicBezTo>
                <a:cubicBezTo>
                  <a:pt x="662212" y="2825775"/>
                  <a:pt x="698351" y="2864884"/>
                  <a:pt x="617848" y="2811215"/>
                </a:cubicBezTo>
                <a:cubicBezTo>
                  <a:pt x="582607" y="2670247"/>
                  <a:pt x="625518" y="2809623"/>
                  <a:pt x="567048" y="2692682"/>
                </a:cubicBezTo>
                <a:cubicBezTo>
                  <a:pt x="546580" y="2651745"/>
                  <a:pt x="549458" y="2617551"/>
                  <a:pt x="533182" y="2574148"/>
                </a:cubicBezTo>
                <a:cubicBezTo>
                  <a:pt x="524319" y="2550513"/>
                  <a:pt x="510604" y="2528993"/>
                  <a:pt x="499315" y="2506415"/>
                </a:cubicBezTo>
                <a:cubicBezTo>
                  <a:pt x="493671" y="2483837"/>
                  <a:pt x="490554" y="2460473"/>
                  <a:pt x="482382" y="2438682"/>
                </a:cubicBezTo>
                <a:cubicBezTo>
                  <a:pt x="463967" y="2389575"/>
                  <a:pt x="442722" y="2362259"/>
                  <a:pt x="414648" y="2320148"/>
                </a:cubicBezTo>
                <a:cubicBezTo>
                  <a:pt x="409004" y="2303215"/>
                  <a:pt x="408865" y="2283286"/>
                  <a:pt x="397715" y="2269348"/>
                </a:cubicBezTo>
                <a:cubicBezTo>
                  <a:pt x="385002" y="2253456"/>
                  <a:pt x="354473" y="2254378"/>
                  <a:pt x="346915" y="2235482"/>
                </a:cubicBezTo>
                <a:cubicBezTo>
                  <a:pt x="330014" y="2193230"/>
                  <a:pt x="338368" y="2144743"/>
                  <a:pt x="329982" y="2100015"/>
                </a:cubicBezTo>
                <a:cubicBezTo>
                  <a:pt x="311907" y="2003613"/>
                  <a:pt x="305047" y="1971713"/>
                  <a:pt x="262248" y="1896815"/>
                </a:cubicBezTo>
                <a:cubicBezTo>
                  <a:pt x="252151" y="1879145"/>
                  <a:pt x="242772" y="1860406"/>
                  <a:pt x="228382" y="1846015"/>
                </a:cubicBezTo>
                <a:cubicBezTo>
                  <a:pt x="213991" y="1831624"/>
                  <a:pt x="194515" y="1823437"/>
                  <a:pt x="177582" y="1812148"/>
                </a:cubicBezTo>
                <a:cubicBezTo>
                  <a:pt x="166293" y="1789570"/>
                  <a:pt x="161564" y="1762264"/>
                  <a:pt x="143715" y="1744415"/>
                </a:cubicBezTo>
                <a:cubicBezTo>
                  <a:pt x="131094" y="1731794"/>
                  <a:pt x="105536" y="1740103"/>
                  <a:pt x="92915" y="1727482"/>
                </a:cubicBezTo>
                <a:cubicBezTo>
                  <a:pt x="50877" y="1685444"/>
                  <a:pt x="22444" y="1631863"/>
                  <a:pt x="8248" y="1575082"/>
                </a:cubicBezTo>
                <a:cubicBezTo>
                  <a:pt x="6879" y="1569606"/>
                  <a:pt x="8248" y="1575082"/>
                  <a:pt x="8248" y="1524282"/>
                </a:cubicBezTo>
                <a:close/>
              </a:path>
            </a:pathLst>
          </a:custGeom>
          <a:solidFill>
            <a:srgbClr val="B9DAE9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5" y="920547"/>
            <a:ext cx="2623421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菖蒲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791335" y="2427605"/>
            <a:ext cx="8932545" cy="21824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以赛亚书43:24  你没有用银子为我买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菖蒲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chāng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pú</a:t>
            </a:r>
            <a:r>
              <a:rPr lang="en-US" altLang="zh-CN" sz="2800" dirty="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en-US" altLang="zh-CN" sz="2800" dirty="0">
                <a:solidFill>
                  <a:srgbClr val="333333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sym typeface="+mn-ea"/>
              </a:rPr>
              <a:t> 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，也没有用祭物的脂油使我饱足；倒使我因你的罪恶服劳，使我因你的罪孽厌烦。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841076" y="5493209"/>
            <a:ext cx="609765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04800"/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139" y="2593953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2859924" y="1843120"/>
            <a:ext cx="1612624" cy="14452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4400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zh-CN" altLang="en-US" sz="44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bào</a:t>
            </a:r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  </a:t>
            </a:r>
          </a:p>
          <a:p>
            <a:endParaRPr lang="zh-CN" altLang="en-US" sz="4400" b="1" dirty="0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435" y="2632697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6628440" y="2651194"/>
            <a:ext cx="1355388" cy="5200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刨</a:t>
            </a:r>
            <a:endParaRPr lang="zh-CN" altLang="en-US" sz="16600"/>
          </a:p>
          <a:p>
            <a:endParaRPr lang="zh-CN" altLang="en-US" sz="16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"/>
            </p:custDataLst>
          </p:nvPr>
        </p:nvSpPr>
        <p:spPr>
          <a:xfrm>
            <a:off x="7130415" y="1794510"/>
            <a:ext cx="202438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 </a:t>
            </a:r>
            <a:r>
              <a:rPr lang="zh-CN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páo</a:t>
            </a:r>
          </a:p>
        </p:txBody>
      </p:sp>
      <p:sp>
        <p:nvSpPr>
          <p:cNvPr id="2" name="箭头: 左右 1"/>
          <p:cNvSpPr/>
          <p:nvPr/>
        </p:nvSpPr>
        <p:spPr>
          <a:xfrm>
            <a:off x="5178464" y="342900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609850" y="2632710"/>
            <a:ext cx="1649095" cy="21869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</a:rPr>
              <a:t> 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581275" y="2632710"/>
            <a:ext cx="1254760" cy="5200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刨</a:t>
            </a:r>
            <a:endParaRPr lang="zh-CN" altLang="en-US" sz="16600"/>
          </a:p>
          <a:p>
            <a:endParaRPr lang="zh-CN" altLang="en-US" sz="16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1" grpId="0"/>
      <p:bldP spid="11" grpId="1"/>
      <p:bldP spid="13" grpId="0"/>
      <p:bldP spid="13" grpId="1"/>
      <p:bldP spid="2" grpId="0" animBg="1"/>
      <p:bldP spid="2" grpId="1" animBg="1"/>
      <p:bldP spid="5" grpId="0"/>
      <p:bldP spid="5" grpId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5325745" y="963930"/>
            <a:ext cx="1931670" cy="51079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332230" y="1536700"/>
            <a:ext cx="4600575" cy="41814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3200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bào</a:t>
            </a:r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   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刨</a:t>
            </a:r>
            <a:endParaRPr lang="zh-CN" altLang="en-US" sz="3200" dirty="0"/>
          </a:p>
          <a:p>
            <a:pPr indent="304800">
              <a:lnSpc>
                <a:spcPts val="2625"/>
              </a:lnSpc>
            </a:pPr>
            <a:endParaRPr lang="zh-CN" altLang="en-US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  <a:sym typeface="+mn-ea"/>
            </a:endParaRPr>
          </a:p>
          <a:p>
            <a:pPr indent="304800">
              <a:lnSpc>
                <a:spcPts val="2625"/>
              </a:lnSpc>
            </a:pPr>
            <a:endParaRPr lang="zh-CN" altLang="en-US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  <a:sym typeface="+mn-ea"/>
            </a:endParaRPr>
          </a:p>
          <a:p>
            <a:pPr indent="304800">
              <a:lnSpc>
                <a:spcPts val="2625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释义：</a:t>
            </a:r>
          </a:p>
          <a:p>
            <a:pPr indent="304800"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1.一种刮平木料的工具。</a:t>
            </a:r>
          </a:p>
          <a:p>
            <a:pPr indent="304800"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2.用刨子或刨床</a:t>
            </a:r>
          </a:p>
          <a:p>
            <a:pPr indent="304800"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加工材料。</a:t>
            </a:r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8" name="直接连接符 7"/>
          <p:cNvCxnSpPr>
            <a:stCxn id="5" idx="0"/>
            <a:endCxn id="5" idx="2"/>
          </p:cNvCxnSpPr>
          <p:nvPr/>
        </p:nvCxnSpPr>
        <p:spPr>
          <a:xfrm>
            <a:off x="6291478" y="963930"/>
            <a:ext cx="0" cy="5107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6438265" y="1371600"/>
            <a:ext cx="4564380" cy="63881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zh-CN" altLang="en-US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páo</a:t>
            </a: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刨</a:t>
            </a:r>
            <a:endParaRPr lang="zh-CN" altLang="en-US" sz="3600"/>
          </a:p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endParaRPr lang="en-US" altLang="zh-CN" sz="3600" dirty="0">
              <a:effectLst/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096000" y="5504734"/>
            <a:ext cx="609765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altLang="zh-CN" sz="2400" dirty="0">
              <a:solidFill>
                <a:srgbClr val="C00000"/>
              </a:solidFill>
              <a:effectLst/>
              <a:latin typeface="Times New Roman" panose="02020603050405020304" pitchFamily="18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38265" y="2398395"/>
            <a:ext cx="3425825" cy="1946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</a:p>
          <a:p>
            <a:pPr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1.挖；挖掘。</a:t>
            </a:r>
          </a:p>
          <a:p>
            <a:pPr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2.减掉；除去。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126391" y="1563996"/>
            <a:ext cx="1612624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400" b="1" dirty="0"/>
              <a:t> 视频</a:t>
            </a:r>
          </a:p>
        </p:txBody>
      </p:sp>
      <p:pic>
        <p:nvPicPr>
          <p:cNvPr id="2" name="bao视频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3980"/>
            <a:ext cx="12191365" cy="67640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4550386" y="890067"/>
            <a:ext cx="2410310" cy="70675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刨</a:t>
            </a:r>
            <a:r>
              <a:rPr lang="en-US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  <p:sp>
        <p:nvSpPr>
          <p:cNvPr id="7" name="任意多边形: 形状 6"/>
          <p:cNvSpPr/>
          <p:nvPr/>
        </p:nvSpPr>
        <p:spPr>
          <a:xfrm>
            <a:off x="1303655" y="1772920"/>
            <a:ext cx="10086340" cy="3526790"/>
          </a:xfrm>
          <a:custGeom>
            <a:avLst/>
            <a:gdLst>
              <a:gd name="connsiteX0" fmla="*/ 6046568 w 6198968"/>
              <a:gd name="connsiteY0" fmla="*/ 0 h 3526605"/>
              <a:gd name="connsiteX1" fmla="*/ 6046568 w 6198968"/>
              <a:gd name="connsiteY1" fmla="*/ 0 h 3526605"/>
              <a:gd name="connsiteX2" fmla="*/ 5928035 w 6198968"/>
              <a:gd name="connsiteY2" fmla="*/ 101600 h 3526605"/>
              <a:gd name="connsiteX3" fmla="*/ 5860302 w 6198968"/>
              <a:gd name="connsiteY3" fmla="*/ 152400 h 3526605"/>
              <a:gd name="connsiteX4" fmla="*/ 5792568 w 6198968"/>
              <a:gd name="connsiteY4" fmla="*/ 220133 h 3526605"/>
              <a:gd name="connsiteX5" fmla="*/ 5741768 w 6198968"/>
              <a:gd name="connsiteY5" fmla="*/ 321733 h 3526605"/>
              <a:gd name="connsiteX6" fmla="*/ 5690968 w 6198968"/>
              <a:gd name="connsiteY6" fmla="*/ 355600 h 3526605"/>
              <a:gd name="connsiteX7" fmla="*/ 5589368 w 6198968"/>
              <a:gd name="connsiteY7" fmla="*/ 491066 h 3526605"/>
              <a:gd name="connsiteX8" fmla="*/ 5504702 w 6198968"/>
              <a:gd name="connsiteY8" fmla="*/ 575733 h 3526605"/>
              <a:gd name="connsiteX9" fmla="*/ 5420035 w 6198968"/>
              <a:gd name="connsiteY9" fmla="*/ 677333 h 3526605"/>
              <a:gd name="connsiteX10" fmla="*/ 5403102 w 6198968"/>
              <a:gd name="connsiteY10" fmla="*/ 728133 h 3526605"/>
              <a:gd name="connsiteX11" fmla="*/ 5301502 w 6198968"/>
              <a:gd name="connsiteY11" fmla="*/ 812800 h 3526605"/>
              <a:gd name="connsiteX12" fmla="*/ 5216835 w 6198968"/>
              <a:gd name="connsiteY12" fmla="*/ 897466 h 3526605"/>
              <a:gd name="connsiteX13" fmla="*/ 5182968 w 6198968"/>
              <a:gd name="connsiteY13" fmla="*/ 948266 h 3526605"/>
              <a:gd name="connsiteX14" fmla="*/ 5132168 w 6198968"/>
              <a:gd name="connsiteY14" fmla="*/ 999066 h 3526605"/>
              <a:gd name="connsiteX15" fmla="*/ 5098302 w 6198968"/>
              <a:gd name="connsiteY15" fmla="*/ 1066800 h 3526605"/>
              <a:gd name="connsiteX16" fmla="*/ 5047502 w 6198968"/>
              <a:gd name="connsiteY16" fmla="*/ 1134533 h 3526605"/>
              <a:gd name="connsiteX17" fmla="*/ 4996702 w 6198968"/>
              <a:gd name="connsiteY17" fmla="*/ 1219200 h 3526605"/>
              <a:gd name="connsiteX18" fmla="*/ 4776568 w 6198968"/>
              <a:gd name="connsiteY18" fmla="*/ 1540933 h 3526605"/>
              <a:gd name="connsiteX19" fmla="*/ 5386168 w 6198968"/>
              <a:gd name="connsiteY19" fmla="*/ 2387600 h 3526605"/>
              <a:gd name="connsiteX20" fmla="*/ 5504702 w 6198968"/>
              <a:gd name="connsiteY20" fmla="*/ 2709333 h 3526605"/>
              <a:gd name="connsiteX21" fmla="*/ 5640168 w 6198968"/>
              <a:gd name="connsiteY21" fmla="*/ 2777066 h 3526605"/>
              <a:gd name="connsiteX22" fmla="*/ 5792568 w 6198968"/>
              <a:gd name="connsiteY22" fmla="*/ 2895600 h 3526605"/>
              <a:gd name="connsiteX23" fmla="*/ 5894168 w 6198968"/>
              <a:gd name="connsiteY23" fmla="*/ 2929466 h 3526605"/>
              <a:gd name="connsiteX24" fmla="*/ 5928035 w 6198968"/>
              <a:gd name="connsiteY24" fmla="*/ 2980266 h 3526605"/>
              <a:gd name="connsiteX25" fmla="*/ 5978835 w 6198968"/>
              <a:gd name="connsiteY25" fmla="*/ 3014133 h 3526605"/>
              <a:gd name="connsiteX26" fmla="*/ 6012702 w 6198968"/>
              <a:gd name="connsiteY26" fmla="*/ 3115733 h 3526605"/>
              <a:gd name="connsiteX27" fmla="*/ 6029635 w 6198968"/>
              <a:gd name="connsiteY27" fmla="*/ 3166533 h 3526605"/>
              <a:gd name="connsiteX28" fmla="*/ 6114302 w 6198968"/>
              <a:gd name="connsiteY28" fmla="*/ 3251200 h 3526605"/>
              <a:gd name="connsiteX29" fmla="*/ 6165102 w 6198968"/>
              <a:gd name="connsiteY29" fmla="*/ 3318933 h 3526605"/>
              <a:gd name="connsiteX30" fmla="*/ 6198968 w 6198968"/>
              <a:gd name="connsiteY30" fmla="*/ 3352800 h 3526605"/>
              <a:gd name="connsiteX31" fmla="*/ 6198968 w 6198968"/>
              <a:gd name="connsiteY31" fmla="*/ 3352800 h 3526605"/>
              <a:gd name="connsiteX32" fmla="*/ 5199902 w 6198968"/>
              <a:gd name="connsiteY32" fmla="*/ 3420533 h 3526605"/>
              <a:gd name="connsiteX33" fmla="*/ 4827368 w 6198968"/>
              <a:gd name="connsiteY33" fmla="*/ 3454400 h 3526605"/>
              <a:gd name="connsiteX34" fmla="*/ 4404035 w 6198968"/>
              <a:gd name="connsiteY34" fmla="*/ 3471333 h 3526605"/>
              <a:gd name="connsiteX35" fmla="*/ 3675902 w 6198968"/>
              <a:gd name="connsiteY35" fmla="*/ 3488266 h 3526605"/>
              <a:gd name="connsiteX36" fmla="*/ 3303368 w 6198968"/>
              <a:gd name="connsiteY36" fmla="*/ 3471333 h 3526605"/>
              <a:gd name="connsiteX37" fmla="*/ 1593102 w 6198968"/>
              <a:gd name="connsiteY37" fmla="*/ 3522133 h 3526605"/>
              <a:gd name="connsiteX38" fmla="*/ 949635 w 6198968"/>
              <a:gd name="connsiteY38" fmla="*/ 3505200 h 3526605"/>
              <a:gd name="connsiteX39" fmla="*/ 814168 w 6198968"/>
              <a:gd name="connsiteY39" fmla="*/ 3471333 h 3526605"/>
              <a:gd name="connsiteX40" fmla="*/ 746435 w 6198968"/>
              <a:gd name="connsiteY40" fmla="*/ 3454400 h 3526605"/>
              <a:gd name="connsiteX41" fmla="*/ 695635 w 6198968"/>
              <a:gd name="connsiteY41" fmla="*/ 3437466 h 3526605"/>
              <a:gd name="connsiteX42" fmla="*/ 492435 w 6198968"/>
              <a:gd name="connsiteY42" fmla="*/ 3420533 h 3526605"/>
              <a:gd name="connsiteX43" fmla="*/ 272302 w 6198968"/>
              <a:gd name="connsiteY43" fmla="*/ 3403600 h 3526605"/>
              <a:gd name="connsiteX44" fmla="*/ 221502 w 6198968"/>
              <a:gd name="connsiteY44" fmla="*/ 3335866 h 3526605"/>
              <a:gd name="connsiteX45" fmla="*/ 187635 w 6198968"/>
              <a:gd name="connsiteY45" fmla="*/ 3183466 h 3526605"/>
              <a:gd name="connsiteX46" fmla="*/ 153768 w 6198968"/>
              <a:gd name="connsiteY46" fmla="*/ 3132666 h 3526605"/>
              <a:gd name="connsiteX47" fmla="*/ 102968 w 6198968"/>
              <a:gd name="connsiteY47" fmla="*/ 3031066 h 3526605"/>
              <a:gd name="connsiteX48" fmla="*/ 86035 w 6198968"/>
              <a:gd name="connsiteY48" fmla="*/ 2963333 h 3526605"/>
              <a:gd name="connsiteX49" fmla="*/ 52168 w 6198968"/>
              <a:gd name="connsiteY49" fmla="*/ 2895600 h 3526605"/>
              <a:gd name="connsiteX50" fmla="*/ 35235 w 6198968"/>
              <a:gd name="connsiteY50" fmla="*/ 2844800 h 3526605"/>
              <a:gd name="connsiteX51" fmla="*/ 18302 w 6198968"/>
              <a:gd name="connsiteY51" fmla="*/ 2709333 h 3526605"/>
              <a:gd name="connsiteX52" fmla="*/ 1368 w 6198968"/>
              <a:gd name="connsiteY52" fmla="*/ 2641600 h 3526605"/>
              <a:gd name="connsiteX53" fmla="*/ 69102 w 6198968"/>
              <a:gd name="connsiteY53" fmla="*/ 2540000 h 3526605"/>
              <a:gd name="connsiteX54" fmla="*/ 136835 w 6198968"/>
              <a:gd name="connsiteY54" fmla="*/ 2455333 h 3526605"/>
              <a:gd name="connsiteX55" fmla="*/ 170702 w 6198968"/>
              <a:gd name="connsiteY55" fmla="*/ 2404533 h 3526605"/>
              <a:gd name="connsiteX56" fmla="*/ 255368 w 6198968"/>
              <a:gd name="connsiteY56" fmla="*/ 2286000 h 3526605"/>
              <a:gd name="connsiteX57" fmla="*/ 272302 w 6198968"/>
              <a:gd name="connsiteY57" fmla="*/ 2235200 h 3526605"/>
              <a:gd name="connsiteX58" fmla="*/ 306168 w 6198968"/>
              <a:gd name="connsiteY58" fmla="*/ 2167466 h 3526605"/>
              <a:gd name="connsiteX59" fmla="*/ 306168 w 6198968"/>
              <a:gd name="connsiteY59" fmla="*/ 1947333 h 3526605"/>
              <a:gd name="connsiteX60" fmla="*/ 289235 w 6198968"/>
              <a:gd name="connsiteY60" fmla="*/ 1608666 h 3526605"/>
              <a:gd name="connsiteX61" fmla="*/ 272302 w 6198968"/>
              <a:gd name="connsiteY61" fmla="*/ 1557866 h 3526605"/>
              <a:gd name="connsiteX62" fmla="*/ 204568 w 6198968"/>
              <a:gd name="connsiteY62" fmla="*/ 1320800 h 3526605"/>
              <a:gd name="connsiteX63" fmla="*/ 136835 w 6198968"/>
              <a:gd name="connsiteY63" fmla="*/ 1185333 h 3526605"/>
              <a:gd name="connsiteX64" fmla="*/ 119902 w 6198968"/>
              <a:gd name="connsiteY64" fmla="*/ 1100666 h 3526605"/>
              <a:gd name="connsiteX65" fmla="*/ 102968 w 6198968"/>
              <a:gd name="connsiteY65" fmla="*/ 1032933 h 3526605"/>
              <a:gd name="connsiteX66" fmla="*/ 69102 w 6198968"/>
              <a:gd name="connsiteY66" fmla="*/ 880533 h 3526605"/>
              <a:gd name="connsiteX67" fmla="*/ 86035 w 6198968"/>
              <a:gd name="connsiteY67" fmla="*/ 626533 h 3526605"/>
              <a:gd name="connsiteX68" fmla="*/ 153768 w 6198968"/>
              <a:gd name="connsiteY68" fmla="*/ 592666 h 3526605"/>
              <a:gd name="connsiteX69" fmla="*/ 187635 w 6198968"/>
              <a:gd name="connsiteY69" fmla="*/ 541866 h 3526605"/>
              <a:gd name="connsiteX70" fmla="*/ 221502 w 6198968"/>
              <a:gd name="connsiteY70" fmla="*/ 440266 h 3526605"/>
              <a:gd name="connsiteX71" fmla="*/ 255368 w 6198968"/>
              <a:gd name="connsiteY71" fmla="*/ 389466 h 3526605"/>
              <a:gd name="connsiteX72" fmla="*/ 272302 w 6198968"/>
              <a:gd name="connsiteY72" fmla="*/ 338666 h 3526605"/>
              <a:gd name="connsiteX73" fmla="*/ 340035 w 6198968"/>
              <a:gd name="connsiteY73" fmla="*/ 220133 h 3526605"/>
              <a:gd name="connsiteX74" fmla="*/ 373902 w 6198968"/>
              <a:gd name="connsiteY74" fmla="*/ 118533 h 3526605"/>
              <a:gd name="connsiteX75" fmla="*/ 390835 w 6198968"/>
              <a:gd name="connsiteY75" fmla="*/ 50800 h 3526605"/>
              <a:gd name="connsiteX76" fmla="*/ 458568 w 6198968"/>
              <a:gd name="connsiteY76" fmla="*/ 33866 h 3526605"/>
              <a:gd name="connsiteX77" fmla="*/ 610968 w 6198968"/>
              <a:gd name="connsiteY77" fmla="*/ 33866 h 3526605"/>
              <a:gd name="connsiteX78" fmla="*/ 6046568 w 6198968"/>
              <a:gd name="connsiteY78" fmla="*/ 0 h 3526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6198968" h="3526605">
                <a:moveTo>
                  <a:pt x="6046568" y="0"/>
                </a:moveTo>
                <a:lnTo>
                  <a:pt x="6046568" y="0"/>
                </a:lnTo>
                <a:cubicBezTo>
                  <a:pt x="6007057" y="33867"/>
                  <a:pt x="5968311" y="68647"/>
                  <a:pt x="5928035" y="101600"/>
                </a:cubicBezTo>
                <a:cubicBezTo>
                  <a:pt x="5906192" y="119471"/>
                  <a:pt x="5881541" y="133816"/>
                  <a:pt x="5860302" y="152400"/>
                </a:cubicBezTo>
                <a:cubicBezTo>
                  <a:pt x="5836272" y="173426"/>
                  <a:pt x="5815146" y="197555"/>
                  <a:pt x="5792568" y="220133"/>
                </a:cubicBezTo>
                <a:cubicBezTo>
                  <a:pt x="5778796" y="261451"/>
                  <a:pt x="5774595" y="288906"/>
                  <a:pt x="5741768" y="321733"/>
                </a:cubicBezTo>
                <a:cubicBezTo>
                  <a:pt x="5727377" y="336124"/>
                  <a:pt x="5704582" y="340473"/>
                  <a:pt x="5690968" y="355600"/>
                </a:cubicBezTo>
                <a:cubicBezTo>
                  <a:pt x="5653209" y="397555"/>
                  <a:pt x="5589368" y="491066"/>
                  <a:pt x="5589368" y="491066"/>
                </a:cubicBezTo>
                <a:cubicBezTo>
                  <a:pt x="5549658" y="610200"/>
                  <a:pt x="5609323" y="471112"/>
                  <a:pt x="5504702" y="575733"/>
                </a:cubicBezTo>
                <a:cubicBezTo>
                  <a:pt x="5332829" y="747606"/>
                  <a:pt x="5595765" y="560179"/>
                  <a:pt x="5420035" y="677333"/>
                </a:cubicBezTo>
                <a:cubicBezTo>
                  <a:pt x="5414391" y="694266"/>
                  <a:pt x="5413003" y="713281"/>
                  <a:pt x="5403102" y="728133"/>
                </a:cubicBezTo>
                <a:cubicBezTo>
                  <a:pt x="5377026" y="767247"/>
                  <a:pt x="5338986" y="787810"/>
                  <a:pt x="5301502" y="812800"/>
                </a:cubicBezTo>
                <a:cubicBezTo>
                  <a:pt x="5211190" y="948267"/>
                  <a:pt x="5329725" y="784578"/>
                  <a:pt x="5216835" y="897466"/>
                </a:cubicBezTo>
                <a:cubicBezTo>
                  <a:pt x="5202444" y="911857"/>
                  <a:pt x="5195997" y="932632"/>
                  <a:pt x="5182968" y="948266"/>
                </a:cubicBezTo>
                <a:cubicBezTo>
                  <a:pt x="5167637" y="966663"/>
                  <a:pt x="5149101" y="982133"/>
                  <a:pt x="5132168" y="999066"/>
                </a:cubicBezTo>
                <a:cubicBezTo>
                  <a:pt x="5120879" y="1021644"/>
                  <a:pt x="5111681" y="1045394"/>
                  <a:pt x="5098302" y="1066800"/>
                </a:cubicBezTo>
                <a:cubicBezTo>
                  <a:pt x="5083344" y="1090732"/>
                  <a:pt x="5061504" y="1110029"/>
                  <a:pt x="5047502" y="1134533"/>
                </a:cubicBezTo>
                <a:cubicBezTo>
                  <a:pt x="4988882" y="1237117"/>
                  <a:pt x="5075959" y="1139941"/>
                  <a:pt x="4996702" y="1219200"/>
                </a:cubicBezTo>
                <a:lnTo>
                  <a:pt x="4776568" y="1540933"/>
                </a:lnTo>
                <a:lnTo>
                  <a:pt x="5386168" y="2387600"/>
                </a:lnTo>
                <a:lnTo>
                  <a:pt x="5504702" y="2709333"/>
                </a:lnTo>
                <a:cubicBezTo>
                  <a:pt x="5549857" y="2731911"/>
                  <a:pt x="5597576" y="2749962"/>
                  <a:pt x="5640168" y="2777066"/>
                </a:cubicBezTo>
                <a:cubicBezTo>
                  <a:pt x="5736594" y="2838428"/>
                  <a:pt x="5642412" y="2845549"/>
                  <a:pt x="5792568" y="2895600"/>
                </a:cubicBezTo>
                <a:lnTo>
                  <a:pt x="5894168" y="2929466"/>
                </a:lnTo>
                <a:cubicBezTo>
                  <a:pt x="5905457" y="2946399"/>
                  <a:pt x="5913644" y="2965875"/>
                  <a:pt x="5928035" y="2980266"/>
                </a:cubicBezTo>
                <a:cubicBezTo>
                  <a:pt x="5942426" y="2994657"/>
                  <a:pt x="5968049" y="2996875"/>
                  <a:pt x="5978835" y="3014133"/>
                </a:cubicBezTo>
                <a:cubicBezTo>
                  <a:pt x="5997755" y="3044405"/>
                  <a:pt x="6001413" y="3081866"/>
                  <a:pt x="6012702" y="3115733"/>
                </a:cubicBezTo>
                <a:cubicBezTo>
                  <a:pt x="6018346" y="3132666"/>
                  <a:pt x="6019734" y="3151682"/>
                  <a:pt x="6029635" y="3166533"/>
                </a:cubicBezTo>
                <a:cubicBezTo>
                  <a:pt x="6119947" y="3302000"/>
                  <a:pt x="6001413" y="3138311"/>
                  <a:pt x="6114302" y="3251200"/>
                </a:cubicBezTo>
                <a:cubicBezTo>
                  <a:pt x="6134258" y="3271156"/>
                  <a:pt x="6147035" y="3297252"/>
                  <a:pt x="6165102" y="3318933"/>
                </a:cubicBezTo>
                <a:cubicBezTo>
                  <a:pt x="6175322" y="3331198"/>
                  <a:pt x="6187679" y="3341511"/>
                  <a:pt x="6198968" y="3352800"/>
                </a:cubicBezTo>
                <a:lnTo>
                  <a:pt x="6198968" y="3352800"/>
                </a:lnTo>
                <a:lnTo>
                  <a:pt x="5199902" y="3420533"/>
                </a:lnTo>
                <a:cubicBezTo>
                  <a:pt x="5052577" y="3436902"/>
                  <a:pt x="4985839" y="3446059"/>
                  <a:pt x="4827368" y="3454400"/>
                </a:cubicBezTo>
                <a:cubicBezTo>
                  <a:pt x="4686339" y="3461823"/>
                  <a:pt x="4545146" y="3465689"/>
                  <a:pt x="4404035" y="3471333"/>
                </a:cubicBezTo>
                <a:cubicBezTo>
                  <a:pt x="4106353" y="3570561"/>
                  <a:pt x="4325731" y="3510294"/>
                  <a:pt x="3675902" y="3488266"/>
                </a:cubicBezTo>
                <a:cubicBezTo>
                  <a:pt x="3551667" y="3484055"/>
                  <a:pt x="3427546" y="3476977"/>
                  <a:pt x="3303368" y="3471333"/>
                </a:cubicBezTo>
                <a:cubicBezTo>
                  <a:pt x="1705723" y="3506446"/>
                  <a:pt x="2273654" y="3454079"/>
                  <a:pt x="1593102" y="3522133"/>
                </a:cubicBezTo>
                <a:cubicBezTo>
                  <a:pt x="1378613" y="3516489"/>
                  <a:pt x="1163967" y="3515169"/>
                  <a:pt x="949635" y="3505200"/>
                </a:cubicBezTo>
                <a:cubicBezTo>
                  <a:pt x="887957" y="3502331"/>
                  <a:pt x="867160" y="3486473"/>
                  <a:pt x="814168" y="3471333"/>
                </a:cubicBezTo>
                <a:cubicBezTo>
                  <a:pt x="791791" y="3464940"/>
                  <a:pt x="768812" y="3460794"/>
                  <a:pt x="746435" y="3454400"/>
                </a:cubicBezTo>
                <a:cubicBezTo>
                  <a:pt x="729272" y="3449496"/>
                  <a:pt x="713328" y="3439825"/>
                  <a:pt x="695635" y="3437466"/>
                </a:cubicBezTo>
                <a:cubicBezTo>
                  <a:pt x="628263" y="3428483"/>
                  <a:pt x="560066" y="3427296"/>
                  <a:pt x="492435" y="3420533"/>
                </a:cubicBezTo>
                <a:cubicBezTo>
                  <a:pt x="288096" y="3400100"/>
                  <a:pt x="427820" y="3403600"/>
                  <a:pt x="272302" y="3403600"/>
                </a:cubicBezTo>
                <a:lnTo>
                  <a:pt x="221502" y="3335866"/>
                </a:lnTo>
                <a:cubicBezTo>
                  <a:pt x="210213" y="3285066"/>
                  <a:pt x="204091" y="3232835"/>
                  <a:pt x="187635" y="3183466"/>
                </a:cubicBezTo>
                <a:cubicBezTo>
                  <a:pt x="181199" y="3164159"/>
                  <a:pt x="162869" y="3150869"/>
                  <a:pt x="153768" y="3132666"/>
                </a:cubicBezTo>
                <a:cubicBezTo>
                  <a:pt x="83661" y="2992452"/>
                  <a:pt x="200026" y="3176652"/>
                  <a:pt x="102968" y="3031066"/>
                </a:cubicBezTo>
                <a:cubicBezTo>
                  <a:pt x="97324" y="3008488"/>
                  <a:pt x="94207" y="2985124"/>
                  <a:pt x="86035" y="2963333"/>
                </a:cubicBezTo>
                <a:cubicBezTo>
                  <a:pt x="77172" y="2939698"/>
                  <a:pt x="62112" y="2918802"/>
                  <a:pt x="52168" y="2895600"/>
                </a:cubicBezTo>
                <a:cubicBezTo>
                  <a:pt x="45137" y="2879194"/>
                  <a:pt x="40879" y="2861733"/>
                  <a:pt x="35235" y="2844800"/>
                </a:cubicBezTo>
                <a:cubicBezTo>
                  <a:pt x="29591" y="2799644"/>
                  <a:pt x="25783" y="2754221"/>
                  <a:pt x="18302" y="2709333"/>
                </a:cubicBezTo>
                <a:cubicBezTo>
                  <a:pt x="14476" y="2686377"/>
                  <a:pt x="-5319" y="2663891"/>
                  <a:pt x="1368" y="2641600"/>
                </a:cubicBezTo>
                <a:cubicBezTo>
                  <a:pt x="13064" y="2602614"/>
                  <a:pt x="69102" y="2540000"/>
                  <a:pt x="69102" y="2540000"/>
                </a:cubicBezTo>
                <a:cubicBezTo>
                  <a:pt x="102067" y="2441104"/>
                  <a:pt x="60242" y="2531926"/>
                  <a:pt x="136835" y="2455333"/>
                </a:cubicBezTo>
                <a:cubicBezTo>
                  <a:pt x="151226" y="2440942"/>
                  <a:pt x="158873" y="2421094"/>
                  <a:pt x="170702" y="2404533"/>
                </a:cubicBezTo>
                <a:cubicBezTo>
                  <a:pt x="183490" y="2386629"/>
                  <a:pt x="242063" y="2312610"/>
                  <a:pt x="255368" y="2286000"/>
                </a:cubicBezTo>
                <a:cubicBezTo>
                  <a:pt x="263350" y="2270035"/>
                  <a:pt x="265271" y="2251606"/>
                  <a:pt x="272302" y="2235200"/>
                </a:cubicBezTo>
                <a:cubicBezTo>
                  <a:pt x="282246" y="2211998"/>
                  <a:pt x="294879" y="2190044"/>
                  <a:pt x="306168" y="2167466"/>
                </a:cubicBezTo>
                <a:cubicBezTo>
                  <a:pt x="336122" y="2017701"/>
                  <a:pt x="320197" y="2143733"/>
                  <a:pt x="306168" y="1947333"/>
                </a:cubicBezTo>
                <a:cubicBezTo>
                  <a:pt x="298115" y="1834590"/>
                  <a:pt x="299027" y="1721271"/>
                  <a:pt x="289235" y="1608666"/>
                </a:cubicBezTo>
                <a:cubicBezTo>
                  <a:pt x="287689" y="1590884"/>
                  <a:pt x="276998" y="1575086"/>
                  <a:pt x="272302" y="1557866"/>
                </a:cubicBezTo>
                <a:cubicBezTo>
                  <a:pt x="259280" y="1510120"/>
                  <a:pt x="230526" y="1372715"/>
                  <a:pt x="204568" y="1320800"/>
                </a:cubicBezTo>
                <a:lnTo>
                  <a:pt x="136835" y="1185333"/>
                </a:lnTo>
                <a:cubicBezTo>
                  <a:pt x="131191" y="1157111"/>
                  <a:pt x="126146" y="1128762"/>
                  <a:pt x="119902" y="1100666"/>
                </a:cubicBezTo>
                <a:cubicBezTo>
                  <a:pt x="114853" y="1077948"/>
                  <a:pt x="107532" y="1055754"/>
                  <a:pt x="102968" y="1032933"/>
                </a:cubicBezTo>
                <a:cubicBezTo>
                  <a:pt x="73165" y="883918"/>
                  <a:pt x="102058" y="979402"/>
                  <a:pt x="69102" y="880533"/>
                </a:cubicBezTo>
                <a:cubicBezTo>
                  <a:pt x="74746" y="795866"/>
                  <a:pt x="62092" y="707940"/>
                  <a:pt x="86035" y="626533"/>
                </a:cubicBezTo>
                <a:cubicBezTo>
                  <a:pt x="93158" y="602316"/>
                  <a:pt x="134376" y="608826"/>
                  <a:pt x="153768" y="592666"/>
                </a:cubicBezTo>
                <a:cubicBezTo>
                  <a:pt x="169402" y="579637"/>
                  <a:pt x="176346" y="558799"/>
                  <a:pt x="187635" y="541866"/>
                </a:cubicBezTo>
                <a:cubicBezTo>
                  <a:pt x="198924" y="507999"/>
                  <a:pt x="201700" y="469969"/>
                  <a:pt x="221502" y="440266"/>
                </a:cubicBezTo>
                <a:cubicBezTo>
                  <a:pt x="232791" y="423333"/>
                  <a:pt x="246267" y="407669"/>
                  <a:pt x="255368" y="389466"/>
                </a:cubicBezTo>
                <a:cubicBezTo>
                  <a:pt x="263350" y="373501"/>
                  <a:pt x="265271" y="355072"/>
                  <a:pt x="272302" y="338666"/>
                </a:cubicBezTo>
                <a:cubicBezTo>
                  <a:pt x="298084" y="278507"/>
                  <a:pt x="306021" y="271154"/>
                  <a:pt x="340035" y="220133"/>
                </a:cubicBezTo>
                <a:lnTo>
                  <a:pt x="373902" y="118533"/>
                </a:lnTo>
                <a:cubicBezTo>
                  <a:pt x="392620" y="62379"/>
                  <a:pt x="390835" y="85582"/>
                  <a:pt x="390835" y="50800"/>
                </a:cubicBezTo>
                <a:lnTo>
                  <a:pt x="458568" y="33866"/>
                </a:lnTo>
                <a:lnTo>
                  <a:pt x="610968" y="33866"/>
                </a:lnTo>
                <a:lnTo>
                  <a:pt x="6046568" y="0"/>
                </a:lnTo>
                <a:close/>
              </a:path>
            </a:pathLst>
          </a:custGeom>
          <a:solidFill>
            <a:srgbClr val="B9D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l"/>
            <a:endParaRPr lang="zh-CN" altLang="en-US" sz="240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文本框 4"/>
          <p:cNvSpPr txBox="1"/>
          <p:nvPr/>
        </p:nvSpPr>
        <p:spPr>
          <a:xfrm>
            <a:off x="1939290" y="2012950"/>
            <a:ext cx="7414895" cy="267652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以赛亚书44:13  木匠拉线，用笔划出样子，用</a:t>
            </a:r>
            <a:r>
              <a:rPr lang="en-US" altLang="zh-CN" sz="2800" spc="3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刨</a:t>
            </a:r>
            <a:r>
              <a:rPr lang="en-US" altLang="zh-CN" sz="2800" spc="3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bào</a:t>
            </a:r>
            <a:r>
              <a:rPr lang="en-US" altLang="zh-CN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)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子</a:t>
            </a:r>
            <a:r>
              <a:rPr lang="en-US" altLang="zh-CN" sz="2800" spc="3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刨</a:t>
            </a:r>
            <a:r>
              <a:rPr lang="zh-CN" altLang="en-US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en-US" sz="2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páo）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成形状，用圆尺划了模样，仿照人的体态，做成人形，好住在房屋中。</a:t>
            </a:r>
            <a:r>
              <a:rPr lang="en-US" altLang="zh-CN" sz="2800" spc="300" dirty="0">
                <a:solidFill>
                  <a:schemeClr val="bg2">
                    <a:lumMod val="10000"/>
                  </a:schemeClr>
                </a:solidFill>
                <a:latin typeface="Ink Free" panose="03080402000500000000" pitchFamily="2" charset="0"/>
                <a:ea typeface="方正仿宋简体" pitchFamily="2" charset="-122"/>
              </a:rPr>
              <a:t> </a:t>
            </a:r>
            <a:endParaRPr lang="zh-CN" altLang="en-US" sz="28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38" name="文本框 4"/>
          <p:cNvSpPr txBox="1"/>
          <p:nvPr/>
        </p:nvSpPr>
        <p:spPr>
          <a:xfrm>
            <a:off x="6096000" y="5588000"/>
            <a:ext cx="3898265" cy="460375"/>
          </a:xfrm>
          <a:prstGeom prst="rect">
            <a:avLst/>
          </a:prstGeom>
          <a:solidFill>
            <a:schemeClr val="bg1"/>
          </a:solidFill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4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264" y="2250479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3269046" y="1457753"/>
            <a:ext cx="161262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 </a:t>
            </a:r>
            <a:r>
              <a:rPr lang="en-US" altLang="zh-CN" sz="4800" dirty="0">
                <a:solidFill>
                  <a:srgbClr val="333333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zuò</a:t>
            </a:r>
            <a:r>
              <a:rPr lang="en-US" altLang="zh-CN" sz="48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4400" dirty="0">
                <a:solidFill>
                  <a:srgbClr val="333333"/>
                </a:solidFill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2004" y="2258378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本框 10"/>
          <p:cNvSpPr txBox="1"/>
          <p:nvPr/>
        </p:nvSpPr>
        <p:spPr>
          <a:xfrm>
            <a:off x="7918450" y="1454785"/>
            <a:ext cx="2941955" cy="5511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zhà</a:t>
            </a:r>
          </a:p>
        </p:txBody>
      </p:sp>
      <p:sp>
        <p:nvSpPr>
          <p:cNvPr id="15" name="箭头: 左右 14"/>
          <p:cNvSpPr/>
          <p:nvPr/>
        </p:nvSpPr>
        <p:spPr>
          <a:xfrm>
            <a:off x="5561965" y="3246120"/>
            <a:ext cx="1379855" cy="426085"/>
          </a:xfrm>
          <a:prstGeom prst="leftRightArrow">
            <a:avLst>
              <a:gd name="adj1" fmla="val 50000"/>
              <a:gd name="adj2" fmla="val 479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976880" y="2021842"/>
            <a:ext cx="1430020" cy="15373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柞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327265" y="2196236"/>
            <a:ext cx="142875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柞</a:t>
            </a:r>
            <a:endParaRPr lang="zh-CN" altLang="en-US" sz="16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1" grpId="0"/>
      <p:bldP spid="11" grpId="1"/>
      <p:bldP spid="15" grpId="0" animBg="1"/>
      <p:bldP spid="15" grpId="1" animBg="1"/>
      <p:bldP spid="9" grpId="0"/>
      <p:bldP spid="9" grpId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5325745" y="963930"/>
            <a:ext cx="1931670" cy="51079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85057" y="1629126"/>
            <a:ext cx="16126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400" b="1" dirty="0">
                <a:solidFill>
                  <a:srgbClr val="333333"/>
                </a:solidFill>
                <a:effectLst/>
                <a:latin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4400" b="1" dirty="0"/>
          </a:p>
        </p:txBody>
      </p:sp>
      <p:sp>
        <p:nvSpPr>
          <p:cNvPr id="6" name="文本框 5"/>
          <p:cNvSpPr txBox="1"/>
          <p:nvPr/>
        </p:nvSpPr>
        <p:spPr>
          <a:xfrm>
            <a:off x="1409700" y="1564640"/>
            <a:ext cx="4600575" cy="74612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304800">
              <a:lnSpc>
                <a:spcPts val="2625"/>
              </a:lnSpc>
            </a:pPr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   </a:t>
            </a:r>
            <a:r>
              <a:rPr lang="en-US" altLang="zh-CN" sz="36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36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柞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树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6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3600" dirty="0">
                <a:solidFill>
                  <a:srgbClr val="333333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zuò</a:t>
            </a:r>
            <a:r>
              <a:rPr lang="en-US" altLang="zh-CN" sz="3600" dirty="0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endParaRPr lang="zh-CN" altLang="en-US" sz="3200"/>
          </a:p>
          <a:p>
            <a:pPr indent="304800">
              <a:lnSpc>
                <a:spcPts val="2625"/>
              </a:lnSpc>
            </a:pPr>
            <a:endParaRPr lang="zh-CN" altLang="en-US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  <a:sym typeface="+mn-ea"/>
            </a:endParaRPr>
          </a:p>
          <a:p>
            <a:pPr indent="304800" fontAlgn="auto">
              <a:lnSpc>
                <a:spcPct val="150000"/>
              </a:lnSpc>
            </a:pP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indent="304800" fontAlgn="auto">
              <a:lnSpc>
                <a:spcPct val="150000"/>
              </a:lnSpc>
            </a:pPr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8" name="直接连接符 7"/>
          <p:cNvCxnSpPr>
            <a:stCxn id="5" idx="0"/>
            <a:endCxn id="5" idx="2"/>
          </p:cNvCxnSpPr>
          <p:nvPr/>
        </p:nvCxnSpPr>
        <p:spPr>
          <a:xfrm>
            <a:off x="6291478" y="963930"/>
            <a:ext cx="0" cy="5107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6438265" y="1371600"/>
            <a:ext cx="4564380" cy="63881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</a:t>
            </a:r>
            <a:r>
              <a:rPr lang="zh-CN" altLang="en-US" sz="36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柞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水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36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zhà</a:t>
            </a:r>
            <a:endParaRPr lang="zh-CN" altLang="en-US" sz="36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endParaRPr lang="zh-CN" altLang="en-US" sz="3600"/>
          </a:p>
          <a:p>
            <a:pPr lvl="0" indent="0">
              <a:spcAft>
                <a:spcPts val="1200"/>
              </a:spcAft>
              <a:buFont typeface="+mj-lt"/>
              <a:buNone/>
              <a:tabLst>
                <a:tab pos="457200" algn="l"/>
              </a:tabLst>
            </a:pP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endParaRPr lang="en-US" altLang="zh-CN" sz="3600" dirty="0">
              <a:effectLst/>
              <a:latin typeface="Arial" panose="020B0604020202020204" pitchFamily="34" charset="0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096000" y="5504734"/>
            <a:ext cx="609765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altLang="zh-CN" sz="2400" dirty="0">
              <a:solidFill>
                <a:srgbClr val="C00000"/>
              </a:solidFill>
              <a:effectLst/>
              <a:latin typeface="Times New Roman" panose="02020603050405020304" pitchFamily="18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650355" y="2398395"/>
            <a:ext cx="3425825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释义：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陕西的一个地名 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06805" y="2583815"/>
            <a:ext cx="4231005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04800" fontAlgn="auto">
              <a:lnSpc>
                <a:spcPct val="15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释义：</a:t>
            </a:r>
          </a:p>
          <a:p>
            <a:pPr indent="304800" fontAlgn="auto">
              <a:lnSpc>
                <a:spcPct val="150000"/>
              </a:lnSpc>
            </a:pPr>
            <a:r>
              <a:rPr lang="zh-CN" altLang="zh-CN" sz="3200" dirty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柞树一般指蒙古栎。</a:t>
            </a:r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zh-CN" sz="3200" dirty="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4961291" y="2777481"/>
            <a:ext cx="1612624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400" b="1" dirty="0"/>
              <a:t> 视频</a:t>
            </a:r>
          </a:p>
        </p:txBody>
      </p:sp>
      <p:pic>
        <p:nvPicPr>
          <p:cNvPr id="3" name="柞树视频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508" end="6707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" y="0"/>
            <a:ext cx="1219073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: 形状 9"/>
          <p:cNvSpPr/>
          <p:nvPr/>
        </p:nvSpPr>
        <p:spPr>
          <a:xfrm rot="21240917">
            <a:off x="1388110" y="1769110"/>
            <a:ext cx="9141460" cy="3144520"/>
          </a:xfrm>
          <a:custGeom>
            <a:avLst/>
            <a:gdLst>
              <a:gd name="connsiteX0" fmla="*/ 8248 w 6262662"/>
              <a:gd name="connsiteY0" fmla="*/ 1524282 h 3556282"/>
              <a:gd name="connsiteX1" fmla="*/ 8248 w 6262662"/>
              <a:gd name="connsiteY1" fmla="*/ 1270282 h 3556282"/>
              <a:gd name="connsiteX2" fmla="*/ 42115 w 6262662"/>
              <a:gd name="connsiteY2" fmla="*/ 948548 h 3556282"/>
              <a:gd name="connsiteX3" fmla="*/ 92915 w 6262662"/>
              <a:gd name="connsiteY3" fmla="*/ 796148 h 3556282"/>
              <a:gd name="connsiteX4" fmla="*/ 160648 w 6262662"/>
              <a:gd name="connsiteY4" fmla="*/ 745348 h 3556282"/>
              <a:gd name="connsiteX5" fmla="*/ 279182 w 6262662"/>
              <a:gd name="connsiteY5" fmla="*/ 576015 h 3556282"/>
              <a:gd name="connsiteX6" fmla="*/ 329982 w 6262662"/>
              <a:gd name="connsiteY6" fmla="*/ 542148 h 3556282"/>
              <a:gd name="connsiteX7" fmla="*/ 448515 w 6262662"/>
              <a:gd name="connsiteY7" fmla="*/ 457482 h 3556282"/>
              <a:gd name="connsiteX8" fmla="*/ 533182 w 6262662"/>
              <a:gd name="connsiteY8" fmla="*/ 423615 h 3556282"/>
              <a:gd name="connsiteX9" fmla="*/ 583982 w 6262662"/>
              <a:gd name="connsiteY9" fmla="*/ 389748 h 3556282"/>
              <a:gd name="connsiteX10" fmla="*/ 668648 w 6262662"/>
              <a:gd name="connsiteY10" fmla="*/ 338948 h 3556282"/>
              <a:gd name="connsiteX11" fmla="*/ 719448 w 6262662"/>
              <a:gd name="connsiteY11" fmla="*/ 322015 h 3556282"/>
              <a:gd name="connsiteX12" fmla="*/ 804115 w 6262662"/>
              <a:gd name="connsiteY12" fmla="*/ 288148 h 3556282"/>
              <a:gd name="connsiteX13" fmla="*/ 973448 w 6262662"/>
              <a:gd name="connsiteY13" fmla="*/ 203482 h 3556282"/>
              <a:gd name="connsiteX14" fmla="*/ 1041182 w 6262662"/>
              <a:gd name="connsiteY14" fmla="*/ 169615 h 3556282"/>
              <a:gd name="connsiteX15" fmla="*/ 1159715 w 6262662"/>
              <a:gd name="connsiteY15" fmla="*/ 118815 h 3556282"/>
              <a:gd name="connsiteX16" fmla="*/ 1210515 w 6262662"/>
              <a:gd name="connsiteY16" fmla="*/ 84948 h 3556282"/>
              <a:gd name="connsiteX17" fmla="*/ 1430648 w 6262662"/>
              <a:gd name="connsiteY17" fmla="*/ 51082 h 3556282"/>
              <a:gd name="connsiteX18" fmla="*/ 1498382 w 6262662"/>
              <a:gd name="connsiteY18" fmla="*/ 282 h 3556282"/>
              <a:gd name="connsiteX19" fmla="*/ 2006382 w 6262662"/>
              <a:gd name="connsiteY19" fmla="*/ 34148 h 3556282"/>
              <a:gd name="connsiteX20" fmla="*/ 2074115 w 6262662"/>
              <a:gd name="connsiteY20" fmla="*/ 51082 h 3556282"/>
              <a:gd name="connsiteX21" fmla="*/ 2158782 w 6262662"/>
              <a:gd name="connsiteY21" fmla="*/ 68015 h 3556282"/>
              <a:gd name="connsiteX22" fmla="*/ 2209582 w 6262662"/>
              <a:gd name="connsiteY22" fmla="*/ 101882 h 3556282"/>
              <a:gd name="connsiteX23" fmla="*/ 2277315 w 6262662"/>
              <a:gd name="connsiteY23" fmla="*/ 118815 h 3556282"/>
              <a:gd name="connsiteX24" fmla="*/ 2328115 w 6262662"/>
              <a:gd name="connsiteY24" fmla="*/ 135748 h 3556282"/>
              <a:gd name="connsiteX25" fmla="*/ 2395848 w 6262662"/>
              <a:gd name="connsiteY25" fmla="*/ 152682 h 3556282"/>
              <a:gd name="connsiteX26" fmla="*/ 2514382 w 6262662"/>
              <a:gd name="connsiteY26" fmla="*/ 186548 h 3556282"/>
              <a:gd name="connsiteX27" fmla="*/ 2717582 w 6262662"/>
              <a:gd name="connsiteY27" fmla="*/ 203482 h 3556282"/>
              <a:gd name="connsiteX28" fmla="*/ 3005448 w 6262662"/>
              <a:gd name="connsiteY28" fmla="*/ 237348 h 3556282"/>
              <a:gd name="connsiteX29" fmla="*/ 3056248 w 6262662"/>
              <a:gd name="connsiteY29" fmla="*/ 271215 h 3556282"/>
              <a:gd name="connsiteX30" fmla="*/ 3327182 w 6262662"/>
              <a:gd name="connsiteY30" fmla="*/ 288148 h 3556282"/>
              <a:gd name="connsiteX31" fmla="*/ 3428782 w 6262662"/>
              <a:gd name="connsiteY31" fmla="*/ 305082 h 3556282"/>
              <a:gd name="connsiteX32" fmla="*/ 3547315 w 6262662"/>
              <a:gd name="connsiteY32" fmla="*/ 322015 h 3556282"/>
              <a:gd name="connsiteX33" fmla="*/ 3598115 w 6262662"/>
              <a:gd name="connsiteY33" fmla="*/ 338948 h 3556282"/>
              <a:gd name="connsiteX34" fmla="*/ 4021448 w 6262662"/>
              <a:gd name="connsiteY34" fmla="*/ 372815 h 3556282"/>
              <a:gd name="connsiteX35" fmla="*/ 4190782 w 6262662"/>
              <a:gd name="connsiteY35" fmla="*/ 406682 h 3556282"/>
              <a:gd name="connsiteX36" fmla="*/ 4258515 w 6262662"/>
              <a:gd name="connsiteY36" fmla="*/ 440548 h 3556282"/>
              <a:gd name="connsiteX37" fmla="*/ 4393982 w 6262662"/>
              <a:gd name="connsiteY37" fmla="*/ 474415 h 3556282"/>
              <a:gd name="connsiteX38" fmla="*/ 4478648 w 6262662"/>
              <a:gd name="connsiteY38" fmla="*/ 525215 h 3556282"/>
              <a:gd name="connsiteX39" fmla="*/ 4614115 w 6262662"/>
              <a:gd name="connsiteY39" fmla="*/ 576015 h 3556282"/>
              <a:gd name="connsiteX40" fmla="*/ 4817315 w 6262662"/>
              <a:gd name="connsiteY40" fmla="*/ 677615 h 3556282"/>
              <a:gd name="connsiteX41" fmla="*/ 4868115 w 6262662"/>
              <a:gd name="connsiteY41" fmla="*/ 694548 h 3556282"/>
              <a:gd name="connsiteX42" fmla="*/ 5003582 w 6262662"/>
              <a:gd name="connsiteY42" fmla="*/ 728415 h 3556282"/>
              <a:gd name="connsiteX43" fmla="*/ 5088248 w 6262662"/>
              <a:gd name="connsiteY43" fmla="*/ 796148 h 3556282"/>
              <a:gd name="connsiteX44" fmla="*/ 5122115 w 6262662"/>
              <a:gd name="connsiteY44" fmla="*/ 846948 h 3556282"/>
              <a:gd name="connsiteX45" fmla="*/ 5223715 w 6262662"/>
              <a:gd name="connsiteY45" fmla="*/ 914682 h 3556282"/>
              <a:gd name="connsiteX46" fmla="*/ 5274515 w 6262662"/>
              <a:gd name="connsiteY46" fmla="*/ 948548 h 3556282"/>
              <a:gd name="connsiteX47" fmla="*/ 5342248 w 6262662"/>
              <a:gd name="connsiteY47" fmla="*/ 999348 h 3556282"/>
              <a:gd name="connsiteX48" fmla="*/ 5460782 w 6262662"/>
              <a:gd name="connsiteY48" fmla="*/ 1050148 h 3556282"/>
              <a:gd name="connsiteX49" fmla="*/ 5528515 w 6262662"/>
              <a:gd name="connsiteY49" fmla="*/ 1100948 h 3556282"/>
              <a:gd name="connsiteX50" fmla="*/ 5596248 w 6262662"/>
              <a:gd name="connsiteY50" fmla="*/ 1134815 h 3556282"/>
              <a:gd name="connsiteX51" fmla="*/ 5647048 w 6262662"/>
              <a:gd name="connsiteY51" fmla="*/ 1202548 h 3556282"/>
              <a:gd name="connsiteX52" fmla="*/ 5697848 w 6262662"/>
              <a:gd name="connsiteY52" fmla="*/ 1236415 h 3556282"/>
              <a:gd name="connsiteX53" fmla="*/ 5799448 w 6262662"/>
              <a:gd name="connsiteY53" fmla="*/ 1354948 h 3556282"/>
              <a:gd name="connsiteX54" fmla="*/ 5850248 w 6262662"/>
              <a:gd name="connsiteY54" fmla="*/ 1371882 h 3556282"/>
              <a:gd name="connsiteX55" fmla="*/ 5934915 w 6262662"/>
              <a:gd name="connsiteY55" fmla="*/ 1473482 h 3556282"/>
              <a:gd name="connsiteX56" fmla="*/ 5968782 w 6262662"/>
              <a:gd name="connsiteY56" fmla="*/ 1541215 h 3556282"/>
              <a:gd name="connsiteX57" fmla="*/ 6019582 w 6262662"/>
              <a:gd name="connsiteY57" fmla="*/ 1608948 h 3556282"/>
              <a:gd name="connsiteX58" fmla="*/ 6104248 w 6262662"/>
              <a:gd name="connsiteY58" fmla="*/ 1710548 h 3556282"/>
              <a:gd name="connsiteX59" fmla="*/ 6121182 w 6262662"/>
              <a:gd name="connsiteY59" fmla="*/ 1795215 h 3556282"/>
              <a:gd name="connsiteX60" fmla="*/ 6171982 w 6262662"/>
              <a:gd name="connsiteY60" fmla="*/ 1862948 h 3556282"/>
              <a:gd name="connsiteX61" fmla="*/ 6239715 w 6262662"/>
              <a:gd name="connsiteY61" fmla="*/ 1981482 h 3556282"/>
              <a:gd name="connsiteX62" fmla="*/ 6239715 w 6262662"/>
              <a:gd name="connsiteY62" fmla="*/ 2540282 h 3556282"/>
              <a:gd name="connsiteX63" fmla="*/ 6155048 w 6262662"/>
              <a:gd name="connsiteY63" fmla="*/ 2608015 h 3556282"/>
              <a:gd name="connsiteX64" fmla="*/ 6121182 w 6262662"/>
              <a:gd name="connsiteY64" fmla="*/ 2675748 h 3556282"/>
              <a:gd name="connsiteX65" fmla="*/ 6087315 w 6262662"/>
              <a:gd name="connsiteY65" fmla="*/ 2726548 h 3556282"/>
              <a:gd name="connsiteX66" fmla="*/ 6036515 w 6262662"/>
              <a:gd name="connsiteY66" fmla="*/ 2845082 h 3556282"/>
              <a:gd name="connsiteX67" fmla="*/ 5917982 w 6262662"/>
              <a:gd name="connsiteY67" fmla="*/ 2946682 h 3556282"/>
              <a:gd name="connsiteX68" fmla="*/ 5816382 w 6262662"/>
              <a:gd name="connsiteY68" fmla="*/ 3014415 h 3556282"/>
              <a:gd name="connsiteX69" fmla="*/ 5765582 w 6262662"/>
              <a:gd name="connsiteY69" fmla="*/ 3065215 h 3556282"/>
              <a:gd name="connsiteX70" fmla="*/ 5596248 w 6262662"/>
              <a:gd name="connsiteY70" fmla="*/ 3116015 h 3556282"/>
              <a:gd name="connsiteX71" fmla="*/ 5528515 w 6262662"/>
              <a:gd name="connsiteY71" fmla="*/ 3132948 h 3556282"/>
              <a:gd name="connsiteX72" fmla="*/ 5494648 w 6262662"/>
              <a:gd name="connsiteY72" fmla="*/ 3200682 h 3556282"/>
              <a:gd name="connsiteX73" fmla="*/ 5426915 w 6262662"/>
              <a:gd name="connsiteY73" fmla="*/ 3217615 h 3556282"/>
              <a:gd name="connsiteX74" fmla="*/ 5325315 w 6262662"/>
              <a:gd name="connsiteY74" fmla="*/ 3251482 h 3556282"/>
              <a:gd name="connsiteX75" fmla="*/ 5274515 w 6262662"/>
              <a:gd name="connsiteY75" fmla="*/ 3285348 h 3556282"/>
              <a:gd name="connsiteX76" fmla="*/ 5155982 w 6262662"/>
              <a:gd name="connsiteY76" fmla="*/ 3336148 h 3556282"/>
              <a:gd name="connsiteX77" fmla="*/ 5088248 w 6262662"/>
              <a:gd name="connsiteY77" fmla="*/ 3370015 h 3556282"/>
              <a:gd name="connsiteX78" fmla="*/ 5003582 w 6262662"/>
              <a:gd name="connsiteY78" fmla="*/ 3386948 h 3556282"/>
              <a:gd name="connsiteX79" fmla="*/ 4885048 w 6262662"/>
              <a:gd name="connsiteY79" fmla="*/ 3420815 h 3556282"/>
              <a:gd name="connsiteX80" fmla="*/ 4512515 w 6262662"/>
              <a:gd name="connsiteY80" fmla="*/ 3488548 h 3556282"/>
              <a:gd name="connsiteX81" fmla="*/ 4377048 w 6262662"/>
              <a:gd name="connsiteY81" fmla="*/ 3505482 h 3556282"/>
              <a:gd name="connsiteX82" fmla="*/ 4207715 w 6262662"/>
              <a:gd name="connsiteY82" fmla="*/ 3539348 h 3556282"/>
              <a:gd name="connsiteX83" fmla="*/ 4038382 w 6262662"/>
              <a:gd name="connsiteY83" fmla="*/ 3556282 h 3556282"/>
              <a:gd name="connsiteX84" fmla="*/ 2886915 w 6262662"/>
              <a:gd name="connsiteY84" fmla="*/ 3539348 h 3556282"/>
              <a:gd name="connsiteX85" fmla="*/ 2700648 w 6262662"/>
              <a:gd name="connsiteY85" fmla="*/ 3505482 h 3556282"/>
              <a:gd name="connsiteX86" fmla="*/ 2548248 w 6262662"/>
              <a:gd name="connsiteY86" fmla="*/ 3488548 h 3556282"/>
              <a:gd name="connsiteX87" fmla="*/ 2328115 w 6262662"/>
              <a:gd name="connsiteY87" fmla="*/ 3437748 h 3556282"/>
              <a:gd name="connsiteX88" fmla="*/ 1955582 w 6262662"/>
              <a:gd name="connsiteY88" fmla="*/ 3403882 h 3556282"/>
              <a:gd name="connsiteX89" fmla="*/ 1684648 w 6262662"/>
              <a:gd name="connsiteY89" fmla="*/ 3370015 h 3556282"/>
              <a:gd name="connsiteX90" fmla="*/ 1481448 w 6262662"/>
              <a:gd name="connsiteY90" fmla="*/ 3336148 h 3556282"/>
              <a:gd name="connsiteX91" fmla="*/ 1210515 w 6262662"/>
              <a:gd name="connsiteY91" fmla="*/ 3302282 h 3556282"/>
              <a:gd name="connsiteX92" fmla="*/ 1159715 w 6262662"/>
              <a:gd name="connsiteY92" fmla="*/ 3285348 h 3556282"/>
              <a:gd name="connsiteX93" fmla="*/ 1091982 w 6262662"/>
              <a:gd name="connsiteY93" fmla="*/ 3268415 h 3556282"/>
              <a:gd name="connsiteX94" fmla="*/ 990382 w 6262662"/>
              <a:gd name="connsiteY94" fmla="*/ 3183748 h 3556282"/>
              <a:gd name="connsiteX95" fmla="*/ 939582 w 6262662"/>
              <a:gd name="connsiteY95" fmla="*/ 3166815 h 3556282"/>
              <a:gd name="connsiteX96" fmla="*/ 888782 w 6262662"/>
              <a:gd name="connsiteY96" fmla="*/ 3116015 h 3556282"/>
              <a:gd name="connsiteX97" fmla="*/ 821048 w 6262662"/>
              <a:gd name="connsiteY97" fmla="*/ 3082148 h 3556282"/>
              <a:gd name="connsiteX98" fmla="*/ 753315 w 6262662"/>
              <a:gd name="connsiteY98" fmla="*/ 2963615 h 3556282"/>
              <a:gd name="connsiteX99" fmla="*/ 702515 w 6262662"/>
              <a:gd name="connsiteY99" fmla="*/ 2946682 h 3556282"/>
              <a:gd name="connsiteX100" fmla="*/ 617848 w 6262662"/>
              <a:gd name="connsiteY100" fmla="*/ 2811215 h 3556282"/>
              <a:gd name="connsiteX101" fmla="*/ 567048 w 6262662"/>
              <a:gd name="connsiteY101" fmla="*/ 2692682 h 3556282"/>
              <a:gd name="connsiteX102" fmla="*/ 533182 w 6262662"/>
              <a:gd name="connsiteY102" fmla="*/ 2574148 h 3556282"/>
              <a:gd name="connsiteX103" fmla="*/ 499315 w 6262662"/>
              <a:gd name="connsiteY103" fmla="*/ 2506415 h 3556282"/>
              <a:gd name="connsiteX104" fmla="*/ 482382 w 6262662"/>
              <a:gd name="connsiteY104" fmla="*/ 2438682 h 3556282"/>
              <a:gd name="connsiteX105" fmla="*/ 414648 w 6262662"/>
              <a:gd name="connsiteY105" fmla="*/ 2320148 h 3556282"/>
              <a:gd name="connsiteX106" fmla="*/ 397715 w 6262662"/>
              <a:gd name="connsiteY106" fmla="*/ 2269348 h 3556282"/>
              <a:gd name="connsiteX107" fmla="*/ 346915 w 6262662"/>
              <a:gd name="connsiteY107" fmla="*/ 2235482 h 3556282"/>
              <a:gd name="connsiteX108" fmla="*/ 329982 w 6262662"/>
              <a:gd name="connsiteY108" fmla="*/ 2100015 h 3556282"/>
              <a:gd name="connsiteX109" fmla="*/ 262248 w 6262662"/>
              <a:gd name="connsiteY109" fmla="*/ 1896815 h 3556282"/>
              <a:gd name="connsiteX110" fmla="*/ 228382 w 6262662"/>
              <a:gd name="connsiteY110" fmla="*/ 1846015 h 3556282"/>
              <a:gd name="connsiteX111" fmla="*/ 177582 w 6262662"/>
              <a:gd name="connsiteY111" fmla="*/ 1812148 h 3556282"/>
              <a:gd name="connsiteX112" fmla="*/ 143715 w 6262662"/>
              <a:gd name="connsiteY112" fmla="*/ 1744415 h 3556282"/>
              <a:gd name="connsiteX113" fmla="*/ 92915 w 6262662"/>
              <a:gd name="connsiteY113" fmla="*/ 1727482 h 3556282"/>
              <a:gd name="connsiteX114" fmla="*/ 8248 w 6262662"/>
              <a:gd name="connsiteY114" fmla="*/ 1575082 h 3556282"/>
              <a:gd name="connsiteX115" fmla="*/ 8248 w 6262662"/>
              <a:gd name="connsiteY115" fmla="*/ 1524282 h 3556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262662" h="3556282">
                <a:moveTo>
                  <a:pt x="8248" y="1524282"/>
                </a:moveTo>
                <a:cubicBezTo>
                  <a:pt x="8248" y="1473482"/>
                  <a:pt x="-10312" y="1474438"/>
                  <a:pt x="8248" y="1270282"/>
                </a:cubicBezTo>
                <a:cubicBezTo>
                  <a:pt x="12014" y="1228858"/>
                  <a:pt x="25249" y="1016012"/>
                  <a:pt x="42115" y="948548"/>
                </a:cubicBezTo>
                <a:cubicBezTo>
                  <a:pt x="55102" y="896599"/>
                  <a:pt x="50077" y="828277"/>
                  <a:pt x="92915" y="796148"/>
                </a:cubicBezTo>
                <a:cubicBezTo>
                  <a:pt x="115493" y="779215"/>
                  <a:pt x="141898" y="766441"/>
                  <a:pt x="160648" y="745348"/>
                </a:cubicBezTo>
                <a:cubicBezTo>
                  <a:pt x="204902" y="695563"/>
                  <a:pt x="231095" y="624102"/>
                  <a:pt x="279182" y="576015"/>
                </a:cubicBezTo>
                <a:cubicBezTo>
                  <a:pt x="293573" y="561624"/>
                  <a:pt x="313421" y="553977"/>
                  <a:pt x="329982" y="542148"/>
                </a:cubicBezTo>
                <a:cubicBezTo>
                  <a:pt x="347885" y="529360"/>
                  <a:pt x="421906" y="470787"/>
                  <a:pt x="448515" y="457482"/>
                </a:cubicBezTo>
                <a:cubicBezTo>
                  <a:pt x="475702" y="443888"/>
                  <a:pt x="505995" y="437209"/>
                  <a:pt x="533182" y="423615"/>
                </a:cubicBezTo>
                <a:cubicBezTo>
                  <a:pt x="551385" y="414514"/>
                  <a:pt x="566724" y="400534"/>
                  <a:pt x="583982" y="389748"/>
                </a:cubicBezTo>
                <a:cubicBezTo>
                  <a:pt x="611891" y="372304"/>
                  <a:pt x="639210" y="353667"/>
                  <a:pt x="668648" y="338948"/>
                </a:cubicBezTo>
                <a:cubicBezTo>
                  <a:pt x="684613" y="330966"/>
                  <a:pt x="702735" y="328282"/>
                  <a:pt x="719448" y="322015"/>
                </a:cubicBezTo>
                <a:cubicBezTo>
                  <a:pt x="747909" y="311342"/>
                  <a:pt x="776570" y="301002"/>
                  <a:pt x="804115" y="288148"/>
                </a:cubicBezTo>
                <a:cubicBezTo>
                  <a:pt x="861301" y="261461"/>
                  <a:pt x="917004" y="231704"/>
                  <a:pt x="973448" y="203482"/>
                </a:cubicBezTo>
                <a:cubicBezTo>
                  <a:pt x="996026" y="192193"/>
                  <a:pt x="1020179" y="183617"/>
                  <a:pt x="1041182" y="169615"/>
                </a:cubicBezTo>
                <a:cubicBezTo>
                  <a:pt x="1111346" y="122839"/>
                  <a:pt x="1072238" y="140684"/>
                  <a:pt x="1159715" y="118815"/>
                </a:cubicBezTo>
                <a:cubicBezTo>
                  <a:pt x="1176648" y="107526"/>
                  <a:pt x="1192312" y="94049"/>
                  <a:pt x="1210515" y="84948"/>
                </a:cubicBezTo>
                <a:cubicBezTo>
                  <a:pt x="1271539" y="54436"/>
                  <a:pt x="1382089" y="55938"/>
                  <a:pt x="1430648" y="51082"/>
                </a:cubicBezTo>
                <a:cubicBezTo>
                  <a:pt x="1453226" y="34149"/>
                  <a:pt x="1470287" y="2958"/>
                  <a:pt x="1498382" y="282"/>
                </a:cubicBezTo>
                <a:cubicBezTo>
                  <a:pt x="1536368" y="-3336"/>
                  <a:pt x="1937980" y="28886"/>
                  <a:pt x="2006382" y="34148"/>
                </a:cubicBezTo>
                <a:cubicBezTo>
                  <a:pt x="2028960" y="39793"/>
                  <a:pt x="2051397" y="46033"/>
                  <a:pt x="2074115" y="51082"/>
                </a:cubicBezTo>
                <a:cubicBezTo>
                  <a:pt x="2102211" y="57326"/>
                  <a:pt x="2131833" y="57909"/>
                  <a:pt x="2158782" y="68015"/>
                </a:cubicBezTo>
                <a:cubicBezTo>
                  <a:pt x="2177838" y="75161"/>
                  <a:pt x="2190876" y="93865"/>
                  <a:pt x="2209582" y="101882"/>
                </a:cubicBezTo>
                <a:cubicBezTo>
                  <a:pt x="2230973" y="111050"/>
                  <a:pt x="2254938" y="112422"/>
                  <a:pt x="2277315" y="118815"/>
                </a:cubicBezTo>
                <a:cubicBezTo>
                  <a:pt x="2294478" y="123718"/>
                  <a:pt x="2310953" y="130844"/>
                  <a:pt x="2328115" y="135748"/>
                </a:cubicBezTo>
                <a:cubicBezTo>
                  <a:pt x="2350492" y="142142"/>
                  <a:pt x="2373471" y="146288"/>
                  <a:pt x="2395848" y="152682"/>
                </a:cubicBezTo>
                <a:cubicBezTo>
                  <a:pt x="2439585" y="165178"/>
                  <a:pt x="2467328" y="180666"/>
                  <a:pt x="2514382" y="186548"/>
                </a:cubicBezTo>
                <a:cubicBezTo>
                  <a:pt x="2581825" y="194978"/>
                  <a:pt x="2649849" y="197837"/>
                  <a:pt x="2717582" y="203482"/>
                </a:cubicBezTo>
                <a:cubicBezTo>
                  <a:pt x="2881995" y="258285"/>
                  <a:pt x="2579896" y="162250"/>
                  <a:pt x="3005448" y="237348"/>
                </a:cubicBezTo>
                <a:cubicBezTo>
                  <a:pt x="3025490" y="240885"/>
                  <a:pt x="3036146" y="268041"/>
                  <a:pt x="3056248" y="271215"/>
                </a:cubicBezTo>
                <a:cubicBezTo>
                  <a:pt x="3145628" y="285328"/>
                  <a:pt x="3236871" y="282504"/>
                  <a:pt x="3327182" y="288148"/>
                </a:cubicBezTo>
                <a:lnTo>
                  <a:pt x="3428782" y="305082"/>
                </a:lnTo>
                <a:cubicBezTo>
                  <a:pt x="3468230" y="311151"/>
                  <a:pt x="3508178" y="314188"/>
                  <a:pt x="3547315" y="322015"/>
                </a:cubicBezTo>
                <a:cubicBezTo>
                  <a:pt x="3564818" y="325515"/>
                  <a:pt x="3580509" y="336014"/>
                  <a:pt x="3598115" y="338948"/>
                </a:cubicBezTo>
                <a:cubicBezTo>
                  <a:pt x="3711214" y="357798"/>
                  <a:pt x="3928293" y="366993"/>
                  <a:pt x="4021448" y="372815"/>
                </a:cubicBezTo>
                <a:cubicBezTo>
                  <a:pt x="4091575" y="382833"/>
                  <a:pt x="4131668" y="381348"/>
                  <a:pt x="4190782" y="406682"/>
                </a:cubicBezTo>
                <a:cubicBezTo>
                  <a:pt x="4213984" y="416626"/>
                  <a:pt x="4234568" y="432566"/>
                  <a:pt x="4258515" y="440548"/>
                </a:cubicBezTo>
                <a:cubicBezTo>
                  <a:pt x="4302672" y="455267"/>
                  <a:pt x="4393982" y="474415"/>
                  <a:pt x="4393982" y="474415"/>
                </a:cubicBezTo>
                <a:cubicBezTo>
                  <a:pt x="4422204" y="491348"/>
                  <a:pt x="4448572" y="511848"/>
                  <a:pt x="4478648" y="525215"/>
                </a:cubicBezTo>
                <a:cubicBezTo>
                  <a:pt x="4633673" y="594115"/>
                  <a:pt x="4457449" y="482015"/>
                  <a:pt x="4614115" y="576015"/>
                </a:cubicBezTo>
                <a:cubicBezTo>
                  <a:pt x="4778240" y="674490"/>
                  <a:pt x="4648315" y="621282"/>
                  <a:pt x="4817315" y="677615"/>
                </a:cubicBezTo>
                <a:cubicBezTo>
                  <a:pt x="4834248" y="683259"/>
                  <a:pt x="4850799" y="690219"/>
                  <a:pt x="4868115" y="694548"/>
                </a:cubicBezTo>
                <a:lnTo>
                  <a:pt x="5003582" y="728415"/>
                </a:lnTo>
                <a:cubicBezTo>
                  <a:pt x="5100635" y="873998"/>
                  <a:pt x="4971406" y="702675"/>
                  <a:pt x="5088248" y="796148"/>
                </a:cubicBezTo>
                <a:cubicBezTo>
                  <a:pt x="5104140" y="808861"/>
                  <a:pt x="5106799" y="833546"/>
                  <a:pt x="5122115" y="846948"/>
                </a:cubicBezTo>
                <a:cubicBezTo>
                  <a:pt x="5152747" y="873751"/>
                  <a:pt x="5189848" y="892104"/>
                  <a:pt x="5223715" y="914682"/>
                </a:cubicBezTo>
                <a:cubicBezTo>
                  <a:pt x="5240648" y="925971"/>
                  <a:pt x="5258234" y="936337"/>
                  <a:pt x="5274515" y="948548"/>
                </a:cubicBezTo>
                <a:cubicBezTo>
                  <a:pt x="5297093" y="965481"/>
                  <a:pt x="5318316" y="984390"/>
                  <a:pt x="5342248" y="999348"/>
                </a:cubicBezTo>
                <a:cubicBezTo>
                  <a:pt x="5390077" y="1029241"/>
                  <a:pt x="5411398" y="1033687"/>
                  <a:pt x="5460782" y="1050148"/>
                </a:cubicBezTo>
                <a:cubicBezTo>
                  <a:pt x="5483360" y="1067081"/>
                  <a:pt x="5504583" y="1085990"/>
                  <a:pt x="5528515" y="1100948"/>
                </a:cubicBezTo>
                <a:cubicBezTo>
                  <a:pt x="5549921" y="1114327"/>
                  <a:pt x="5577082" y="1118387"/>
                  <a:pt x="5596248" y="1134815"/>
                </a:cubicBezTo>
                <a:cubicBezTo>
                  <a:pt x="5617676" y="1153182"/>
                  <a:pt x="5627092" y="1182592"/>
                  <a:pt x="5647048" y="1202548"/>
                </a:cubicBezTo>
                <a:cubicBezTo>
                  <a:pt x="5661439" y="1216939"/>
                  <a:pt x="5683457" y="1222024"/>
                  <a:pt x="5697848" y="1236415"/>
                </a:cubicBezTo>
                <a:cubicBezTo>
                  <a:pt x="5744798" y="1283365"/>
                  <a:pt x="5744151" y="1318083"/>
                  <a:pt x="5799448" y="1354948"/>
                </a:cubicBezTo>
                <a:cubicBezTo>
                  <a:pt x="5814300" y="1364849"/>
                  <a:pt x="5833315" y="1366237"/>
                  <a:pt x="5850248" y="1371882"/>
                </a:cubicBezTo>
                <a:cubicBezTo>
                  <a:pt x="5887896" y="1484822"/>
                  <a:pt x="5834262" y="1356054"/>
                  <a:pt x="5934915" y="1473482"/>
                </a:cubicBezTo>
                <a:cubicBezTo>
                  <a:pt x="5951343" y="1492648"/>
                  <a:pt x="5955403" y="1519809"/>
                  <a:pt x="5968782" y="1541215"/>
                </a:cubicBezTo>
                <a:cubicBezTo>
                  <a:pt x="5983740" y="1565147"/>
                  <a:pt x="6004624" y="1585016"/>
                  <a:pt x="6019582" y="1608948"/>
                </a:cubicBezTo>
                <a:cubicBezTo>
                  <a:pt x="6080965" y="1707162"/>
                  <a:pt x="6017597" y="1652782"/>
                  <a:pt x="6104248" y="1710548"/>
                </a:cubicBezTo>
                <a:cubicBezTo>
                  <a:pt x="6109893" y="1738770"/>
                  <a:pt x="6109493" y="1768914"/>
                  <a:pt x="6121182" y="1795215"/>
                </a:cubicBezTo>
                <a:cubicBezTo>
                  <a:pt x="6132644" y="1821005"/>
                  <a:pt x="6155578" y="1839983"/>
                  <a:pt x="6171982" y="1862948"/>
                </a:cubicBezTo>
                <a:cubicBezTo>
                  <a:pt x="6211870" y="1918792"/>
                  <a:pt x="6206645" y="1915341"/>
                  <a:pt x="6239715" y="1981482"/>
                </a:cubicBezTo>
                <a:cubicBezTo>
                  <a:pt x="6265632" y="2214743"/>
                  <a:pt x="6274660" y="2225776"/>
                  <a:pt x="6239715" y="2540282"/>
                </a:cubicBezTo>
                <a:cubicBezTo>
                  <a:pt x="6233823" y="2593308"/>
                  <a:pt x="6191936" y="2595719"/>
                  <a:pt x="6155048" y="2608015"/>
                </a:cubicBezTo>
                <a:cubicBezTo>
                  <a:pt x="6143759" y="2630593"/>
                  <a:pt x="6133706" y="2653831"/>
                  <a:pt x="6121182" y="2675748"/>
                </a:cubicBezTo>
                <a:cubicBezTo>
                  <a:pt x="6111085" y="2693418"/>
                  <a:pt x="6095332" y="2707842"/>
                  <a:pt x="6087315" y="2726548"/>
                </a:cubicBezTo>
                <a:cubicBezTo>
                  <a:pt x="6047443" y="2819582"/>
                  <a:pt x="6099034" y="2770059"/>
                  <a:pt x="6036515" y="2845082"/>
                </a:cubicBezTo>
                <a:cubicBezTo>
                  <a:pt x="5944352" y="2955677"/>
                  <a:pt x="6030101" y="2834563"/>
                  <a:pt x="5917982" y="2946682"/>
                </a:cubicBezTo>
                <a:cubicBezTo>
                  <a:pt x="5840022" y="3024642"/>
                  <a:pt x="5939518" y="2983632"/>
                  <a:pt x="5816382" y="3014415"/>
                </a:cubicBezTo>
                <a:cubicBezTo>
                  <a:pt x="5799449" y="3031348"/>
                  <a:pt x="5785069" y="3051296"/>
                  <a:pt x="5765582" y="3065215"/>
                </a:cubicBezTo>
                <a:cubicBezTo>
                  <a:pt x="5702128" y="3110539"/>
                  <a:pt x="5675157" y="3100233"/>
                  <a:pt x="5596248" y="3116015"/>
                </a:cubicBezTo>
                <a:cubicBezTo>
                  <a:pt x="5573427" y="3120579"/>
                  <a:pt x="5551093" y="3127304"/>
                  <a:pt x="5528515" y="3132948"/>
                </a:cubicBezTo>
                <a:cubicBezTo>
                  <a:pt x="5517226" y="3155526"/>
                  <a:pt x="5514040" y="3184522"/>
                  <a:pt x="5494648" y="3200682"/>
                </a:cubicBezTo>
                <a:cubicBezTo>
                  <a:pt x="5476770" y="3215581"/>
                  <a:pt x="5449206" y="3210928"/>
                  <a:pt x="5426915" y="3217615"/>
                </a:cubicBezTo>
                <a:cubicBezTo>
                  <a:pt x="5392722" y="3227873"/>
                  <a:pt x="5357937" y="3236983"/>
                  <a:pt x="5325315" y="3251482"/>
                </a:cubicBezTo>
                <a:cubicBezTo>
                  <a:pt x="5306718" y="3259747"/>
                  <a:pt x="5292718" y="3276247"/>
                  <a:pt x="5274515" y="3285348"/>
                </a:cubicBezTo>
                <a:cubicBezTo>
                  <a:pt x="5236066" y="3304572"/>
                  <a:pt x="5195116" y="3318360"/>
                  <a:pt x="5155982" y="3336148"/>
                </a:cubicBezTo>
                <a:cubicBezTo>
                  <a:pt x="5133002" y="3346594"/>
                  <a:pt x="5112196" y="3362032"/>
                  <a:pt x="5088248" y="3370015"/>
                </a:cubicBezTo>
                <a:cubicBezTo>
                  <a:pt x="5060944" y="3379116"/>
                  <a:pt x="5031678" y="3380704"/>
                  <a:pt x="5003582" y="3386948"/>
                </a:cubicBezTo>
                <a:cubicBezTo>
                  <a:pt x="4939800" y="3401122"/>
                  <a:pt x="4941615" y="3401960"/>
                  <a:pt x="4885048" y="3420815"/>
                </a:cubicBezTo>
                <a:cubicBezTo>
                  <a:pt x="4742170" y="3516068"/>
                  <a:pt x="4866952" y="3444242"/>
                  <a:pt x="4512515" y="3488548"/>
                </a:cubicBezTo>
                <a:cubicBezTo>
                  <a:pt x="4467359" y="3494193"/>
                  <a:pt x="4421936" y="3498001"/>
                  <a:pt x="4377048" y="3505482"/>
                </a:cubicBezTo>
                <a:cubicBezTo>
                  <a:pt x="4158355" y="3541931"/>
                  <a:pt x="4505841" y="3502082"/>
                  <a:pt x="4207715" y="3539348"/>
                </a:cubicBezTo>
                <a:cubicBezTo>
                  <a:pt x="4151427" y="3546384"/>
                  <a:pt x="4094826" y="3550637"/>
                  <a:pt x="4038382" y="3556282"/>
                </a:cubicBezTo>
                <a:lnTo>
                  <a:pt x="2886915" y="3539348"/>
                </a:lnTo>
                <a:cubicBezTo>
                  <a:pt x="2556948" y="3530665"/>
                  <a:pt x="2863962" y="3532701"/>
                  <a:pt x="2700648" y="3505482"/>
                </a:cubicBezTo>
                <a:cubicBezTo>
                  <a:pt x="2650231" y="3497079"/>
                  <a:pt x="2599048" y="3494193"/>
                  <a:pt x="2548248" y="3488548"/>
                </a:cubicBezTo>
                <a:cubicBezTo>
                  <a:pt x="2519744" y="3481422"/>
                  <a:pt x="2375017" y="3442959"/>
                  <a:pt x="2328115" y="3437748"/>
                </a:cubicBezTo>
                <a:cubicBezTo>
                  <a:pt x="2204188" y="3423978"/>
                  <a:pt x="2078575" y="3424382"/>
                  <a:pt x="1955582" y="3403882"/>
                </a:cubicBezTo>
                <a:cubicBezTo>
                  <a:pt x="1798028" y="3377622"/>
                  <a:pt x="1888145" y="3390364"/>
                  <a:pt x="1684648" y="3370015"/>
                </a:cubicBezTo>
                <a:cubicBezTo>
                  <a:pt x="1566977" y="3340598"/>
                  <a:pt x="1651329" y="3358799"/>
                  <a:pt x="1481448" y="3336148"/>
                </a:cubicBezTo>
                <a:cubicBezTo>
                  <a:pt x="1239871" y="3303937"/>
                  <a:pt x="1495359" y="3333931"/>
                  <a:pt x="1210515" y="3302282"/>
                </a:cubicBezTo>
                <a:cubicBezTo>
                  <a:pt x="1193582" y="3296637"/>
                  <a:pt x="1176878" y="3290252"/>
                  <a:pt x="1159715" y="3285348"/>
                </a:cubicBezTo>
                <a:cubicBezTo>
                  <a:pt x="1137338" y="3278954"/>
                  <a:pt x="1113373" y="3277583"/>
                  <a:pt x="1091982" y="3268415"/>
                </a:cubicBezTo>
                <a:cubicBezTo>
                  <a:pt x="1014421" y="3235174"/>
                  <a:pt x="1063617" y="3232571"/>
                  <a:pt x="990382" y="3183748"/>
                </a:cubicBezTo>
                <a:cubicBezTo>
                  <a:pt x="975530" y="3173847"/>
                  <a:pt x="956515" y="3172459"/>
                  <a:pt x="939582" y="3166815"/>
                </a:cubicBezTo>
                <a:cubicBezTo>
                  <a:pt x="922649" y="3149882"/>
                  <a:pt x="908269" y="3129934"/>
                  <a:pt x="888782" y="3116015"/>
                </a:cubicBezTo>
                <a:cubicBezTo>
                  <a:pt x="868241" y="3101343"/>
                  <a:pt x="840440" y="3098308"/>
                  <a:pt x="821048" y="3082148"/>
                </a:cubicBezTo>
                <a:cubicBezTo>
                  <a:pt x="756809" y="3028615"/>
                  <a:pt x="816590" y="3026889"/>
                  <a:pt x="753315" y="2963615"/>
                </a:cubicBezTo>
                <a:cubicBezTo>
                  <a:pt x="740694" y="2950994"/>
                  <a:pt x="719448" y="2952326"/>
                  <a:pt x="702515" y="2946682"/>
                </a:cubicBezTo>
                <a:cubicBezTo>
                  <a:pt x="662212" y="2825775"/>
                  <a:pt x="698351" y="2864884"/>
                  <a:pt x="617848" y="2811215"/>
                </a:cubicBezTo>
                <a:cubicBezTo>
                  <a:pt x="582607" y="2670247"/>
                  <a:pt x="625518" y="2809623"/>
                  <a:pt x="567048" y="2692682"/>
                </a:cubicBezTo>
                <a:cubicBezTo>
                  <a:pt x="546580" y="2651745"/>
                  <a:pt x="549458" y="2617551"/>
                  <a:pt x="533182" y="2574148"/>
                </a:cubicBezTo>
                <a:cubicBezTo>
                  <a:pt x="524319" y="2550513"/>
                  <a:pt x="510604" y="2528993"/>
                  <a:pt x="499315" y="2506415"/>
                </a:cubicBezTo>
                <a:cubicBezTo>
                  <a:pt x="493671" y="2483837"/>
                  <a:pt x="490554" y="2460473"/>
                  <a:pt x="482382" y="2438682"/>
                </a:cubicBezTo>
                <a:cubicBezTo>
                  <a:pt x="463967" y="2389575"/>
                  <a:pt x="442722" y="2362259"/>
                  <a:pt x="414648" y="2320148"/>
                </a:cubicBezTo>
                <a:cubicBezTo>
                  <a:pt x="409004" y="2303215"/>
                  <a:pt x="408865" y="2283286"/>
                  <a:pt x="397715" y="2269348"/>
                </a:cubicBezTo>
                <a:cubicBezTo>
                  <a:pt x="385002" y="2253456"/>
                  <a:pt x="354473" y="2254378"/>
                  <a:pt x="346915" y="2235482"/>
                </a:cubicBezTo>
                <a:cubicBezTo>
                  <a:pt x="330014" y="2193230"/>
                  <a:pt x="338368" y="2144743"/>
                  <a:pt x="329982" y="2100015"/>
                </a:cubicBezTo>
                <a:cubicBezTo>
                  <a:pt x="311907" y="2003613"/>
                  <a:pt x="305047" y="1971713"/>
                  <a:pt x="262248" y="1896815"/>
                </a:cubicBezTo>
                <a:cubicBezTo>
                  <a:pt x="252151" y="1879145"/>
                  <a:pt x="242772" y="1860406"/>
                  <a:pt x="228382" y="1846015"/>
                </a:cubicBezTo>
                <a:cubicBezTo>
                  <a:pt x="213991" y="1831624"/>
                  <a:pt x="194515" y="1823437"/>
                  <a:pt x="177582" y="1812148"/>
                </a:cubicBezTo>
                <a:cubicBezTo>
                  <a:pt x="166293" y="1789570"/>
                  <a:pt x="161564" y="1762264"/>
                  <a:pt x="143715" y="1744415"/>
                </a:cubicBezTo>
                <a:cubicBezTo>
                  <a:pt x="131094" y="1731794"/>
                  <a:pt x="105536" y="1740103"/>
                  <a:pt x="92915" y="1727482"/>
                </a:cubicBezTo>
                <a:cubicBezTo>
                  <a:pt x="50877" y="1685444"/>
                  <a:pt x="22444" y="1631863"/>
                  <a:pt x="8248" y="1575082"/>
                </a:cubicBezTo>
                <a:cubicBezTo>
                  <a:pt x="6879" y="1569606"/>
                  <a:pt x="8248" y="1575082"/>
                  <a:pt x="8248" y="1524282"/>
                </a:cubicBezTo>
                <a:close/>
              </a:path>
            </a:pathLst>
          </a:custGeom>
          <a:solidFill>
            <a:srgbClr val="B9DAE9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5" y="920547"/>
            <a:ext cx="2623421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kumimoji="0" lang="en-US" altLang="zh-CN" sz="3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柞树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5498465" y="5350510"/>
            <a:ext cx="5170170" cy="542925"/>
            <a:chOff x="2545410" y="2577217"/>
            <a:chExt cx="5422780" cy="542925"/>
          </a:xfrm>
        </p:grpSpPr>
        <p:sp>
          <p:nvSpPr>
            <p:cNvPr id="11" name="任意多边形: 形状 10"/>
            <p:cNvSpPr/>
            <p:nvPr/>
          </p:nvSpPr>
          <p:spPr>
            <a:xfrm>
              <a:off x="2545410" y="2577217"/>
              <a:ext cx="5290907" cy="542925"/>
            </a:xfrm>
            <a:custGeom>
              <a:avLst/>
              <a:gdLst>
                <a:gd name="connsiteX0" fmla="*/ 2082800 w 2152787"/>
                <a:gd name="connsiteY0" fmla="*/ 101600 h 440266"/>
                <a:gd name="connsiteX1" fmla="*/ 2082800 w 2152787"/>
                <a:gd name="connsiteY1" fmla="*/ 101600 h 440266"/>
                <a:gd name="connsiteX2" fmla="*/ 1896534 w 2152787"/>
                <a:gd name="connsiteY2" fmla="*/ 33866 h 440266"/>
                <a:gd name="connsiteX3" fmla="*/ 1473200 w 2152787"/>
                <a:gd name="connsiteY3" fmla="*/ 16933 h 440266"/>
                <a:gd name="connsiteX4" fmla="*/ 1354667 w 2152787"/>
                <a:gd name="connsiteY4" fmla="*/ 0 h 440266"/>
                <a:gd name="connsiteX5" fmla="*/ 254000 w 2152787"/>
                <a:gd name="connsiteY5" fmla="*/ 16933 h 440266"/>
                <a:gd name="connsiteX6" fmla="*/ 186267 w 2152787"/>
                <a:gd name="connsiteY6" fmla="*/ 50800 h 440266"/>
                <a:gd name="connsiteX7" fmla="*/ 135467 w 2152787"/>
                <a:gd name="connsiteY7" fmla="*/ 101600 h 440266"/>
                <a:gd name="connsiteX8" fmla="*/ 50800 w 2152787"/>
                <a:gd name="connsiteY8" fmla="*/ 220133 h 440266"/>
                <a:gd name="connsiteX9" fmla="*/ 0 w 2152787"/>
                <a:gd name="connsiteY9" fmla="*/ 355600 h 440266"/>
                <a:gd name="connsiteX10" fmla="*/ 50800 w 2152787"/>
                <a:gd name="connsiteY10" fmla="*/ 406400 h 440266"/>
                <a:gd name="connsiteX11" fmla="*/ 186267 w 2152787"/>
                <a:gd name="connsiteY11" fmla="*/ 440266 h 440266"/>
                <a:gd name="connsiteX12" fmla="*/ 1591734 w 2152787"/>
                <a:gd name="connsiteY12" fmla="*/ 406400 h 440266"/>
                <a:gd name="connsiteX13" fmla="*/ 1676400 w 2152787"/>
                <a:gd name="connsiteY13" fmla="*/ 389466 h 440266"/>
                <a:gd name="connsiteX14" fmla="*/ 1778000 w 2152787"/>
                <a:gd name="connsiteY14" fmla="*/ 372533 h 440266"/>
                <a:gd name="connsiteX15" fmla="*/ 1879600 w 2152787"/>
                <a:gd name="connsiteY15" fmla="*/ 338666 h 440266"/>
                <a:gd name="connsiteX16" fmla="*/ 2099734 w 2152787"/>
                <a:gd name="connsiteY16" fmla="*/ 304800 h 440266"/>
                <a:gd name="connsiteX17" fmla="*/ 2150534 w 2152787"/>
                <a:gd name="connsiteY17" fmla="*/ 254000 h 440266"/>
                <a:gd name="connsiteX18" fmla="*/ 2082800 w 2152787"/>
                <a:gd name="connsiteY18" fmla="*/ 118533 h 440266"/>
                <a:gd name="connsiteX19" fmla="*/ 2082800 w 2152787"/>
                <a:gd name="connsiteY19" fmla="*/ 101600 h 44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52787" h="440266">
                  <a:moveTo>
                    <a:pt x="2082800" y="101600"/>
                  </a:moveTo>
                  <a:lnTo>
                    <a:pt x="2082800" y="101600"/>
                  </a:lnTo>
                  <a:cubicBezTo>
                    <a:pt x="2020711" y="79022"/>
                    <a:pt x="1961972" y="42955"/>
                    <a:pt x="1896534" y="33866"/>
                  </a:cubicBezTo>
                  <a:cubicBezTo>
                    <a:pt x="1756653" y="14438"/>
                    <a:pt x="1614149" y="25742"/>
                    <a:pt x="1473200" y="16933"/>
                  </a:cubicBezTo>
                  <a:cubicBezTo>
                    <a:pt x="1433366" y="14443"/>
                    <a:pt x="1394178" y="5644"/>
                    <a:pt x="1354667" y="0"/>
                  </a:cubicBezTo>
                  <a:cubicBezTo>
                    <a:pt x="987778" y="5644"/>
                    <a:pt x="620586" y="994"/>
                    <a:pt x="254000" y="16933"/>
                  </a:cubicBezTo>
                  <a:cubicBezTo>
                    <a:pt x="228781" y="18029"/>
                    <a:pt x="206808" y="36128"/>
                    <a:pt x="186267" y="50800"/>
                  </a:cubicBezTo>
                  <a:cubicBezTo>
                    <a:pt x="166780" y="64719"/>
                    <a:pt x="151052" y="83418"/>
                    <a:pt x="135467" y="101600"/>
                  </a:cubicBezTo>
                  <a:cubicBezTo>
                    <a:pt x="119892" y="119770"/>
                    <a:pt x="66115" y="193332"/>
                    <a:pt x="50800" y="220133"/>
                  </a:cubicBezTo>
                  <a:cubicBezTo>
                    <a:pt x="11446" y="289002"/>
                    <a:pt x="18520" y="281521"/>
                    <a:pt x="0" y="355600"/>
                  </a:cubicBezTo>
                  <a:cubicBezTo>
                    <a:pt x="16933" y="372533"/>
                    <a:pt x="30875" y="393116"/>
                    <a:pt x="50800" y="406400"/>
                  </a:cubicBezTo>
                  <a:cubicBezTo>
                    <a:pt x="73115" y="421277"/>
                    <a:pt x="174055" y="437824"/>
                    <a:pt x="186267" y="440266"/>
                  </a:cubicBezTo>
                  <a:lnTo>
                    <a:pt x="1591734" y="406400"/>
                  </a:lnTo>
                  <a:cubicBezTo>
                    <a:pt x="1620471" y="404804"/>
                    <a:pt x="1648083" y="394615"/>
                    <a:pt x="1676400" y="389466"/>
                  </a:cubicBezTo>
                  <a:cubicBezTo>
                    <a:pt x="1710180" y="383324"/>
                    <a:pt x="1744691" y="380860"/>
                    <a:pt x="1778000" y="372533"/>
                  </a:cubicBezTo>
                  <a:cubicBezTo>
                    <a:pt x="1812633" y="363875"/>
                    <a:pt x="1844595" y="345667"/>
                    <a:pt x="1879600" y="338666"/>
                  </a:cubicBezTo>
                  <a:cubicBezTo>
                    <a:pt x="2008890" y="312809"/>
                    <a:pt x="1935708" y="325303"/>
                    <a:pt x="2099734" y="304800"/>
                  </a:cubicBezTo>
                  <a:cubicBezTo>
                    <a:pt x="2116667" y="287867"/>
                    <a:pt x="2143955" y="277026"/>
                    <a:pt x="2150534" y="254000"/>
                  </a:cubicBezTo>
                  <a:cubicBezTo>
                    <a:pt x="2165654" y="201080"/>
                    <a:pt x="2100393" y="153719"/>
                    <a:pt x="2082800" y="118533"/>
                  </a:cubicBezTo>
                  <a:cubicBezTo>
                    <a:pt x="2077751" y="108436"/>
                    <a:pt x="2082800" y="104422"/>
                    <a:pt x="2082800" y="101600"/>
                  </a:cubicBezTo>
                  <a:close/>
                </a:path>
              </a:pathLst>
            </a:custGeom>
            <a:solidFill>
              <a:srgbClr val="8FC4D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文本框 4"/>
            <p:cNvSpPr txBox="1"/>
            <p:nvPr/>
          </p:nvSpPr>
          <p:spPr>
            <a:xfrm>
              <a:off x="2801830" y="2577217"/>
              <a:ext cx="5166360" cy="433705"/>
            </a:xfrm>
            <a:prstGeom prst="rect">
              <a:avLst/>
            </a:prstGeom>
            <a:noFill/>
            <a:effectLst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备注：圣经中共出现</a:t>
              </a:r>
              <a:r>
                <a:rPr lang="en-US" altLang="zh-CN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处</a:t>
              </a:r>
              <a:r>
                <a:rPr lang="en-US" altLang="zh-CN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</a:t>
              </a:r>
              <a:r>
                <a:rPr lang="zh-CN" altLang="en-US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读</a:t>
              </a:r>
              <a:r>
                <a:rPr lang="en-US" altLang="zh-CN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</a:t>
              </a:r>
              <a:r>
                <a:rPr lang="en-US" altLang="zh-CN" sz="2400" dirty="0">
                  <a:solidFill>
                    <a:schemeClr val="tx1"/>
                  </a:solidFill>
                  <a:effectLst/>
                  <a:latin typeface="等线" panose="02010600030101010101" pitchFamily="2" charset="-122"/>
                  <a:ea typeface="等线" panose="02010600030101010101" pitchFamily="2" charset="-122"/>
                  <a:cs typeface="楷体" panose="02010609060101010101" pitchFamily="49" charset="-122"/>
                  <a:sym typeface="+mn-ea"/>
                </a:rPr>
                <a:t>zuò</a:t>
              </a:r>
              <a:r>
                <a:rPr lang="en-US" altLang="zh-CN" sz="24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</a:t>
              </a:r>
            </a:p>
          </p:txBody>
        </p:sp>
      </p:grpSp>
      <p:sp>
        <p:nvSpPr>
          <p:cNvPr id="21" name="文本框 4"/>
          <p:cNvSpPr txBox="1"/>
          <p:nvPr/>
        </p:nvSpPr>
        <p:spPr>
          <a:xfrm>
            <a:off x="5611031" y="2698136"/>
            <a:ext cx="4070361" cy="707886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dirty="0">
                <a:solidFill>
                  <a:schemeClr val="bg2">
                    <a:lumMod val="10000"/>
                  </a:schemeClr>
                </a:solidFill>
                <a:latin typeface="Ink Free" panose="03080402000500000000" pitchFamily="2" charset="0"/>
                <a:ea typeface="方正仿宋简体" pitchFamily="2" charset="-122"/>
              </a:rPr>
              <a:t> </a:t>
            </a:r>
            <a:endParaRPr lang="zh-CN" altLang="en-US" sz="1600" spc="3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  <a:p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007870" y="2540635"/>
            <a:ext cx="778319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以赛亚书44:14 他砍伐香柏树，又取</a:t>
            </a: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柞</a:t>
            </a:r>
            <a:r>
              <a:rPr lang="en-US" altLang="zh-CN" sz="28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</a:rPr>
              <a:t>(</a:t>
            </a:r>
            <a:r>
              <a:rPr lang="en-US" altLang="zh-CN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  <a:sym typeface="+mn-ea"/>
              </a:rPr>
              <a:t>zuò)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（或译：青桐）树和橡树，在树林中选定了一棵。他栽种松树，得雨长养。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510" y="249501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3263900" y="2304472"/>
            <a:ext cx="1931670" cy="19208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166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蝮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888051" y="1629697"/>
            <a:ext cx="1312449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fù</a:t>
            </a:r>
            <a:r>
              <a:rPr lang="en-US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635750" y="2304155"/>
            <a:ext cx="92894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蛇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389370" y="5271770"/>
            <a:ext cx="47377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释义：体色灰褐，有斑纹，</a:t>
            </a:r>
          </a:p>
          <a:p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头部略呈三角形，有毒牙。</a:t>
            </a:r>
            <a:r>
              <a:rPr lang="zh-CN" altLang="en-US" sz="2000"/>
              <a:t> </a:t>
            </a:r>
            <a:r>
              <a:rPr lang="zh-CN" altLang="en-US"/>
              <a:t> 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181850" y="1629410"/>
            <a:ext cx="18053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latin typeface="Arial" panose="020B0604020202020204" pitchFamily="34" charset="0"/>
                <a:cs typeface="Arial" panose="020B0604020202020204" pitchFamily="34" charset="0"/>
              </a:rPr>
              <a:t>sh</a:t>
            </a:r>
            <a:r>
              <a:rPr lang="zh-CN" altLang="en-US" sz="4800">
                <a:latin typeface="Arial" panose="020B0604020202020204" pitchFamily="34" charset="0"/>
                <a:ea typeface="微软雅黑" panose="020B0503020204020204" charset="-122"/>
                <a:cs typeface="Arial" panose="020B0604020202020204" pitchFamily="34" charset="0"/>
              </a:rPr>
              <a:t>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10" grpId="0"/>
      <p:bldP spid="10" grpId="1"/>
      <p:bldP spid="4" grpId="0"/>
      <p:bldP spid="4" grpId="1"/>
      <p:bldP spid="6" grpId="0"/>
      <p:bldP spid="6" grpId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4890746" y="920547"/>
            <a:ext cx="2410310" cy="70675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Ink Free" panose="03080402000500000000" pitchFamily="2" charset="0"/>
                <a:ea typeface="方正仿宋简体" pitchFamily="2" charset="-122"/>
                <a:cs typeface="+mn-cs"/>
              </a:rPr>
              <a:t> </a:t>
            </a: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蝮蛇</a:t>
            </a:r>
          </a:p>
        </p:txBody>
      </p:sp>
      <p:sp>
        <p:nvSpPr>
          <p:cNvPr id="15" name="任意多边形: 形状 14"/>
          <p:cNvSpPr/>
          <p:nvPr/>
        </p:nvSpPr>
        <p:spPr>
          <a:xfrm>
            <a:off x="6557010" y="5485130"/>
            <a:ext cx="3815715" cy="56007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1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altLang="zh-CN" sz="1800" dirty="0">
                <a:solidFill>
                  <a:srgbClr val="00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endParaRPr lang="zh-CN" altLang="en-US" sz="3100" dirty="0"/>
          </a:p>
        </p:txBody>
      </p:sp>
      <p:sp>
        <p:nvSpPr>
          <p:cNvPr id="11" name="任意多边形: 形状 10"/>
          <p:cNvSpPr/>
          <p:nvPr/>
        </p:nvSpPr>
        <p:spPr>
          <a:xfrm>
            <a:off x="1862455" y="2035175"/>
            <a:ext cx="8952230" cy="2200275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1" indent="0" algn="l" defTabSz="1377950" fontAlgn="auto">
              <a:lnSpc>
                <a:spcPct val="150000"/>
              </a:lnSpc>
              <a:spcBef>
                <a:spcPct val="0"/>
              </a:spcBef>
              <a:spcAft>
                <a:spcPts val="0"/>
              </a:spcAft>
            </a:pPr>
            <a:r>
              <a:rPr lang="zh-CN" altLang="en-US" sz="2800" kern="1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以赛亚书59:5他们抱毒蛇蛋，结蜘蛛网；人吃这蛋必死。</a:t>
            </a:r>
          </a:p>
          <a:p>
            <a:pPr marL="0" lvl="1" indent="0" algn="l" defTabSz="1377950" fontAlgn="auto">
              <a:lnSpc>
                <a:spcPct val="150000"/>
              </a:lnSpc>
              <a:spcBef>
                <a:spcPct val="0"/>
              </a:spcBef>
              <a:spcAft>
                <a:spcPts val="0"/>
              </a:spcAft>
            </a:pPr>
            <a:r>
              <a:rPr lang="zh-CN" altLang="en-US" sz="2800" kern="1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kern="1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800" kern="1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这蛋被踏，必出</a:t>
            </a:r>
            <a:r>
              <a:rPr lang="zh-CN" altLang="en-US" sz="2800" kern="12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蝮</a:t>
            </a:r>
            <a:r>
              <a:rPr lang="en-US" altLang="zh-CN" sz="2800" kern="12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</a:rPr>
              <a:t>(</a:t>
            </a:r>
            <a:r>
              <a:rPr lang="en-US" altLang="zh-CN" sz="2800" dirty="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楷体" panose="02010609060101010101" pitchFamily="49" charset="-122"/>
                <a:sym typeface="+mn-ea"/>
              </a:rPr>
              <a:t>fù)</a:t>
            </a:r>
            <a:r>
              <a:rPr lang="zh-CN" altLang="en-US" sz="2800" kern="12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蛇</a:t>
            </a:r>
            <a:r>
              <a:rPr lang="zh-CN" altLang="en-US" sz="2800" kern="12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682740" y="5485130"/>
            <a:ext cx="35826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400" dirty="0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510" y="2456915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4704364" y="2463694"/>
            <a:ext cx="1931607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3800" dirty="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7000" dirty="0">
              <a:solidFill>
                <a:srgbClr val="FF000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971" y="2463694"/>
            <a:ext cx="2476507" cy="24765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3502025" y="1681480"/>
            <a:ext cx="2127885" cy="59372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US" altLang="zh-CN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miǎn</a:t>
            </a:r>
            <a:r>
              <a:rPr lang="en-US" altLang="zh-CN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153410" y="2294659"/>
            <a:ext cx="1988185" cy="331597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冕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635750" y="2262592"/>
            <a:ext cx="928943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600" dirty="0">
                <a:latin typeface="楷体" panose="02010609060101010101" pitchFamily="49" charset="-122"/>
                <a:ea typeface="楷体" panose="02010609060101010101" pitchFamily="49" charset="-122"/>
              </a:rPr>
              <a:t>旒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7297124" y="1681759"/>
            <a:ext cx="1561634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liú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394325" y="5485130"/>
            <a:ext cx="54870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000">
                <a:solidFill>
                  <a:srgbClr val="00B0F0"/>
                </a:solidFill>
              </a:rPr>
              <a:t>  </a:t>
            </a:r>
            <a:r>
              <a:rPr lang="zh-CN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13" grpId="0"/>
      <p:bldP spid="13" grpId="1"/>
      <p:bldP spid="4" grpId="0"/>
      <p:bldP spid="4" grpId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5" y="920547"/>
            <a:ext cx="2712137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冕旒</a:t>
            </a: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1730375" y="1814195"/>
            <a:ext cx="3909060" cy="292481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4440416" y="2182518"/>
            <a:ext cx="5436908" cy="338554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dirty="0">
                <a:solidFill>
                  <a:schemeClr val="bg2">
                    <a:lumMod val="10000"/>
                  </a:schemeClr>
                </a:solidFill>
                <a:latin typeface="Ink Free" panose="03080402000500000000" pitchFamily="2" charset="0"/>
                <a:ea typeface="方正仿宋简体" pitchFamily="2" charset="-122"/>
              </a:rPr>
              <a:t> </a:t>
            </a:r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41830" y="2373630"/>
            <a:ext cx="3697605" cy="21107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释义：天子的礼帽和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礼帽前后的玉串。</a:t>
            </a:r>
            <a:endParaRPr lang="zh-CN" altLang="en-US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3" name="图片 -2147482606" descr="K[AZ0%2HP_13BL~INF[5S0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610" y="1757680"/>
            <a:ext cx="4144010" cy="29819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2" grpId="0"/>
      <p:bldP spid="2" grpId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t="19377" r="26887" b="15785"/>
          <a:stretch>
            <a:fillRect/>
          </a:stretch>
        </p:blipFill>
        <p:spPr>
          <a:xfrm>
            <a:off x="4550375" y="1003676"/>
            <a:ext cx="480071" cy="480071"/>
          </a:xfrm>
          <a:custGeom>
            <a:avLst/>
            <a:gdLst>
              <a:gd name="connsiteX0" fmla="*/ 857937 w 1715874"/>
              <a:gd name="connsiteY0" fmla="*/ 0 h 1715874"/>
              <a:gd name="connsiteX1" fmla="*/ 1715874 w 1715874"/>
              <a:gd name="connsiteY1" fmla="*/ 857937 h 1715874"/>
              <a:gd name="connsiteX2" fmla="*/ 857937 w 1715874"/>
              <a:gd name="connsiteY2" fmla="*/ 1715874 h 1715874"/>
              <a:gd name="connsiteX3" fmla="*/ 0 w 1715874"/>
              <a:gd name="connsiteY3" fmla="*/ 857937 h 1715874"/>
              <a:gd name="connsiteX4" fmla="*/ 857937 w 1715874"/>
              <a:gd name="connsiteY4" fmla="*/ 0 h 1715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5874" h="1715874">
                <a:moveTo>
                  <a:pt x="857937" y="0"/>
                </a:moveTo>
                <a:cubicBezTo>
                  <a:pt x="1331763" y="0"/>
                  <a:pt x="1715874" y="384111"/>
                  <a:pt x="1715874" y="857937"/>
                </a:cubicBezTo>
                <a:cubicBezTo>
                  <a:pt x="1715874" y="1331763"/>
                  <a:pt x="1331763" y="1715874"/>
                  <a:pt x="857937" y="1715874"/>
                </a:cubicBezTo>
                <a:cubicBezTo>
                  <a:pt x="384111" y="1715874"/>
                  <a:pt x="0" y="1331763"/>
                  <a:pt x="0" y="857937"/>
                </a:cubicBezTo>
                <a:cubicBezTo>
                  <a:pt x="0" y="384111"/>
                  <a:pt x="384111" y="0"/>
                  <a:pt x="857937" y="0"/>
                </a:cubicBezTo>
                <a:close/>
              </a:path>
            </a:pathLst>
          </a:custGeom>
        </p:spPr>
      </p:pic>
      <p:sp>
        <p:nvSpPr>
          <p:cNvPr id="29" name="文本框 4"/>
          <p:cNvSpPr txBox="1"/>
          <p:nvPr/>
        </p:nvSpPr>
        <p:spPr>
          <a:xfrm>
            <a:off x="5030445" y="920547"/>
            <a:ext cx="2712137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冕旒</a:t>
            </a: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6750050" y="5189220"/>
            <a:ext cx="3456305" cy="63373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  <a:p>
            <a:pPr marL="285750" lvl="1" indent="-285750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dirty="0"/>
          </a:p>
        </p:txBody>
      </p:sp>
      <p:sp>
        <p:nvSpPr>
          <p:cNvPr id="11" name="任意多边形: 形状 10"/>
          <p:cNvSpPr/>
          <p:nvPr/>
        </p:nvSpPr>
        <p:spPr>
          <a:xfrm>
            <a:off x="1730375" y="1814195"/>
            <a:ext cx="8576945" cy="2924810"/>
          </a:xfrm>
          <a:custGeom>
            <a:avLst/>
            <a:gdLst>
              <a:gd name="connsiteX0" fmla="*/ 0 w 1617806"/>
              <a:gd name="connsiteY0" fmla="*/ 0 h 1078537"/>
              <a:gd name="connsiteX1" fmla="*/ 1617806 w 1617806"/>
              <a:gd name="connsiteY1" fmla="*/ 0 h 1078537"/>
              <a:gd name="connsiteX2" fmla="*/ 1617806 w 1617806"/>
              <a:gd name="connsiteY2" fmla="*/ 1078537 h 1078537"/>
              <a:gd name="connsiteX3" fmla="*/ 0 w 1617806"/>
              <a:gd name="connsiteY3" fmla="*/ 1078537 h 1078537"/>
              <a:gd name="connsiteX4" fmla="*/ 0 w 1617806"/>
              <a:gd name="connsiteY4" fmla="*/ 0 h 107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17806" h="1078537">
                <a:moveTo>
                  <a:pt x="0" y="0"/>
                </a:moveTo>
                <a:lnTo>
                  <a:pt x="1617806" y="0"/>
                </a:lnTo>
                <a:lnTo>
                  <a:pt x="1617806" y="1078537"/>
                </a:lnTo>
                <a:lnTo>
                  <a:pt x="0" y="1078537"/>
                </a:lnTo>
                <a:lnTo>
                  <a:pt x="0" y="0"/>
                </a:lnTo>
                <a:close/>
              </a:path>
            </a:pathLst>
          </a:custGeom>
          <a:solidFill>
            <a:srgbClr val="B9DAE9">
              <a:alpha val="38039"/>
            </a:srgbClr>
          </a:solidFill>
          <a:ln w="76200">
            <a:solidFill>
              <a:schemeClr val="bg1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/>
          </a:p>
          <a:p>
            <a:pPr marL="285750" lvl="1" indent="-285750" algn="l" defTabSz="1377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zh-CN" altLang="en-US" sz="3100" kern="1200" dirty="0"/>
          </a:p>
        </p:txBody>
      </p:sp>
      <p:sp>
        <p:nvSpPr>
          <p:cNvPr id="26" name="文本框 4"/>
          <p:cNvSpPr txBox="1"/>
          <p:nvPr/>
        </p:nvSpPr>
        <p:spPr>
          <a:xfrm>
            <a:off x="4440416" y="2182518"/>
            <a:ext cx="5436908" cy="338554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dirty="0">
                <a:solidFill>
                  <a:schemeClr val="bg2">
                    <a:lumMod val="10000"/>
                  </a:schemeClr>
                </a:solidFill>
                <a:latin typeface="Ink Free" panose="03080402000500000000" pitchFamily="2" charset="0"/>
                <a:ea typeface="方正仿宋简体" pitchFamily="2" charset="-122"/>
              </a:rPr>
              <a:t> </a:t>
            </a:r>
            <a:endParaRPr lang="zh-CN" altLang="en-US" sz="1600" dirty="0">
              <a:solidFill>
                <a:schemeClr val="bg2">
                  <a:lumMod val="10000"/>
                </a:schemeClr>
              </a:solidFill>
              <a:latin typeface="Ink Free" panose="03080402000500000000" pitchFamily="2" charset="0"/>
              <a:ea typeface="方正仿宋简体" pitchFamily="2" charset="-122"/>
            </a:endParaRPr>
          </a:p>
        </p:txBody>
      </p:sp>
      <p:sp>
        <p:nvSpPr>
          <p:cNvPr id="28" name="文本框 4"/>
          <p:cNvSpPr txBox="1"/>
          <p:nvPr/>
        </p:nvSpPr>
        <p:spPr>
          <a:xfrm>
            <a:off x="6904355" y="5275580"/>
            <a:ext cx="3402965" cy="460375"/>
          </a:xfrm>
          <a:prstGeom prst="rect">
            <a:avLst/>
          </a:prstGeom>
          <a:noFill/>
          <a:effectLst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备注：圣经中共出现</a:t>
            </a:r>
            <a:r>
              <a:rPr lang="en-US" altLang="zh-CN" sz="24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 dirty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处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472690" y="2453640"/>
            <a:ext cx="7245985" cy="21107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以赛亚书62:3 你在耶和华的手中要作为华冠，在你　神的掌上必作为</a:t>
            </a:r>
            <a:r>
              <a:rPr lang="zh-CN" altLang="en-US" sz="28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冕旒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miǎn</a:t>
            </a:r>
            <a:r>
              <a:rPr lang="en-US" altLang="zh-CN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sym typeface="+mn-ea"/>
              </a:rPr>
              <a:t>liú</a:t>
            </a:r>
            <a:r>
              <a:rPr lang="en-US" altLang="zh-CN" sz="2800" dirty="0"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)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4"/>
          <p:cNvSpPr txBox="1"/>
          <p:nvPr/>
        </p:nvSpPr>
        <p:spPr>
          <a:xfrm>
            <a:off x="2962655" y="2767280"/>
            <a:ext cx="6266690" cy="14452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10000"/>
                  </a:srgb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谢谢观看</a:t>
            </a:r>
            <a:r>
              <a:rPr kumimoji="0" lang="en-US" altLang="zh-CN" sz="80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10000"/>
                  </a:srgbClr>
                </a:solidFill>
                <a:effectLst/>
                <a:uLnTx/>
                <a:uFillTx/>
                <a:latin typeface="Ink Free" panose="03080402000500000000" pitchFamily="2" charset="0"/>
                <a:ea typeface="方正仿宋简体" pitchFamily="2" charset="-122"/>
                <a:cs typeface="+mn-cs"/>
              </a:rPr>
              <a:t> </a:t>
            </a:r>
            <a:endParaRPr kumimoji="0" lang="zh-CN" altLang="en-US" sz="80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10000"/>
                </a:srgbClr>
              </a:solidFill>
              <a:effectLst/>
              <a:uLnTx/>
              <a:uFillTx/>
              <a:latin typeface="Ink Free" panose="03080402000500000000" pitchFamily="2" charset="0"/>
              <a:ea typeface="方正仿宋简体" pitchFamily="2" charset="-122"/>
              <a:cs typeface="+mn-cs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9ed7176c-2275-4876-8e80-c85941bea331"/>
  <p:tag name="COMMONDATA" val="eyJjb3VudCI6MTI3LCJoZGlkIjoiN2YzNjBkOTgyNWQ1YTMxYzM3MzMwNWFiODNmOWIzYWMiLCJ1c2VyQ291bnQiOjEyN30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307,&quot;width&quot;:1950.4173228346456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210,&quot;width&quot;:1976.2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2179,&quot;width&quot;:11864.348031496063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4617.390551181103,&quot;width&quot;:13961.738582677166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7810,&quot;width&quot;:1101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888,&quot;width&quot;:11864.348031496063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888,&quot;width&quot;:11864.348031496063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888,&quot;width&quot;:11864.348031496063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888,&quot;width&quot;:11864.348031496063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384,&quot;width&quot;:15169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888,&quot;width&quot;:11864.348031496063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  <p:tag name="KSO_WM_BEAUTIFY_FLAG" val="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384,&quot;width&quot;:15169}"/>
  <p:tag name="KSO_WM_BEAUTIFY_FLAG" val="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2591,&quot;width&quot;:2684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756.0173228346457,&quot;width&quot;:756.0173228346457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2603,&quot;width&quot;:2921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  <p:tag name="KSO_WM_BEAUTIFY_FLAG" val="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756.0173228346457,&quot;width&quot;:756.0173228346457}"/>
  <p:tag name="KSO_WM_BEAUTIFY_FLAG" val="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384,&quot;width&quot;:15169}"/>
  <p:tag name="KSO_WM_BEAUTIFY_FLAG" val="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756.0173228346457,&quot;width&quot;:756.0173228346457}"/>
  <p:tag name="KSO_WM_BEAUTIFY_FLAG" val="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5384,&quot;width&quot;:15169}"/>
  <p:tag name="KSO_WM_BEAUTIFY_FLAG" val="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756.0173228346457,&quot;width&quot;:756.0173228346457}"/>
  <p:tag name="KSO_WM_BEAUTIFY_FLAG" val="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900.011023622047,&quot;width&quot;:3900.011023622047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1210,&quot;width&quot;:1976.2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2970</Words>
  <Application>Microsoft Office PowerPoint</Application>
  <PresentationFormat>宽屏</PresentationFormat>
  <Paragraphs>466</Paragraphs>
  <Slides>87</Slides>
  <Notes>10</Notes>
  <HiddenSlides>0</HiddenSlides>
  <MMClips>6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87</vt:i4>
      </vt:variant>
    </vt:vector>
  </HeadingPairs>
  <TitlesOfParts>
    <vt:vector size="100" baseType="lpstr">
      <vt:lpstr>Ink Free</vt:lpstr>
      <vt:lpstr>pinyin-normal-font</vt:lpstr>
      <vt:lpstr>PingFangSC-Semibold</vt:lpstr>
      <vt:lpstr>Arial</vt:lpstr>
      <vt:lpstr>Times New Roman</vt:lpstr>
      <vt:lpstr>inherit</vt:lpstr>
      <vt:lpstr>等线</vt:lpstr>
      <vt:lpstr>微软雅黑</vt:lpstr>
      <vt:lpstr>宋体</vt:lpstr>
      <vt:lpstr>等线 Light</vt:lpstr>
      <vt:lpstr>楷体</vt:lpstr>
      <vt:lpstr>pinyin-bold-font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上帝之爱</dc:creator>
  <cp:lastModifiedBy>LemonTree</cp:lastModifiedBy>
  <cp:revision>166</cp:revision>
  <dcterms:created xsi:type="dcterms:W3CDTF">1900-01-01T00:00:00Z</dcterms:created>
  <dcterms:modified xsi:type="dcterms:W3CDTF">2023-03-28T05:08:08Z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2052-11.1.0.13703</vt:lpwstr>
  </property>
  <property fmtid="{D5CDD505-2E9C-101B-9397-08002B2CF9AE}" pid="3" name="KSOTemplateUUID">
    <vt:lpwstr>v1.0_mb_zIkOxWWnBxWyfdipcED7sg==</vt:lpwstr>
  </property>
  <property fmtid="{D5CDD505-2E9C-101B-9397-08002B2CF9AE}" pid="4" name="ICV">
    <vt:lpwstr>38254F1FE34651BD36776263E19300C5</vt:lpwstr>
  </property>
</Properties>
</file>