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438" r:id="rId5"/>
    <p:sldId id="398" r:id="rId6"/>
    <p:sldId id="400" r:id="rId7"/>
    <p:sldId id="425" r:id="rId9"/>
    <p:sldId id="401" r:id="rId10"/>
    <p:sldId id="403" r:id="rId11"/>
    <p:sldId id="413" r:id="rId12"/>
    <p:sldId id="426" r:id="rId13"/>
    <p:sldId id="404" r:id="rId14"/>
    <p:sldId id="408" r:id="rId15"/>
    <p:sldId id="412" r:id="rId16"/>
    <p:sldId id="427" r:id="rId17"/>
    <p:sldId id="428" r:id="rId18"/>
    <p:sldId id="414" r:id="rId19"/>
    <p:sldId id="429" r:id="rId20"/>
    <p:sldId id="462" r:id="rId21"/>
    <p:sldId id="463" r:id="rId22"/>
    <p:sldId id="458" r:id="rId23"/>
    <p:sldId id="464" r:id="rId24"/>
    <p:sldId id="455" r:id="rId25"/>
    <p:sldId id="459" r:id="rId26"/>
    <p:sldId id="465" r:id="rId27"/>
    <p:sldId id="466" r:id="rId28"/>
    <p:sldId id="467" r:id="rId29"/>
    <p:sldId id="468" r:id="rId30"/>
    <p:sldId id="475" r:id="rId31"/>
    <p:sldId id="476" r:id="rId32"/>
    <p:sldId id="477" r:id="rId33"/>
    <p:sldId id="460" r:id="rId34"/>
    <p:sldId id="261" r:id="rId35"/>
  </p:sldIdLst>
  <p:sldSz cx="12192000" cy="6858000"/>
  <p:notesSz cx="6858000" cy="9144000"/>
  <p:embeddedFontLst>
    <p:embeddedFont>
      <p:font typeface="楷体" panose="02010609060101010101" pitchFamily="49" charset="-122"/>
      <p:regular r:id="rId40"/>
    </p:embeddedFont>
    <p:embeddedFont>
      <p:font typeface="微软雅黑" panose="020B0503020204020204" charset="-122"/>
      <p:regular r:id="rId41"/>
    </p:embeddedFont>
    <p:embeddedFont>
      <p:font typeface="Calibri" panose="020F0502020204030204" charset="0"/>
      <p:regular r:id="rId42"/>
      <p:bold r:id="rId43"/>
      <p:italic r:id="rId44"/>
      <p:boldItalic r:id="rId45"/>
    </p:embeddedFont>
    <p:embeddedFont>
      <p:font typeface="等线" panose="02010600030101010101" charset="-122"/>
      <p:regular r:id="rId46"/>
    </p:embeddedFont>
    <p:embeddedFont>
      <p:font typeface="等线 Light" panose="02010600030101010101" charset="-122"/>
      <p:regular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  <p:cmAuthor id="2" name="Administra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99C2"/>
    <a:srgbClr val="2F7595"/>
    <a:srgbClr val="54A4C8"/>
    <a:srgbClr val="8FC4DB"/>
    <a:srgbClr val="B9DAE9"/>
    <a:srgbClr val="23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16.xml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304693" y="2767280"/>
            <a:ext cx="5582614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圣经中的多音字</a:t>
            </a:r>
            <a:endParaRPr lang="zh-CN" altLang="en-US" sz="6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303020" y="2107565"/>
            <a:ext cx="9864090" cy="3580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约伯记20:14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他的食物在肚里却要化为酸，在他里面成为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虺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蛇的恶毒。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申命记 32:33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他们的酒是大蛇的毒气，是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虺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蛇残害的恶毒。</a:t>
            </a:r>
            <a:endParaRPr lang="zh-CN" altLang="en-US" sz="2800" dirty="0"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诗篇 58:4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他们的毒气好像蛇的毒气；他们好像塞耳的聋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虺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罗马书 3:13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他们的喉咙是敞开的坟墓；他们用舌头弄诡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</a:t>
            </a:r>
            <a:endParaRPr lang="en-US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诈，嘴唇里有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虺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蛇的毒气。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4610" y="1045845"/>
            <a:ext cx="4064000" cy="42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>
              <a:lnSpc>
                <a:spcPts val="2625"/>
              </a:lnSpc>
            </a:pPr>
            <a:r>
              <a:rPr lang="zh-CN" altLang="en-US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虺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huǐ</a:t>
            </a:r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56120" y="644080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备注：圣经中出现9处都读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huǐ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78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54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486150" y="1629126"/>
            <a:ext cx="145359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bà</a:t>
            </a:r>
            <a:endParaRPr lang="en-US" altLang="zh-CN" sz="4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53985" y="1629410"/>
            <a:ext cx="1838325" cy="11290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pá</a:t>
            </a:r>
            <a:endParaRPr lang="en-US" altLang="zh-CN" sz="4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12745" y="2542540"/>
            <a:ext cx="2232660" cy="23323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耙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27900" y="2644140"/>
            <a:ext cx="2179955" cy="22720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lòu</a:t>
            </a:r>
            <a:endParaRPr lang="zh-CN" altLang="en-US" sz="1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箭头: 左右 14"/>
          <p:cNvSpPr/>
          <p:nvPr/>
        </p:nvSpPr>
        <p:spPr>
          <a:xfrm>
            <a:off x="5599123" y="3479690"/>
            <a:ext cx="1216152" cy="484632"/>
          </a:xfrm>
          <a:prstGeom prst="leftRightArrow">
            <a:avLst>
              <a:gd name="adj1" fmla="val 50000"/>
              <a:gd name="adj2" fmla="val 4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96455" y="2543175"/>
            <a:ext cx="3909695" cy="2846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耙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32585" y="1712595"/>
            <a:ext cx="4462780" cy="4570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耙</a:t>
            </a:r>
            <a:r>
              <a:rPr lang="en-US" altLang="zh-CN" sz="40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bà</a:t>
            </a:r>
            <a:endParaRPr lang="en-US" altLang="zh-CN" sz="360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endParaRPr lang="en-US" altLang="zh-CN" sz="360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1.农具名。土地翻耕后，用以破碎大土块并平整土地。</a:t>
            </a:r>
            <a:endParaRPr lang="en-US" altLang="zh-CN" sz="32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32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2.用耙碎土、平地。</a:t>
            </a:r>
            <a:endParaRPr lang="en-US" altLang="zh-CN" sz="32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4730" y="1962785"/>
            <a:ext cx="4985385" cy="35629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597660" y="1762760"/>
            <a:ext cx="4064000" cy="4321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耙</a:t>
            </a:r>
            <a:r>
              <a:rPr lang="en-US" altLang="zh-CN" sz="40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pá</a:t>
            </a:r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农具名。以竹、木、铁为齿，安有长柄，用来为晾晒的粮食调面和聚散柴草等，也能以之平整土地。</a:t>
            </a:r>
            <a:endParaRPr lang="en-US" altLang="zh-CN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1330" y="1202055"/>
            <a:ext cx="5361940" cy="44538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303020" y="1824355"/>
            <a:ext cx="9864090" cy="4109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约伯记 39:10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你岂能用套绳将野牛笼在犁沟之间？它岂肯随你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耙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谷之地？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撒母耳记下 12:31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将城里的人拉出来，放在锯下，或铁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耙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下，或铁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斧下，或叫他经过砖窑（或译：强他们用锯，或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用打粮食的铁器，或用铁斧做工，或使在砖窑里服役）；大卫待亚扪各城的居民都是如此。其后，大卫和众军都回耶路撒冷去了。同（历代志上 20:3 ）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以赛亚书 28:24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那耕地为要撒种的，岂是常常耕地呢？岂是常常开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垦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耙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地呢？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何西阿书 10:11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以法莲是驯良的母牛犊，喜爱踹谷，我却将轭加在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它肥美的颈项上，我要使以法莲拉套（或译：被骑）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犹大必耕田；雅各必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耙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地。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4610" y="1045845"/>
            <a:ext cx="4064000" cy="42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>
              <a:lnSpc>
                <a:spcPts val="2625"/>
              </a:lnSpc>
            </a:pP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耙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2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bà</a:t>
            </a:r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56120" y="644080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处都读</a:t>
            </a:r>
            <a:r>
              <a:rPr lang="en-US" altLang="zh-CN" sz="20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bà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303020" y="2661920"/>
            <a:ext cx="9864090" cy="30264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约伯记 41:30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它肚腹下如尖瓦片；它如钉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耙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经过淤泥。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4610" y="1045845"/>
            <a:ext cx="4064000" cy="42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>
              <a:lnSpc>
                <a:spcPts val="2625"/>
              </a:lnSpc>
            </a:pP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耙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pá</a:t>
            </a:r>
            <a:endParaRPr lang="zh-CN" altLang="en-US" sz="32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56120" y="549211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备注：圣经中1处读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pá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31" y="2398567"/>
            <a:ext cx="2256129" cy="24002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746720" y="1908175"/>
            <a:ext cx="1387479" cy="3263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sā</a:t>
            </a:r>
            <a:endParaRPr lang="zh-CN" altLang="zh-CN" sz="8800" dirty="0"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左右箭头 6"/>
          <p:cNvSpPr/>
          <p:nvPr/>
        </p:nvSpPr>
        <p:spPr>
          <a:xfrm>
            <a:off x="3731060" y="3225311"/>
            <a:ext cx="878305" cy="408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29" y="2445456"/>
            <a:ext cx="2204776" cy="2214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806909" y="2292755"/>
            <a:ext cx="784945" cy="17097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sz="16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305204" y="1599894"/>
            <a:ext cx="1216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shā</a:t>
            </a:r>
            <a:endParaRPr lang="zh-CN" alt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74" y="2398566"/>
            <a:ext cx="2332367" cy="22622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8460965" y="2245407"/>
            <a:ext cx="978794" cy="17097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sz="16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068978" y="1629125"/>
            <a:ext cx="1257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suō</a:t>
            </a:r>
            <a:endParaRPr lang="zh-CN" alt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左右箭头 6"/>
          <p:cNvSpPr/>
          <p:nvPr/>
        </p:nvSpPr>
        <p:spPr>
          <a:xfrm>
            <a:off x="7234983" y="3224750"/>
            <a:ext cx="878305" cy="408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71641" y="2171311"/>
            <a:ext cx="12688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挲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820303" y="2105561"/>
            <a:ext cx="172247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挲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02459" y="2090957"/>
            <a:ext cx="9188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挲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238680" y="4831925"/>
            <a:ext cx="2358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i="0" dirty="0">
                <a:solidFill>
                  <a:srgbClr val="54A4C8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释义：用手轻轻按着一下一下地移动的意思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63456" y="4842607"/>
            <a:ext cx="2072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i="0" dirty="0">
                <a:solidFill>
                  <a:srgbClr val="54A4C8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释义：张开的意思。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52678" y="4850846"/>
            <a:ext cx="203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i="0" dirty="0">
                <a:solidFill>
                  <a:srgbClr val="54A4C8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释义：是抚摸的意思。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1" animBg="1"/>
      <p:bldP spid="7" grpId="2" bldLvl="0" animBg="1"/>
      <p:bldP spid="11" grpId="1"/>
      <p:bldP spid="12" grpId="1"/>
      <p:bldP spid="12" grpId="2"/>
      <p:bldP spid="10" grpId="1"/>
      <p:bldP spid="13" grpId="1"/>
      <p:bldP spid="13" grpId="2"/>
      <p:bldP spid="14" grpId="1" animBg="1"/>
      <p:bldP spid="14" grpId="2" bldLvl="0" animBg="1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00150" y="1790065"/>
            <a:ext cx="10146665" cy="41675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约伯记 39:19 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马的大力是你所赐的吗？它颈项上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挓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挲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的鬃是你给它披上的吗？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耶利米书 4:31 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我听见有声音，仿佛妇人产难的声音，好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像生头胎疼痛的声音，是锡安女子（就是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指民的意思）的声音；她喘着气、挓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挲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手，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说：我有祸了！在杀人的跟前，我的心发昏了。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97395" y="629983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处都读</a:t>
            </a:r>
            <a:r>
              <a:rPr lang="en-US" altLang="zh-CN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shā</a:t>
            </a:r>
            <a:endParaRPr lang="en-US" altLang="zh-CN" sz="20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6890" y="99377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32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挲</a:t>
            </a:r>
            <a:r>
              <a:rPr lang="en-US" altLang="zh-CN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shā</a:t>
            </a:r>
            <a:endParaRPr lang="en-US" altLang="zh-CN" sz="32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78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54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486150" y="1629126"/>
            <a:ext cx="145359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yìng</a:t>
            </a:r>
            <a:endParaRPr lang="en-US" altLang="zh-CN" sz="4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53985" y="1629410"/>
            <a:ext cx="1838325" cy="11290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yīng</a:t>
            </a:r>
            <a:endParaRPr lang="en-US" altLang="zh-CN" sz="4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12745" y="2459355"/>
            <a:ext cx="2232660" cy="24155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27900" y="2644140"/>
            <a:ext cx="2179955" cy="22720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lòu</a:t>
            </a:r>
            <a:endParaRPr lang="zh-CN" altLang="en-US" sz="1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箭头: 左右 14"/>
          <p:cNvSpPr/>
          <p:nvPr/>
        </p:nvSpPr>
        <p:spPr>
          <a:xfrm>
            <a:off x="5599123" y="3479690"/>
            <a:ext cx="1216152" cy="484632"/>
          </a:xfrm>
          <a:prstGeom prst="leftRightArrow">
            <a:avLst>
              <a:gd name="adj1" fmla="val 50000"/>
              <a:gd name="adj2" fmla="val 4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96455" y="2543175"/>
            <a:ext cx="3909695" cy="2846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303020" y="1842770"/>
            <a:ext cx="4507230" cy="3580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3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yìng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释义： 1.回答。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2.受；接受。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3.顺应；适应。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4.应和；响应。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5.应付；对付。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6.应验；证实。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>
            <a:endCxn id="5" idx="2"/>
          </p:cNvCxnSpPr>
          <p:nvPr/>
        </p:nvCxnSpPr>
        <p:spPr>
          <a:xfrm flipH="1">
            <a:off x="5932703" y="1612900"/>
            <a:ext cx="29210" cy="339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682105" y="1842770"/>
            <a:ext cx="489267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应 </a:t>
            </a:r>
            <a:r>
              <a:rPr lang="en-US" altLang="zh-CN" sz="3200" dirty="0"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yīng</a:t>
            </a:r>
            <a:r>
              <a:rPr lang="en-US" altLang="zh-CN" sz="3600" dirty="0"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3600" dirty="0">
              <a:solidFill>
                <a:srgbClr val="C00000"/>
              </a:solidFill>
              <a:effectLst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23990" y="2907030"/>
            <a:ext cx="43199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释义：1.应当；应该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2 答应。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3 答应（做）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01800" y="5006340"/>
            <a:ext cx="8604885" cy="417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5673725" y="6279515"/>
            <a:ext cx="7141845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ǐ</a:t>
            </a:r>
            <a:endParaRPr lang="en-US" altLang="zh-CN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40685" y="2937510"/>
            <a:ext cx="6311265" cy="82867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《约伯记》</a:t>
            </a:r>
            <a:endParaRPr lang="zh-CN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97395" y="629983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en-US" altLang="zh-CN" sz="20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5130" y="992505"/>
            <a:ext cx="6096000" cy="6369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yìng</a:t>
            </a:r>
            <a:endParaRPr lang="zh-CN" altLang="en-US" sz="2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8095" y="1727835"/>
            <a:ext cx="9789160" cy="3822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《创世记》 30:31  拉班说：“我当给你什么呢？”雅各说：“什么你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也不必给我，只有一件事，你若应（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yìng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）承，我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便仍旧牧放你的羊群。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《申命记》 13:2  对你说：‘我们去随从你素来所不认识的别神，侍奉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它吧。’他所显的神迹奇事虽有应（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yìng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）验，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《约书亚记》 15:31  他不用倚靠虚假欺哄自己，因虚假必成为他的报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yìng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《约伯记 》34:11  他必按人所做的报应（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yìng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）人，使各人照所行的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得报。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97395" y="629983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en-US" altLang="zh-CN" sz="20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5130" y="992505"/>
            <a:ext cx="6096000" cy="6369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</a:t>
            </a:r>
            <a:r>
              <a:rPr lang="en-US" altLang="zh-CN" sz="32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yīng</a:t>
            </a:r>
            <a:endParaRPr lang="zh-CN" altLang="en-US" sz="2800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3780" y="1727835"/>
            <a:ext cx="10429875" cy="457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《撒母耳记上 》26:14  大卫呼叫百姓和尼珥的儿子押尼珥说：“押尼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珥啊，你为何不答应（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yīng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）呢？”押尼珥说：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“你是谁？竟敢呼叫王呢？”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《撒母耳记上》30:24  这事谁肯依从你们呢？上阵的得多少，看守器具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的也得多少；应（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yīng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）当大家平分。”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历代志下》6:4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所罗门说：“耶和华－以色列的　神是应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yīng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当称颂的！因他亲口向我父大卫所应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yìng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许的，也亲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手成就了。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《约伯记》35:12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他们在那里，因恶人的骄傲呼求，却无人答应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yīng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31" y="2398567"/>
            <a:ext cx="2256129" cy="24002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649095" y="1957070"/>
            <a:ext cx="1485265" cy="2774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zh-CN" altLang="zh-CN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sù</a:t>
            </a:r>
            <a:endParaRPr lang="zh-CN" altLang="zh-CN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左右箭头 6"/>
          <p:cNvSpPr/>
          <p:nvPr/>
        </p:nvSpPr>
        <p:spPr>
          <a:xfrm>
            <a:off x="3731060" y="3225311"/>
            <a:ext cx="878305" cy="408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29" y="2445456"/>
            <a:ext cx="2204776" cy="2214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806909" y="2292755"/>
            <a:ext cx="784945" cy="17097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sz="16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369560" y="1703070"/>
            <a:ext cx="2912745" cy="2696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xiǔ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74" y="2398566"/>
            <a:ext cx="2332367" cy="22622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8460965" y="2245407"/>
            <a:ext cx="978794" cy="17097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sz="16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091295" y="1702435"/>
            <a:ext cx="2611755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xiù</a:t>
            </a:r>
            <a:endParaRPr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左右箭头 6"/>
          <p:cNvSpPr/>
          <p:nvPr/>
        </p:nvSpPr>
        <p:spPr>
          <a:xfrm>
            <a:off x="7234983" y="3224750"/>
            <a:ext cx="878305" cy="408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71575" y="2292350"/>
            <a:ext cx="1268730" cy="2801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宿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818380" y="2233930"/>
            <a:ext cx="2069465" cy="24491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宿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02320" y="2233930"/>
            <a:ext cx="918845" cy="27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宿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238680" y="4831925"/>
            <a:ext cx="23581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81720" y="4831715"/>
            <a:ext cx="2376805" cy="1150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3E99C2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释义：星宿。古代</a:t>
            </a:r>
            <a:endParaRPr lang="zh-CN" altLang="en-US" sz="2000">
              <a:solidFill>
                <a:srgbClr val="3E99C2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solidFill>
                  <a:srgbClr val="3E99C2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>
                <a:solidFill>
                  <a:srgbClr val="3E99C2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000">
                <a:solidFill>
                  <a:srgbClr val="3E99C2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指某些星的</a:t>
            </a:r>
            <a:r>
              <a:rPr lang="en-US" altLang="zh-CN" sz="2000">
                <a:solidFill>
                  <a:srgbClr val="3E99C2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000">
              <a:solidFill>
                <a:srgbClr val="3E99C2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>
                <a:solidFill>
                  <a:srgbClr val="3E99C2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>
                <a:solidFill>
                  <a:srgbClr val="3E99C2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集合体。</a:t>
            </a:r>
            <a:endParaRPr lang="zh-CN" altLang="en-US" sz="2000">
              <a:solidFill>
                <a:srgbClr val="3E99C2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98720" y="5014595"/>
            <a:ext cx="2286000" cy="1069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释义：量词。用</a:t>
            </a:r>
            <a:r>
              <a:rPr lang="en-US" altLang="zh-CN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0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于计算夜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72210" y="4961890"/>
            <a:ext cx="3357880" cy="1701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释义：1.止宿；过夜。2.平素的；一向的。3.年老的；有经验的。4.有名望的人。</a:t>
            </a:r>
            <a:endParaRPr lang="zh-CN" altLang="en-US" sz="20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7" grpId="1" animBg="1"/>
      <p:bldP spid="7" grpId="2" bldLvl="0" animBg="1"/>
      <p:bldP spid="11" grpId="1"/>
      <p:bldP spid="12" grpId="1"/>
      <p:bldP spid="12" grpId="2"/>
      <p:bldP spid="10" grpId="1"/>
      <p:bldP spid="13" grpId="1"/>
      <p:bldP spid="13" grpId="2"/>
      <p:bldP spid="14" grpId="1" animBg="1"/>
      <p:bldP spid="14" grpId="2" bldLvl="0" animBg="1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38555" y="2002790"/>
            <a:ext cx="10208260" cy="39547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《创世记》24:23 　说：“请告诉我，你是谁的女儿？你父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亲家里有我们住宿（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sù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）的地方没有？” 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《士师记》19:4　那人的岳父，就是女子的父亲，将那人留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下住了三天。于是二人一同吃喝、住宿（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sù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 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备注：宿</a:t>
            </a:r>
            <a:r>
              <a:rPr lang="zh-CN" altLang="en-US" sz="20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sù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在圣经在出现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５０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endParaRPr lang="zh-CN" altLang="en-US" sz="20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97395" y="629983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en-US" altLang="zh-CN" sz="20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6890" y="99377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dirty="0" err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宿 </a:t>
            </a:r>
            <a:r>
              <a:rPr lang="en-US" altLang="zh-CN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sù</a:t>
            </a:r>
            <a:endParaRPr lang="en-US" altLang="zh-CN" sz="32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00150" y="1790065"/>
            <a:ext cx="10146665" cy="41675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《士师记》19:7　那人起来要走，他岳父强留他，他又住了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一宿（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xiǔ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《诗篇 》30:5　　因为，他的怒气不过是转眼之间；他的恩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典乃是一生之久。一宿（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xiǔ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）虽然有哭泣，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早晨便必欢呼。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备注：宿</a:t>
            </a:r>
            <a:r>
              <a:rPr lang="zh-CN" altLang="en-US" sz="20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xiǔ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在圣经中出现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２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97395" y="629983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en-US" altLang="zh-CN" sz="20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6890" y="99377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dirty="0" err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宿 </a:t>
            </a:r>
            <a:r>
              <a:rPr lang="en-US" altLang="zh-CN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xiǔ</a:t>
            </a:r>
            <a:endParaRPr lang="en-US" altLang="zh-CN" sz="32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98575" y="1790065"/>
            <a:ext cx="10146665" cy="41675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《士师记》 5:20　　星宿（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xiù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）从天上争战，从其轨道攻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击西西拉。  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《约伯记》 22:12　　神岂不是在高天吗？你看星（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xiù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）宿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何其高呢！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《以赛亚书 》13:10 　天上的众星群宿（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xiù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）都不发光；日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头一出就变黑暗；月亮也不放光。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备注：宿</a:t>
            </a:r>
            <a:r>
              <a:rPr lang="zh-CN" altLang="en-US" sz="20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xiù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在圣经中出现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１７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endParaRPr lang="zh-CN" altLang="en-US" sz="20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97395" y="629983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en-US" altLang="zh-CN" sz="20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6890" y="99377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dirty="0" err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宿</a:t>
            </a:r>
            <a:r>
              <a:rPr lang="en-US" altLang="zh-CN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　xiù　</a:t>
            </a:r>
            <a:endParaRPr lang="en-US" altLang="zh-CN" sz="32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78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54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658870" y="1752600"/>
            <a:ext cx="1280795" cy="7067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fā</a:t>
            </a:r>
            <a:endParaRPr lang="en-US" altLang="zh-CN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9240" y="1826260"/>
            <a:ext cx="1703070" cy="932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fà</a:t>
            </a:r>
            <a:endParaRPr lang="en-US" altLang="zh-CN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12745" y="2459355"/>
            <a:ext cx="2232660" cy="24155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27900" y="2644140"/>
            <a:ext cx="2179955" cy="22720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lòu</a:t>
            </a:r>
            <a:endParaRPr lang="zh-CN" altLang="en-US" sz="1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箭头: 左右 14"/>
          <p:cNvSpPr/>
          <p:nvPr/>
        </p:nvSpPr>
        <p:spPr>
          <a:xfrm>
            <a:off x="5599123" y="3479690"/>
            <a:ext cx="1216152" cy="484632"/>
          </a:xfrm>
          <a:prstGeom prst="leftRightArrow">
            <a:avLst>
              <a:gd name="adj1" fmla="val 50000"/>
              <a:gd name="adj2" fmla="val 4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96455" y="2543175"/>
            <a:ext cx="3909695" cy="2846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cxnSp>
        <p:nvCxnSpPr>
          <p:cNvPr id="8" name="直接连接符 7"/>
          <p:cNvCxnSpPr>
            <a:endCxn id="5" idx="2"/>
          </p:cNvCxnSpPr>
          <p:nvPr/>
        </p:nvCxnSpPr>
        <p:spPr>
          <a:xfrm flipH="1">
            <a:off x="5932703" y="1612900"/>
            <a:ext cx="29210" cy="339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523355" y="1491615"/>
            <a:ext cx="4319905" cy="196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发 </a:t>
            </a:r>
            <a:r>
              <a: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fà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释义：头发。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01800" y="5006340"/>
            <a:ext cx="8604885" cy="417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5673725" y="6279515"/>
            <a:ext cx="7141845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04800">
              <a:lnSpc>
                <a:spcPts val="2625"/>
              </a:lnSpc>
            </a:pPr>
            <a:endParaRPr lang="en-US" altLang="zh-CN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6665" y="1068070"/>
            <a:ext cx="411480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r>
              <a:rPr lang="zh-CN" altLang="en-US" sz="3200"/>
              <a:t> </a:t>
            </a:r>
            <a:r>
              <a:rPr lang="zh-CN" altLang="en-US" sz="3200">
                <a:solidFill>
                  <a:srgbClr val="C00000"/>
                </a:solidFill>
              </a:rPr>
              <a:t>fā </a:t>
            </a:r>
            <a:r>
              <a:rPr lang="zh-CN" altLang="en-US" sz="3200"/>
              <a:t> </a:t>
            </a:r>
            <a:endParaRPr lang="zh-CN" altLang="en-US" sz="3200"/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释义：1.发射。把箭、枪弹、炮弹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等射出去。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2.发生；产生。3.引起或开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始行动。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4显现出。显露（感情）。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5.产生（某种感觉）。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6.（财势）兴旺。7.扩展。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8.特指食物由于发酵或水泡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而胀大。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9.离开；启程。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10.把人派出去；派遣。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11.打开；揭示出来。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12.放散；散布。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13.发布；表达。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14.把东西送出去。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535930" y="99377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</a:t>
            </a:r>
            <a:r>
              <a:rPr lang="zh-CN" altLang="en-US" sz="3200">
                <a:sym typeface="+mn-ea"/>
              </a:rPr>
              <a:t> </a:t>
            </a:r>
            <a:r>
              <a:rPr lang="zh-CN" altLang="en-US" sz="3200">
                <a:solidFill>
                  <a:srgbClr val="C00000"/>
                </a:solidFill>
                <a:sym typeface="+mn-ea"/>
              </a:rPr>
              <a:t>fā</a:t>
            </a:r>
            <a:endParaRPr lang="zh-CN" altLang="en-US" sz="320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63010" y="2771140"/>
            <a:ext cx="7553325" cy="3298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吓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虺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耙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挲 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43620" y="5381625"/>
            <a:ext cx="471424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共</a:t>
            </a:r>
            <a:r>
              <a:rPr lang="en-US" altLang="zh-CN" sz="200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个</a:t>
            </a:r>
            <a:endParaRPr lang="en-US" altLang="zh-C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zh-CN" altLang="en-US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19245" y="1275715"/>
            <a:ext cx="54927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《约伯记》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00150" y="1790065"/>
            <a:ext cx="10146665" cy="41675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约伯记 39:19 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马的大力是你所赐的吗？它颈项上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挓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挲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的鬃是你给它披上的吗？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耶利米书 4:31 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我听见有声音，仿佛妇人产难的声音，好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像生头胎疼痛的声音，是锡安女子（就是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指民的意思）的声音；她喘着气、挓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挲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手，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endParaRPr lang="en-US" altLang="zh-CN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说：我有祸了！在杀人的跟前，我的心发昏了。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6935" y="9935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097395" y="629983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en-US" altLang="zh-CN" sz="20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6890" y="99377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32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挲</a:t>
            </a:r>
            <a:r>
              <a:rPr lang="en-US" altLang="zh-CN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shā</a:t>
            </a:r>
            <a:endParaRPr lang="en-US" altLang="zh-CN" sz="32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2962655" y="2767280"/>
            <a:ext cx="6266690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谢谢大家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78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54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589020" y="1701165"/>
            <a:ext cx="1350645" cy="6902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5400" dirty="0">
                <a:solidFill>
                  <a:srgbClr val="333333"/>
                </a:solidFill>
                <a:effectLst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hè</a:t>
            </a:r>
            <a:endParaRPr lang="en-US" altLang="zh-CN" sz="5400" dirty="0">
              <a:solidFill>
                <a:srgbClr val="333333"/>
              </a:solidFill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10170" y="1701165"/>
            <a:ext cx="180848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en-US" sz="5400" dirty="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xià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lang="en-US" altLang="zh-CN" sz="4800" dirty="0">
              <a:solidFill>
                <a:srgbClr val="333333"/>
              </a:solidFill>
              <a:effectLst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69565" y="2672715"/>
            <a:ext cx="2275840" cy="2202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5500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吓</a:t>
            </a:r>
            <a:endParaRPr lang="zh-CN" altLang="en-US" sz="155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95820" y="2672715"/>
            <a:ext cx="2253615" cy="22434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5500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吓</a:t>
            </a:r>
            <a:endParaRPr lang="zh-CN" altLang="en-US" sz="155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箭头: 左右 14"/>
          <p:cNvSpPr/>
          <p:nvPr/>
        </p:nvSpPr>
        <p:spPr>
          <a:xfrm>
            <a:off x="5599123" y="3479690"/>
            <a:ext cx="1216152" cy="484632"/>
          </a:xfrm>
          <a:prstGeom prst="leftRightArrow">
            <a:avLst>
              <a:gd name="adj1" fmla="val 50000"/>
              <a:gd name="adj2" fmla="val 4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701800" y="1842770"/>
            <a:ext cx="4540885" cy="3580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sz="40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40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吓</a:t>
            </a:r>
            <a:r>
              <a:rPr lang="en-US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hè</a:t>
            </a:r>
            <a:endParaRPr lang="en-US" altLang="zh-CN" sz="44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恐吓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用要挟的话或要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endParaRPr lang="en-US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挟的手段威胁人</a:t>
            </a: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威吓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用武力或其他强</a:t>
            </a: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势力来吓唬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  <a:sym typeface="+mn-ea"/>
              </a:rPr>
              <a:t>xià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00000"/>
              </a:lnSpc>
            </a:pPr>
            <a:endParaRPr lang="zh-CN" altLang="en-US" sz="24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>
            <a:endCxn id="5" idx="2"/>
          </p:cNvCxnSpPr>
          <p:nvPr/>
        </p:nvCxnSpPr>
        <p:spPr>
          <a:xfrm>
            <a:off x="5932703" y="13716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755890" y="1629410"/>
            <a:ext cx="367093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3600" dirty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吓</a:t>
            </a:r>
            <a:r>
              <a:rPr lang="en-US" altLang="zh-CN" sz="3600" dirty="0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宋体" panose="02010600030101010101" pitchFamily="2" charset="-122"/>
                <a:sym typeface="+mn-ea"/>
              </a:rPr>
              <a:t>xià</a:t>
            </a:r>
            <a:endParaRPr lang="en-US" altLang="zh-CN" sz="3600" dirty="0"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2568575"/>
            <a:ext cx="493839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吓唬</a:t>
            </a:r>
            <a:r>
              <a:rPr lang="en-US" altLang="zh-CN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威胁、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恐吓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lang="en-US" alt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hè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使人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感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到害怕</a:t>
            </a:r>
            <a:r>
              <a:rPr lang="zh-CN" altLang="en-US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惊吓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endParaRPr lang="en-US" altLang="zh-CN" sz="24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因意外的刺激而害怕</a:t>
            </a:r>
            <a:endParaRPr lang="zh-CN" altLang="en-US" sz="24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吓人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可怕；使人害怕</a:t>
            </a:r>
            <a:endParaRPr lang="en-US" altLang="zh-CN" sz="28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12545" y="1737995"/>
            <a:ext cx="10003790" cy="433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约伯记 18:11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四面的惊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吓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要使他害怕，并且追赶他的脚跟。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弥迦书 4:4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人人都要坐在自己葡萄树下和无花果树下，无人惊吓。这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是万军之耶和华亲口说的。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28:4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看守的人就因他吓得浑身乱战，甚至和死人一样。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路加福音 21:26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天势都要震动，人想起那将要临到世界的事，就都吓得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魂不附体。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7225" y="6329680"/>
            <a:ext cx="471424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40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处读</a:t>
            </a:r>
            <a:r>
              <a:rPr lang="en-US" altLang="zh-CN" sz="2000" dirty="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宋体" panose="02010600030101010101" pitchFamily="2" charset="-122"/>
                <a:sym typeface="+mn-ea"/>
              </a:rPr>
              <a:t>xià</a:t>
            </a:r>
            <a:endParaRPr lang="en-US" altLang="zh-C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zh-CN" altLang="en-US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5239385" y="9455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吓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宋体" panose="02010600030101010101" pitchFamily="2" charset="-122"/>
                <a:sym typeface="+mn-ea"/>
              </a:rPr>
              <a:t>xià</a:t>
            </a:r>
            <a:endParaRPr lang="en-US" altLang="zh-CN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12545" y="1737995"/>
            <a:ext cx="100037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《约伯记》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7:14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你就用梦惊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骇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我，用异象恐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吓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我。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路得记 2:16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并要从捆里抽出些来，留在地下任她拾取，不可叱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吓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她。”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箴言 18:23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贫穷人说哀求的话；富足人用威吓的话回答。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 9:1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扫罗仍然向主的门徒口吐威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吓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凶杀的话，去见大祭司，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哥林多后书 10:9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我说这话，免得你们以为我写信是要威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吓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你们；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7225" y="6329680"/>
            <a:ext cx="471424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26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处读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hè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5239385" y="9455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吓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hè</a:t>
            </a:r>
            <a:endParaRPr lang="en-US" altLang="zh-CN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78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28542" y="1628491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54" y="254304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561715" y="1745615"/>
            <a:ext cx="1657350" cy="53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huǐ </a:t>
            </a:r>
            <a:endParaRPr lang="zh-CN" altLang="zh-CN" sz="4800" dirty="0">
              <a:solidFill>
                <a:srgbClr val="333333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42250" y="1862455"/>
            <a:ext cx="1808480" cy="6070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huī</a:t>
            </a:r>
            <a:r>
              <a:rPr lang="en-US" altLang="zh-CN" sz="4400" dirty="0">
                <a:solidFill>
                  <a:srgbClr val="333333"/>
                </a:solidFill>
                <a:effectLst/>
                <a:ea typeface="微软雅黑" panose="020B0503020204020204" charset="-122"/>
                <a:cs typeface="Times New Roman" panose="02020603050405020304" pitchFamily="18" charset="0"/>
              </a:rPr>
              <a:t>  </a:t>
            </a:r>
            <a:endParaRPr lang="zh-CN" altLang="en-US" sz="4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743200" y="2469515"/>
            <a:ext cx="2402205" cy="25749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虺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95820" y="2439670"/>
            <a:ext cx="2253615" cy="106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虺</a:t>
            </a:r>
            <a:endParaRPr lang="zh-CN" altLang="en-US" sz="1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箭头: 左右 14"/>
          <p:cNvSpPr/>
          <p:nvPr/>
        </p:nvSpPr>
        <p:spPr>
          <a:xfrm>
            <a:off x="5599123" y="3479690"/>
            <a:ext cx="1216152" cy="484632"/>
          </a:xfrm>
          <a:prstGeom prst="leftRightArrow">
            <a:avLst>
              <a:gd name="adj1" fmla="val 50000"/>
              <a:gd name="adj2" fmla="val 4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95820" y="2543810"/>
            <a:ext cx="4064000" cy="2816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虺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79016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303020" y="1842770"/>
            <a:ext cx="4507230" cy="3580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endParaRPr lang="zh-CN" altLang="en-US" sz="4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虺</a:t>
            </a:r>
            <a:r>
              <a:rPr lang="en-US" altLang="zh-CN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huǐ</a:t>
            </a:r>
            <a:endParaRPr lang="en-US" altLang="zh-CN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endParaRPr lang="en-US" altLang="zh-CN" sz="2800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endParaRPr lang="en-US" altLang="zh-CN" sz="2800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古书上说的一种毒蛇，引申为小蛇，又引申指蜥蜴类的动物。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姓氏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>
            <a:endCxn id="5" idx="2"/>
          </p:cNvCxnSpPr>
          <p:nvPr/>
        </p:nvCxnSpPr>
        <p:spPr>
          <a:xfrm flipH="1">
            <a:off x="5932703" y="1612900"/>
            <a:ext cx="29210" cy="339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682105" y="1842770"/>
            <a:ext cx="489267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虺</a:t>
            </a:r>
            <a:r>
              <a:rPr lang="en-US" altLang="zh-CN" sz="4000" b="1" dirty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3600" dirty="0"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huī</a:t>
            </a:r>
            <a:endParaRPr lang="en-US" altLang="zh-CN" sz="3600" dirty="0">
              <a:solidFill>
                <a:srgbClr val="C00000"/>
              </a:solidFill>
              <a:effectLst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23990" y="2907030"/>
            <a:ext cx="43199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释义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虺尵（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tuí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）疲劳生病（多用于马）。也作“虺隤”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tuí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01800" y="5006340"/>
            <a:ext cx="8604885" cy="417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5673725" y="6279515"/>
            <a:ext cx="7141845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ǐ</a:t>
            </a:r>
            <a:endParaRPr lang="en-US" altLang="zh-CN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PP_MARK_KEY" val="eed37165-fa1f-45d8-ad43-856958462ff4"/>
  <p:tag name="COMMONDATA" val="eyJjb3VudCI6MjQsImhkaWQiOiI5NmQ4NDEwM2M1MDU5NTgzNjRjZWRlOTcxMTU4M2JkNCIsInVzZXJDb3VudCI6NX0="/>
  <p:tag name="commondata" val="eyJjb3VudCI6MjUsImhkaWQiOiI5NmQ4NDEwM2M1MDU5NTgzNjRjZWRlOTcxMTU4M2JkNCIsInVzZXJDb3VudCI6Nn0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3910</Words>
  <Application>WPS 演示</Application>
  <PresentationFormat>宽屏</PresentationFormat>
  <Paragraphs>468</Paragraphs>
  <Slides>32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宋体</vt:lpstr>
      <vt:lpstr>Wingdings</vt:lpstr>
      <vt:lpstr>楷体</vt:lpstr>
      <vt:lpstr>微软雅黑</vt:lpstr>
      <vt:lpstr>Times New Roman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秋颖</cp:lastModifiedBy>
  <cp:revision>63</cp:revision>
  <dcterms:created xsi:type="dcterms:W3CDTF">1900-01-01T00:00:00Z</dcterms:created>
  <dcterms:modified xsi:type="dcterms:W3CDTF">2023-12-01T09:13:54Z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371EFABCD7B74CBDA958369F2653DF22</vt:lpwstr>
  </property>
</Properties>
</file>