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403" r:id="rId5"/>
    <p:sldId id="281" r:id="rId7"/>
    <p:sldId id="310" r:id="rId8"/>
    <p:sldId id="398" r:id="rId9"/>
    <p:sldId id="421" r:id="rId10"/>
    <p:sldId id="415" r:id="rId11"/>
    <p:sldId id="391" r:id="rId12"/>
    <p:sldId id="416" r:id="rId13"/>
    <p:sldId id="417" r:id="rId14"/>
    <p:sldId id="424" r:id="rId15"/>
    <p:sldId id="410" r:id="rId16"/>
    <p:sldId id="422" r:id="rId17"/>
    <p:sldId id="418" r:id="rId18"/>
    <p:sldId id="419" r:id="rId19"/>
    <p:sldId id="411" r:id="rId20"/>
    <p:sldId id="444" r:id="rId21"/>
    <p:sldId id="412" r:id="rId22"/>
    <p:sldId id="466" r:id="rId23"/>
    <p:sldId id="467" r:id="rId24"/>
    <p:sldId id="499" r:id="rId25"/>
    <p:sldId id="440" r:id="rId26"/>
    <p:sldId id="441" r:id="rId27"/>
    <p:sldId id="447" r:id="rId28"/>
    <p:sldId id="413" r:id="rId29"/>
    <p:sldId id="439" r:id="rId30"/>
    <p:sldId id="442" r:id="rId31"/>
    <p:sldId id="443" r:id="rId32"/>
    <p:sldId id="451" r:id="rId33"/>
    <p:sldId id="414" r:id="rId34"/>
    <p:sldId id="450" r:id="rId35"/>
    <p:sldId id="454" r:id="rId36"/>
    <p:sldId id="449" r:id="rId37"/>
    <p:sldId id="420" r:id="rId38"/>
    <p:sldId id="456" r:id="rId39"/>
    <p:sldId id="455" r:id="rId40"/>
    <p:sldId id="457" r:id="rId41"/>
    <p:sldId id="459" r:id="rId42"/>
    <p:sldId id="446" r:id="rId43"/>
    <p:sldId id="458" r:id="rId44"/>
    <p:sldId id="460" r:id="rId45"/>
    <p:sldId id="445" r:id="rId46"/>
    <p:sldId id="462" r:id="rId47"/>
    <p:sldId id="452" r:id="rId48"/>
    <p:sldId id="448" r:id="rId49"/>
    <p:sldId id="461" r:id="rId50"/>
    <p:sldId id="453" r:id="rId51"/>
    <p:sldId id="463" r:id="rId52"/>
    <p:sldId id="465" r:id="rId53"/>
    <p:sldId id="345" r:id="rId54"/>
    <p:sldId id="464" r:id="rId55"/>
    <p:sldId id="261" r:id="rId56"/>
  </p:sldIdLst>
  <p:sldSz cx="12192000" cy="6858000"/>
  <p:notesSz cx="6858000" cy="9144000"/>
  <p:embeddedFontLst>
    <p:embeddedFont>
      <p:font typeface="楷体" panose="02010609060101010101" pitchFamily="49" charset="-122"/>
      <p:regular r:id="rId61"/>
    </p:embeddedFont>
    <p:embeddedFont>
      <p:font typeface="微软雅黑" panose="020B0503020204020204" charset="-122"/>
      <p:regular r:id="rId62"/>
    </p:embeddedFont>
    <p:embeddedFont>
      <p:font typeface="Calibri" panose="020F0502020204030204" charset="0"/>
      <p:regular r:id="rId63"/>
      <p:bold r:id="rId64"/>
      <p:italic r:id="rId65"/>
      <p:boldItalic r:id="rId66"/>
    </p:embeddedFont>
    <p:embeddedFont>
      <p:font typeface="等线 Light" panose="02010600030101010101" charset="-122"/>
      <p:regular r:id="rId67"/>
    </p:embeddedFont>
    <p:embeddedFont>
      <p:font typeface="等线" panose="02010600030101010101" charset="-122"/>
      <p:regular r:id="rId68"/>
    </p:embeddedFont>
  </p:embeddedFontLst>
  <p:custDataLst>
    <p:tags r:id="rId6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99C2"/>
    <a:srgbClr val="2F7595"/>
    <a:srgbClr val="54A4C8"/>
    <a:srgbClr val="8FC4DB"/>
    <a:srgbClr val="B9DAE9"/>
    <a:srgbClr val="23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9" Type="http://schemas.openxmlformats.org/officeDocument/2006/relationships/tags" Target="tags/tag43.xml"/><Relationship Id="rId68" Type="http://schemas.openxmlformats.org/officeDocument/2006/relationships/font" Target="fonts/font8.fntdata"/><Relationship Id="rId67" Type="http://schemas.openxmlformats.org/officeDocument/2006/relationships/font" Target="fonts/font7.fntdata"/><Relationship Id="rId66" Type="http://schemas.openxmlformats.org/officeDocument/2006/relationships/font" Target="fonts/font6.fntdata"/><Relationship Id="rId65" Type="http://schemas.openxmlformats.org/officeDocument/2006/relationships/font" Target="fonts/font5.fntdata"/><Relationship Id="rId64" Type="http://schemas.openxmlformats.org/officeDocument/2006/relationships/font" Target="fonts/font4.fntdata"/><Relationship Id="rId63" Type="http://schemas.openxmlformats.org/officeDocument/2006/relationships/font" Target="fonts/font3.fntdata"/><Relationship Id="rId62" Type="http://schemas.openxmlformats.org/officeDocument/2006/relationships/font" Target="fonts/font2.fntdata"/><Relationship Id="rId61" Type="http://schemas.openxmlformats.org/officeDocument/2006/relationships/font" Target="fonts/font1.fntdata"/><Relationship Id="rId60" Type="http://schemas.openxmlformats.org/officeDocument/2006/relationships/commentAuthors" Target="commentAuthors.xml"/><Relationship Id="rId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怜悯：对肉体或精神上遭受痛苦的人或者对不幸的人表示同情</a:t>
            </a:r>
            <a:r>
              <a:rPr lang="en-US" altLang="zh-CN" dirty="0"/>
              <a:t>.</a:t>
            </a:r>
            <a:r>
              <a:rPr lang="zh-CN" altLang="en-US" dirty="0"/>
              <a:t>怜恤：同“怜悯 ”个人觉得怜悯可能只是思想中表现出来同情的一面</a:t>
            </a:r>
            <a:r>
              <a:rPr lang="en-US" altLang="zh-CN" dirty="0"/>
              <a:t>.</a:t>
            </a:r>
            <a:r>
              <a:rPr lang="zh-CN" altLang="en-US" dirty="0"/>
              <a:t>而怜恤可能除了同情之外</a:t>
            </a:r>
            <a:r>
              <a:rPr lang="en-US" altLang="zh-CN" dirty="0"/>
              <a:t>,</a:t>
            </a:r>
            <a:r>
              <a:rPr lang="zh-CN" altLang="en-US" dirty="0"/>
              <a:t>还有一些体恤的含义</a:t>
            </a:r>
            <a:r>
              <a:rPr lang="en-US" altLang="zh-CN" dirty="0"/>
              <a:t>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怜悯：对肉体或精神上遭受痛苦的人或者对不幸的人表示同情</a:t>
            </a:r>
            <a:r>
              <a:rPr lang="en-US" altLang="zh-CN" dirty="0"/>
              <a:t>.</a:t>
            </a:r>
            <a:r>
              <a:rPr lang="zh-CN" altLang="en-US" dirty="0"/>
              <a:t>怜恤：同“怜悯 ”个人觉得怜悯可能只是思想中表现出来同情的一面</a:t>
            </a:r>
            <a:r>
              <a:rPr lang="en-US" altLang="zh-CN" dirty="0"/>
              <a:t>.</a:t>
            </a:r>
            <a:r>
              <a:rPr lang="zh-CN" altLang="en-US" dirty="0"/>
              <a:t>而怜恤可能除了同情之外</a:t>
            </a:r>
            <a:r>
              <a:rPr lang="en-US" altLang="zh-CN" dirty="0"/>
              <a:t>,</a:t>
            </a:r>
            <a:r>
              <a:rPr lang="zh-CN" altLang="en-US" dirty="0"/>
              <a:t>还有一些体恤的含义</a:t>
            </a:r>
            <a:r>
              <a:rPr lang="en-US" altLang="zh-CN" dirty="0"/>
              <a:t>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0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4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5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0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4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6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7.xml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3304693" y="2767280"/>
            <a:ext cx="5582614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圣经中的多音字</a:t>
            </a:r>
            <a:endParaRPr lang="zh-CN" altLang="en-US" sz="6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338570" y="1518285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jǐ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.丰足；富裕。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2.供应。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009005" y="1433830"/>
            <a:ext cx="12700" cy="418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913765" y="1518285"/>
            <a:ext cx="5424805" cy="4076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给</a:t>
            </a:r>
            <a:r>
              <a:rPr lang="en-US" sz="23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3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gěi</a:t>
            </a:r>
            <a:endParaRPr lang="en-US" sz="23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lang="en-US" sz="23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：1.使得到。</a:t>
            </a:r>
            <a:endParaRPr 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2.使遭受到。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       3. 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表示容许或致使，相当于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“叫”“让”。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       4. 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介词。①替；为；</a:t>
            </a:r>
            <a:endParaRPr 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②引进动作行为的主动者，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相当于“被”；</a:t>
            </a:r>
            <a:endParaRPr 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③引进动作的对象，相当</a:t>
            </a:r>
            <a:endParaRPr 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于“向”“对”。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       5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.结构助词。以加强语气。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《以弗所书》 1:6  使他荣耀的恩典得着称赞；这恩典是他在爱子里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所赐给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gěi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我们的。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《民数记》 31:52  千夫长、百夫长所献给（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gěi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）耶和华为举祭的金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子共有一万六千七百五十舍客勒。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《申命记》 7:23  耶和华－你　神必将他们交给（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gěi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）你，大大地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扰乱他们，直到他们灭绝了； 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5130" y="10471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gěi</a:t>
            </a:r>
            <a:endParaRPr lang="en-US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尼希米记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11:23 王为歌唱的出命令，每日供给（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）他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们必有一定之粮。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腓立比书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2:30  因他为做基督的工夫，几乎至死，不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顾性命，要补足你们供给（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）我的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不及之处。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5130" y="11582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 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jǐ</a:t>
            </a:r>
            <a:endParaRPr lang="en-US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35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78575" y="2249805"/>
            <a:ext cx="1979930" cy="28975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endParaRPr lang="zh-CN" altLang="en-US" sz="1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12440" y="-280035"/>
            <a:ext cx="2476500" cy="4967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latin typeface="楷体" panose="02010609060101010101" pitchFamily="49" charset="-122"/>
                <a:ea typeface="楷体" panose="02010609060101010101" pitchFamily="49" charset="-122"/>
              </a:rPr>
              <a:t> 都</a:t>
            </a:r>
            <a:endParaRPr lang="zh-CN" altLang="en-US" sz="17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1270" y="1609725"/>
            <a:ext cx="1314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dū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5489575" y="3576320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53810" y="5404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纳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028815" y="1609725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dōu</a:t>
            </a:r>
            <a:endParaRPr lang="en-US" altLang="en-US" sz="4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61100" y="1629410"/>
            <a:ext cx="5104765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400" b="1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 b="1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</a:t>
            </a:r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1.副词。表示总括全部；。</a:t>
            </a:r>
            <a:endParaRPr lang="en-US" altLang="zh-CN" sz="240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2 跟“是”合用，表示总</a:t>
            </a:r>
            <a:endParaRPr lang="en-US" altLang="zh-CN" sz="240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括并说明</a:t>
            </a:r>
            <a:r>
              <a:rPr lang="zh-CN" altLang="en-US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</a:t>
            </a:r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因；。</a:t>
            </a:r>
            <a:endParaRPr lang="en-US" altLang="zh-CN" sz="240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3.表示“甚至”；。</a:t>
            </a:r>
            <a:endParaRPr lang="en-US" altLang="zh-CN" sz="240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4.表示“已经”，句末常</a:t>
            </a:r>
            <a:endParaRPr lang="en-US" altLang="zh-CN" sz="240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用“了”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3145" y="1291590"/>
            <a:ext cx="4989195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dū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释义：1.首都。全国最高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领导机关所在地。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2.大城市。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3.指以盛产某种东西而闻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名的城市。</a:t>
            </a: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67145" y="143383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 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dōu</a:t>
            </a:r>
            <a:endParaRPr lang="en-US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09005" y="1433830"/>
            <a:ext cx="12700" cy="418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《使徒行传》 24:27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过了两年，波求·非斯都（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dū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）接了腓力斯的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任；腓力斯要讨犹太人的喜欢，就留保罗在监里。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《使徒行传》 25:12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非斯都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dū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和议会商量了，就说：“你既上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告于凯撒，可以往凯撒那里去。”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80990" y="11499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dū</a:t>
            </a:r>
            <a:endParaRPr lang="en-US" altLang="zh-CN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《以弗所书》 4:7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我们各人蒙恩，都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dōu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是照基督所量给各人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的恩赐。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 1:31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神看着一切所造的都（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dōu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）甚好。有晚上，有早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晨，是第六日。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《利未记 》4:19  把牛所有的脂油都（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dōu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）取下，烧在坛上；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92955" y="1150620"/>
            <a:ext cx="406400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dōu</a:t>
            </a:r>
            <a:endParaRPr lang="en-US" altLang="zh-CN" sz="32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32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5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3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256020" y="-273685"/>
            <a:ext cx="2102485" cy="37020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latin typeface="楷体" panose="02010609060101010101" pitchFamily="49" charset="-122"/>
                <a:ea typeface="楷体" panose="02010609060101010101" pitchFamily="49" charset="-122"/>
              </a:rPr>
              <a:t> 着</a:t>
            </a:r>
            <a:endParaRPr lang="zh-CN" altLang="en-US" sz="1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68135" y="1708785"/>
            <a:ext cx="20878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zháo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26510" y="-273685"/>
            <a:ext cx="2155190" cy="5257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latin typeface="楷体" panose="02010609060101010101" pitchFamily="49" charset="-122"/>
                <a:ea typeface="楷体" panose="02010609060101010101" pitchFamily="49" charset="-122"/>
              </a:rPr>
              <a:t> 着</a:t>
            </a:r>
            <a:endParaRPr lang="zh-CN" altLang="en-US" sz="17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94815" y="333565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37015" y="1708785"/>
            <a:ext cx="4064000" cy="1008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zhāo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0" name="文本框 99"/>
          <p:cNvSpPr txBox="1"/>
          <p:nvPr/>
        </p:nvSpPr>
        <p:spPr>
          <a:xfrm>
            <a:off x="1694815" y="1708785"/>
            <a:ext cx="52666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4000">
                <a:latin typeface="微软雅黑" panose="020B0503020204020204" charset="-122"/>
                <a:ea typeface="微软雅黑" panose="020B0503020204020204" charset="-122"/>
              </a:rPr>
              <a:t>zhuó</a:t>
            </a:r>
            <a:endParaRPr lang="en-US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94505" y="1708785"/>
            <a:ext cx="5080000" cy="6699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4400">
                <a:latin typeface="微软雅黑" panose="020B0503020204020204" charset="-122"/>
                <a:ea typeface="微软雅黑" panose="020B0503020204020204" charset="-122"/>
              </a:rPr>
              <a:t>zhe</a:t>
            </a:r>
            <a:endParaRPr lang="en-US" altLang="en-US" sz="4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7" y="241568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1207135" y="2415540"/>
            <a:ext cx="5080000" cy="2646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660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56015" y="2292985"/>
            <a:ext cx="5080000" cy="27686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354445" y="-1335405"/>
            <a:ext cx="4603750" cy="62782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  1.穿（衣）。2.接触；挨上。3.使附在别的事物上。4.从某处进行。5.下落。6.依靠。7.派遣。</a:t>
            </a:r>
            <a:b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06490" y="115062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着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zhuó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09005" y="1433830"/>
            <a:ext cx="12700" cy="418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976630" y="1149985"/>
            <a:ext cx="4919980" cy="2941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zhe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endParaRPr 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</a:t>
            </a:r>
            <a:r>
              <a:rPr 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助词。①用于某些动词、形容词后，表示动作正在进行，状态继续保持；②用于两个动词之间构成连动式；③用于某些动词或形容词后表示命令、要求；④用于动词后，表示动作的方式；⑤用于形容词后，表示程度深，跟“呢”连用。这人脾气怪～呢｜他俩可好～呢；⑥附在某些动词后，使动词变成介词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4445" y="3291205"/>
            <a:ext cx="4549775" cy="2556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1376680" indent="-1376680"/>
            <a:r>
              <a:rPr 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zháo</a:t>
            </a:r>
            <a:endParaRPr lang="en-US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376680" indent="-1376680"/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1.接触；挨上。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2.遭受（某种侵袭）。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3.陷入（某种状态）。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4.用于动词后，表示有了结果或达到了目的。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5.入睡。6.点燃。</a:t>
            </a:r>
            <a:r>
              <a:rPr 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 </a:t>
            </a:r>
            <a:endParaRPr lang="en-US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4445" y="4205605"/>
            <a:ext cx="5080000" cy="1906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376680" indent="-1376680"/>
            <a:r>
              <a:rPr 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zhāo</a:t>
            </a:r>
            <a:endParaRPr lang="en-US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376680" indent="-1376680"/>
            <a:endParaRPr lang="en-US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释义：1.下棋布子，走一步叫一着。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2.办法；计策。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3.放置。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4.用于口语。表示赞同的答词。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3810" y="5404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纳</a:t>
            </a:r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38945" y="97764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00" name="文本框 99"/>
          <p:cNvSpPr txBox="1"/>
          <p:nvPr/>
        </p:nvSpPr>
        <p:spPr>
          <a:xfrm>
            <a:off x="5095240" y="886460"/>
            <a:ext cx="5080000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zhe</a:t>
            </a:r>
            <a:endParaRPr lang="en-US" altLang="en-US" sz="32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86230" y="1998345"/>
            <a:ext cx="9500235" cy="3774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1249680" indent="-1249680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《以弗所书》1:5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又因爱我们，就按着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zhe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自己的意旨所喜悦的，</a:t>
            </a:r>
            <a:endParaRPr 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预定我们藉着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zhe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耶稣基督得儿子的名分， </a:t>
            </a:r>
            <a:endParaRPr 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endParaRPr 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《创世记》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1:31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神看着（</a:t>
            </a:r>
            <a:r>
              <a:rPr 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zhe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）一切所造的都甚好。有晚上，有早晨，</a:t>
            </a:r>
            <a:endParaRPr 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是第六日。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endParaRPr lang="en-US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路加福音》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6:8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耶稣却知道他们的意念，就对那枯干一只手的人说：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“起来！站在当中。”那人就起来，站着（</a:t>
            </a:r>
            <a:r>
              <a:rPr 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zhe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40685" y="2937510"/>
            <a:ext cx="6311265" cy="82867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《以弗所书》</a:t>
            </a:r>
            <a:r>
              <a:rPr lang="en-US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《启示录》</a:t>
            </a:r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3810" y="5404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纳</a:t>
            </a:r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38945" y="97764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00" name="文本框 99"/>
          <p:cNvSpPr txBox="1"/>
          <p:nvPr/>
        </p:nvSpPr>
        <p:spPr>
          <a:xfrm>
            <a:off x="1179195" y="1810385"/>
            <a:ext cx="9771380" cy="3072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1428115" indent="-1428115"/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10:39 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得着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zháo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生命的，将要失丧生命；为我失丧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428115" indent="-1428115"/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生命的，将要得着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zháo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生命。”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428115" indent="-1428115"/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428115" indent="-1428115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《以弗所书》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5:14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所以主说：你这睡着（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zháo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）的人当醒过来，从</a:t>
            </a:r>
            <a:endParaRPr 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428115" indent="-1428115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死里复活！基督就要光照你了。</a:t>
            </a:r>
            <a:endParaRPr 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428115" indent="-1428115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428115" indent="-1428115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《马太福音》9:12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耶稣听见，就说：“康健的人用不着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zháo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医生，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428115" indent="-1428115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有病的人才用得着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zháo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428115" indent="-1428115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428115" indent="-1428115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使徒行传》17:16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保罗在雅典等候他们的时候，看见满城都是偶像，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428115" indent="-1428115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就心里着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zháo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急；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07305" y="1016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zháo</a:t>
            </a:r>
            <a:endParaRPr lang="en-US" altLang="en-US" sz="28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3810" y="5404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纳</a:t>
            </a:r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38945" y="97764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00" name="文本框 99"/>
          <p:cNvSpPr txBox="1"/>
          <p:nvPr/>
        </p:nvSpPr>
        <p:spPr>
          <a:xfrm>
            <a:off x="1229360" y="1798955"/>
            <a:ext cx="10238740" cy="3606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1249680" indent="-1249680"/>
            <a:r>
              <a:rPr lang="zh-CN">
                <a:ea typeface="宋体" panose="02010600030101010101" pitchFamily="2" charset="-122"/>
              </a:rPr>
              <a:t>《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利未记》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10:5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于是二人上前来，把他们穿着（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zhuó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）袍子抬到营外，</a:t>
            </a:r>
            <a:endParaRPr 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是照摩西所吩咐的。</a:t>
            </a:r>
            <a:endParaRPr 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11:18 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约翰来了，也不吃也不喝，人就说他是被鬼附着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zhuó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的；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雅各书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2:2 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若有一个人带着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zhe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金戒指，穿着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zhuó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华美衣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49680" indent="-1249680"/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服，进你们的会堂去；又有一个穷人穿着肮脏衣服也进去；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44770" y="9779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zhuó</a:t>
            </a:r>
            <a:endParaRPr lang="en-US" altLang="en-US" sz="28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35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78575" y="2249805"/>
            <a:ext cx="1979930" cy="28975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zh-CN" altLang="en-US" sz="1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12440" y="-280035"/>
            <a:ext cx="2476500" cy="4967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latin typeface="楷体" panose="02010609060101010101" pitchFamily="49" charset="-122"/>
                <a:ea typeface="楷体" panose="02010609060101010101" pitchFamily="49" charset="-122"/>
              </a:rPr>
              <a:t> 号</a:t>
            </a:r>
            <a:endParaRPr lang="zh-CN" altLang="en-US" sz="17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57245" y="1609725"/>
            <a:ext cx="8405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hào</a:t>
            </a:r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5489575" y="3576320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53810" y="5404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纳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028815" y="1610360"/>
            <a:ext cx="5080000" cy="6394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háo</a:t>
            </a:r>
            <a:endParaRPr lang="zh-CN" altLang="en-US" sz="44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075045" y="1051560"/>
            <a:ext cx="6091555" cy="122364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háo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1.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呼叫。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2.（风）呼啸。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3.放声哭叫。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009005" y="1433830"/>
            <a:ext cx="12700" cy="418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056640" y="1290955"/>
            <a:ext cx="5214620" cy="39077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1376680" indent="-1376680"/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号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hào</a:t>
            </a:r>
            <a:r>
              <a:rPr lang="en-US" sz="23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endParaRPr lang="en-US" sz="23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endParaRPr lang="en-US" sz="23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</a:t>
            </a:r>
            <a:r>
              <a:rPr 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1.名称。2.别号。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3.指名和字。4.商店。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5.标志；信号。6.排定的次序或等级。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7.种；类（含贬义）。8.登记；做记号。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9.指某种人员。10.传达；宣告。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11.命令；号令。12.号筒；喇叭。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13.指用号吹出的表示一定意义的声音。14.中医术语。切脉的俗称。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15.量词。表示人数的单位；。16.表示次序；。</a:t>
            </a:r>
            <a:endParaRPr 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76680" indent="-1376680"/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17.特指一个月里的日子。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《希伯来书》 12:17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后来想要承受父所祝的福，竟被弃绝，虽然号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háo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哭切求，却得不着门路使他父亲的心意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回转。这是你们知道的。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《雅各书 》5:1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嗐！你们这些富足人哪，应当哭泣、号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háo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啕，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因为将有苦难临到你们身上。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 23:2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撒拉死在迦南地的基列·亚巴，就是希伯仑。亚伯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拉罕为她哀恸哭号（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háo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92955" y="1003300"/>
            <a:ext cx="4064000" cy="1284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háo</a:t>
            </a:r>
            <a:endParaRPr lang="en-US" altLang="zh-CN" sz="32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32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《帖撒罗尼迦前书》4:16  因为主必亲自从天降临，有呼叫的声音和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天使长的声音，又有神的号（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hào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）吹响；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那在基督里死了的人必先复活。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《启示录》8:2  我看见那站在　神面前的七位天使，有七枝号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hào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赐给他们。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《创世记》9:12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神说：“我与你们并你们这里的各样活物所立的永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约是有记号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hào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（hào）的。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5130" y="11506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hào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0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17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953635" y="-224155"/>
            <a:ext cx="1967230" cy="60915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latin typeface="楷体" panose="02010609060101010101" pitchFamily="49" charset="-122"/>
                <a:ea typeface="楷体" panose="02010609060101010101" pitchFamily="49" charset="-122"/>
              </a:rPr>
              <a:t> 强</a:t>
            </a:r>
            <a:endParaRPr lang="zh-CN" altLang="en-US" sz="1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0010" y="1609725"/>
            <a:ext cx="217487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qiǎng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3195" y="-124460"/>
            <a:ext cx="2476500" cy="4979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latin typeface="楷体" panose="02010609060101010101" pitchFamily="49" charset="-122"/>
                <a:ea typeface="楷体" panose="02010609060101010101" pitchFamily="49" charset="-122"/>
              </a:rPr>
              <a:t> 强</a:t>
            </a:r>
            <a:endParaRPr lang="zh-CN" altLang="en-US" sz="17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8800" y="1609725"/>
            <a:ext cx="2182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qiáng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3909695" y="3508375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94140" y="1609725"/>
            <a:ext cx="4064000" cy="1146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</a:rPr>
              <a:t>jiàng</a:t>
            </a:r>
            <a:r>
              <a:rPr lang="zh-CN" altLang="en-US"/>
              <a:t>纳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37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左右箭头 11"/>
          <p:cNvSpPr/>
          <p:nvPr>
            <p:custDataLst>
              <p:tags r:id="rId3"/>
            </p:custDataLst>
          </p:nvPr>
        </p:nvSpPr>
        <p:spPr>
          <a:xfrm>
            <a:off x="7435215" y="3508375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639175" y="2355850"/>
            <a:ext cx="4774565" cy="2560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强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195945" y="14321790"/>
            <a:ext cx="3515360" cy="3837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强jiàng</a:t>
            </a:r>
            <a:r>
              <a:rPr lang="en-US" altLang="zh-CN" sz="13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释1.态度强（qiáng）硬；执拗。</a:t>
            </a:r>
            <a:endParaRPr lang="en-US" altLang="zh-CN" sz="2400" dirty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33780" y="1039495"/>
            <a:ext cx="5270500" cy="6903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强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qiáng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释义：1.弓有力。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2.健壮；使健壮。强qiǎng  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3强大；使强大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4.使用强力。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5.强者。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6.坚定；刚毅。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7.横暴。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8.程度高。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67250" y="1150620"/>
            <a:ext cx="4064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altLang="zh-CN" sz="3200" dirty="0" err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endParaRPr lang="zh-CN" altLang="en-US" sz="3200"/>
          </a:p>
        </p:txBody>
      </p:sp>
      <p:cxnSp>
        <p:nvCxnSpPr>
          <p:cNvPr id="8" name="直接连接符 7"/>
          <p:cNvCxnSpPr/>
          <p:nvPr/>
        </p:nvCxnSpPr>
        <p:spPr>
          <a:xfrm>
            <a:off x="5787390" y="1291590"/>
            <a:ext cx="12700" cy="418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6134100" y="1433830"/>
            <a:ext cx="5080000" cy="13468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强</a:t>
            </a:r>
            <a:r>
              <a:rPr lang="en-US" altLang="zh-CN" sz="23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3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qiǎng </a:t>
            </a:r>
            <a:r>
              <a:rPr lang="en-US" sz="230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</a:t>
            </a:r>
            <a:endParaRPr lang="en-US" sz="23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lang="en-US" sz="23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硬要；迫使；勉强。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85230" y="3651568"/>
            <a:ext cx="5080000" cy="1368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强</a:t>
            </a:r>
            <a:r>
              <a:rPr 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jiàng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3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sz="23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endParaRPr lang="en-US" sz="23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释义：态度强（</a:t>
            </a:r>
            <a:r>
              <a:rPr 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qiáng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）硬；执拗。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《提摩太后书》2:1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我儿啊，你要在基督耶稣的恩典上刚强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qiáng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起来。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《希伯来书》6:9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亲爱的弟兄们，我们虽是这样说，却深信你们的行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为强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qiáng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过这些，而且近乎得救。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《创世记》6:11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世界在　神面前败坏，地上满了强（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qiáng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）暴。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《出埃及记》1:7  以色列人生养众多，并且繁茂，极其强（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qiáng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盛，满了那地。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7395" y="6149975"/>
            <a:ext cx="6193790" cy="909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备注：圣经中出现347次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qiáng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89550" y="10458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强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qiáng</a:t>
            </a:r>
            <a:endParaRPr lang="en-US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《腓利门书》1:14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不知道但你的意思，我就不愿意这样行，叫你的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善行不是出于勉强（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qiǎng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），乃是出于甘心。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《创世记》43:31  他洗了脸出来，勉强（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qiǎng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）隐忍，吩咐人摆饭。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《以斯帖记》1:8   喝酒有例，不准勉强（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qiǎng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）人，因王吩咐宫里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的一切臣宰，让人各随己意。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5130" y="11506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强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qiǎng</a:t>
            </a:r>
            <a:endParaRPr lang="en-US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816735" y="2226945"/>
            <a:ext cx="8949690" cy="119348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嘎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着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强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觉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塞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难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盛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乐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90535" y="5535295"/>
            <a:ext cx="676021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18460" y="1150620"/>
            <a:ext cx="57384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《以弗所书》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《启示录》</a:t>
            </a:r>
            <a:endParaRPr lang="en-US" altLang="zh-CN" sz="3200" dirty="0" err="1">
              <a:solidFill>
                <a:srgbClr val="C0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467485" y="1936750"/>
            <a:ext cx="9590405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《罗马书 》9:20   你这个人哪，你是谁，竟敢向　神强（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jiàng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嘴呢？受之物岂能对造他的说：“你为什么这样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造我呢？” 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jiàng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出现1次</a:t>
            </a:r>
            <a:b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5755" y="11506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强 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jiàng </a:t>
            </a:r>
            <a:endParaRPr lang="en-US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35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411595" y="-280035"/>
            <a:ext cx="1946910" cy="54273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latin typeface="楷体" panose="02010609060101010101" pitchFamily="49" charset="-122"/>
                <a:ea typeface="楷体" panose="02010609060101010101" pitchFamily="49" charset="-122"/>
              </a:rPr>
              <a:t> 觉</a:t>
            </a:r>
            <a:endParaRPr lang="zh-CN" altLang="en-US" sz="1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98665" y="1609725"/>
            <a:ext cx="1657350" cy="9290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jiào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24200" y="-279400"/>
            <a:ext cx="2364740" cy="4966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latin typeface="楷体" panose="02010609060101010101" pitchFamily="49" charset="-122"/>
                <a:ea typeface="楷体" panose="02010609060101010101" pitchFamily="49" charset="-122"/>
              </a:rPr>
              <a:t> 觉</a:t>
            </a:r>
            <a:endParaRPr lang="zh-CN" altLang="en-US" sz="17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9695" y="1609725"/>
            <a:ext cx="1216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jué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5489575" y="3576320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787515" y="527812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释义：.睡眠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446020" y="5051425"/>
            <a:ext cx="5080000" cy="10483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1835785" indent="-1835785"/>
            <a:r>
              <a:rPr lang="en-US" sz="23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释义：1.醒悟；明白。</a:t>
            </a:r>
            <a:endParaRPr lang="zh-CN" sz="2000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835785" indent="-1835785"/>
            <a:r>
              <a:rPr lang="en-US" altLang="zh-CN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2.感知；意识到。</a:t>
            </a:r>
            <a:endParaRPr lang="zh-CN" sz="2000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835785" indent="-1835785"/>
            <a:r>
              <a:rPr lang="en-US" altLang="zh-CN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3.睡醒。</a:t>
            </a:r>
            <a:endParaRPr lang="zh-CN" altLang="en-US" sz="2000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《帖撒罗尼迦前书》5:6  所以，我们不要睡觉（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jiào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）像别人一样，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总要警醒谨守。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《撒母耳记下》4:5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一日，比录人临门的两个儿子利甲和巴拿出去，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约在午热的时候到了伊施波设的家；伊施波设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正睡午觉（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jiào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《以斯帖记》6:1  那夜王睡不着觉（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jiào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），就吩咐人取历史来，念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给他听。 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3055" y="11626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觉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jiào 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《歌罗西书》1:24  现在我为你们受苦，倒觉（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jué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）欢乐；并且为基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督的身体，就是为教会，要在我肉身上补满基督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患难的缺欠。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 》41:31  因那以后的饥荒甚大，便不觉（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jué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）得先前的丰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收了。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《列王纪上》 1:1  大卫王年纪老迈，虽用被遮盖，仍不觉（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jué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）暖。 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5130" y="10471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觉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jué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0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17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953635" y="2355215"/>
            <a:ext cx="1967230" cy="35121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latin typeface="楷体" panose="02010609060101010101" pitchFamily="49" charset="-122"/>
                <a:ea typeface="楷体" panose="02010609060101010101" pitchFamily="49" charset="-122"/>
              </a:rPr>
              <a:t>塞</a:t>
            </a:r>
            <a:endParaRPr lang="zh-CN" altLang="en-US" sz="1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37530" y="1709420"/>
            <a:ext cx="1697355" cy="7302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sè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3195" y="2439670"/>
            <a:ext cx="2476500" cy="2415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latin typeface="楷体" panose="02010609060101010101" pitchFamily="49" charset="-122"/>
                <a:ea typeface="楷体" panose="02010609060101010101" pitchFamily="49" charset="-122"/>
              </a:rPr>
              <a:t>塞</a:t>
            </a:r>
            <a:endParaRPr lang="zh-CN" altLang="en-US" sz="17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4870" y="1708785"/>
            <a:ext cx="1876425" cy="730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sāi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3909695" y="3508375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252585" y="1709420"/>
            <a:ext cx="3805555" cy="1046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sài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37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左右箭头 11"/>
          <p:cNvSpPr/>
          <p:nvPr>
            <p:custDataLst>
              <p:tags r:id="rId3"/>
            </p:custDataLst>
          </p:nvPr>
        </p:nvSpPr>
        <p:spPr>
          <a:xfrm>
            <a:off x="7435215" y="3508375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639175" y="2355850"/>
            <a:ext cx="4774565" cy="2560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塞</a:t>
            </a:r>
            <a:endParaRPr lang="zh-CN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1715" y="5106035"/>
            <a:ext cx="52400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835785" indent="-1835785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释义：1.阻塞。</a:t>
            </a:r>
            <a:endParaRPr lang="zh-CN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835785" indent="-1835785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2.搪塞；应付。</a:t>
            </a:r>
            <a:endParaRPr lang="en-US" altLang="en-US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39850" y="5106035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835785" indent="-1835785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释义：1.堵；填入。</a:t>
            </a:r>
            <a:endParaRPr lang="zh-CN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835785" indent="-1835785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2.堵住器物口的东西。</a:t>
            </a:r>
            <a:endParaRPr lang="zh-CN" altLang="en-US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4235" y="524446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</a:t>
            </a:r>
            <a:r>
              <a:rPr lang="en-US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：边界险要的地方。</a:t>
            </a:r>
            <a:endParaRPr lang="zh-CN" altLang="en-US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291590"/>
            <a:ext cx="9799320" cy="137572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《创世记》4:26   塞（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sài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）特也生了一个儿子，起名叫以挪士。那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时候，人才求告耶和华的名。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《出埃及记》12:37   以色列人从兰塞（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sài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）起行，往疏割去；除了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妇人孩子，步行的男人约有六十万。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《使徒行传》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21:3 望见塞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sài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浦路斯，就从南边行过，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往叙利亚去，我们就在推罗上岸，因为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船要在那里卸货。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处读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sài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5130" y="113855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塞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sài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《启示录》11:6  这二人有权柄，在他们传道的日子叫天闭塞（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sè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不下雨；又有权柄叫水变为血，并且能随时随意用各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样的灾殃攻击世界。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《创世记》8:2   渊源和天上的窗户都闭塞（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sè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）了，天上的大雨也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止住了。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4585" y="532574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处读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sè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5130" y="104711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塞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sè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《约翰一书》3:17   凡有世上财物的，看见弟兄穷乏，却塞（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sāi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住怜恤的心，爱　神的心怎能存在他里面呢？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《诗篇》107:42  正直人看见就欢喜；罪孽之辈必塞（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sāi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）口无言。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《箴言》21:13   塞（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sāi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）耳不听穷人哀求的，他将来呼吁也不蒙应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允。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备注：圣经在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28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处读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sāi</a:t>
            </a:r>
            <a:b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5130" y="115062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塞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sāi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0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17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953635" y="2355215"/>
            <a:ext cx="1967230" cy="35121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latin typeface="楷体" panose="02010609060101010101" pitchFamily="49" charset="-122"/>
                <a:ea typeface="楷体" panose="02010609060101010101" pitchFamily="49" charset="-122"/>
              </a:rPr>
              <a:t>累</a:t>
            </a:r>
            <a:endParaRPr lang="zh-CN" altLang="en-US" sz="1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37530" y="1709420"/>
            <a:ext cx="1697355" cy="7302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lěi 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3195" y="2439670"/>
            <a:ext cx="2476500" cy="2415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latin typeface="楷体" panose="02010609060101010101" pitchFamily="49" charset="-122"/>
                <a:ea typeface="楷体" panose="02010609060101010101" pitchFamily="49" charset="-122"/>
              </a:rPr>
              <a:t>累</a:t>
            </a:r>
            <a:endParaRPr lang="zh-CN" altLang="en-US" sz="17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58060" y="1708785"/>
            <a:ext cx="1753235" cy="730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lèi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3909695" y="3508375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252585" y="1709420"/>
            <a:ext cx="3805555" cy="1046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léi</a:t>
            </a:r>
            <a:endParaRPr lang="zh-CN" altLang="en-US" sz="4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37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左右箭头 11"/>
          <p:cNvSpPr/>
          <p:nvPr>
            <p:custDataLst>
              <p:tags r:id="rId3"/>
            </p:custDataLst>
          </p:nvPr>
        </p:nvSpPr>
        <p:spPr>
          <a:xfrm>
            <a:off x="7435215" y="3508375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639175" y="2355850"/>
            <a:ext cx="4774565" cy="2560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累</a:t>
            </a:r>
            <a:endParaRPr lang="zh-CN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38370" y="5019675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835785" indent="-1835785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释义：1.堆积；聚积。</a:t>
            </a:r>
            <a:endParaRPr lang="zh-CN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835785" indent="-1835785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2.连续不断。</a:t>
            </a:r>
            <a:endParaRPr lang="zh-CN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835785" indent="-1835785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3.多次。4.牵连。</a:t>
            </a:r>
            <a:endParaRPr lang="zh-CN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835785" indent="-1835785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5.总括。</a:t>
            </a:r>
            <a:endParaRPr lang="zh-CN" altLang="en-US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27150" y="5244465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</a:t>
            </a:r>
            <a:r>
              <a:rPr lang="en-US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：1.疲惫。</a:t>
            </a:r>
            <a:endParaRPr lang="zh-CN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2.使人疲劳。</a:t>
            </a:r>
            <a:endParaRPr lang="zh-CN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3.操劳。</a:t>
            </a:r>
            <a:endParaRPr lang="zh-CN" altLang="en-US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81290" y="5244465"/>
            <a:ext cx="5080000" cy="6972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释义：1.［累累］连续成串的样子；。</a:t>
            </a:r>
            <a:endParaRPr lang="zh-CN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2 </a:t>
            </a:r>
            <a:r>
              <a:rPr lang="zh-CN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形容落魄的样子。</a:t>
            </a:r>
            <a:endParaRPr lang="zh-CN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3.［累赘］多余。</a:t>
            </a:r>
            <a:endParaRPr lang="zh-CN" altLang="en-US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《哥林多后书》8:13   我原不是要别人轻省，你们受累（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lèi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《创世记》25:30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以扫对雅各说：“我累（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lèi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）昏了，求你把这红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汤给我喝。”因此以扫又叫以东（就是红的意思）。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《传道书》2:22    人在日光之下劳碌累（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lèi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）心，在他一切的劳碌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上得着什么呢？ 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20715" y="537527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                    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处读</a:t>
            </a:r>
            <a:r>
              <a:rPr lang="en-US" altLang="zh-CN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lèi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92955" y="1150620"/>
            <a:ext cx="406400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lèi</a:t>
            </a:r>
            <a:endParaRPr lang="en-US" altLang="zh-CN" sz="32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32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35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78575" y="2378075"/>
            <a:ext cx="1979930" cy="27692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碌</a:t>
            </a:r>
            <a:endParaRPr lang="zh-CN" altLang="en-US" sz="17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21855" y="1708785"/>
            <a:ext cx="153416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liù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12440" y="2378710"/>
            <a:ext cx="2476500" cy="2308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碌</a:t>
            </a:r>
            <a:endParaRPr lang="zh-CN" altLang="en-US" sz="17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8680" y="5515610"/>
            <a:ext cx="8712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释义：平庸、繁忙</a:t>
            </a:r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释义：用石头做成的圆筒形农具，也叫石滚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9695" y="1609725"/>
            <a:ext cx="1216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lù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5489575" y="3576320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517015"/>
            <a:ext cx="9799320" cy="135318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3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《撒母耳记下》15:33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大卫对他说：“你若与我同去，必累（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léi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3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我；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3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《诗篇》68:17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神的车辇累（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léi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）万盈千；主在其中，好像在西奈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3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圣山一样。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3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《雅歌》7:7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你的身量好像棕树；你的两乳如同其上的果子，累累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3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léi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下垂。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《雅歌》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7:8  我说：我要上这棕树，抓住枝子。愿你的两乳好像葡萄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3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累累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léi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下垂，你鼻子的气味香如苹果；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79715" y="6096000"/>
            <a:ext cx="5307965" cy="614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处读</a:t>
            </a:r>
            <a:r>
              <a:rPr lang="en-US" altLang="zh-CN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léi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5130" y="8712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léi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95351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《历代志上》2:7  迦米的儿子是亚干，这亚干在当灭的物上犯了罪，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连累（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lěi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）了以色列人。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《哥林多后书》12:16  罢了，我自己并没有累（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lěi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）着你们，你们却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有人说，我是诡诈，用心计牢笼你们。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《希伯来书》12:1  我们既有这许多的见证人，如同云彩围着我们，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就当放下各样的重担，脱去容易缠累（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lěi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）我们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的罪，存心忍耐，奔那摆在我们前头的路程， 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89550" y="6096000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                          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处读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lěi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5130" y="10471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lěi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0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17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953635" y="2355215"/>
            <a:ext cx="1967230" cy="35121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endParaRPr lang="zh-CN" altLang="en-US" sz="1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88000" y="1709420"/>
            <a:ext cx="1746885" cy="7302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nàn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3195" y="2439670"/>
            <a:ext cx="2476500" cy="2415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endParaRPr lang="zh-CN" altLang="en-US" sz="17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59635" y="1708785"/>
            <a:ext cx="1851660" cy="730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nán 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3909695" y="3508375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203055" y="1709420"/>
            <a:ext cx="3855085" cy="1046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nuó</a:t>
            </a:r>
            <a:endParaRPr lang="zh-CN" altLang="en-US" sz="4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37" y="2439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左右箭头 11"/>
          <p:cNvSpPr/>
          <p:nvPr>
            <p:custDataLst>
              <p:tags r:id="rId3"/>
            </p:custDataLst>
          </p:nvPr>
        </p:nvSpPr>
        <p:spPr>
          <a:xfrm>
            <a:off x="7435215" y="3508375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639175" y="2355850"/>
            <a:ext cx="4774565" cy="2560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endParaRPr lang="zh-CN" altLang="en-US" sz="1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8350" y="5245100"/>
            <a:ext cx="5240020" cy="419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1835785" indent="-1835785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释义：1.不幸的遭遇；灾难。</a:t>
            </a:r>
            <a:endParaRPr lang="zh-CN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835785" indent="-1835785"/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2.质问；责问。</a:t>
            </a:r>
            <a:endParaRPr lang="zh-CN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03960" y="5019675"/>
            <a:ext cx="5080000" cy="14243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altLang="en-US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释义：1.困难。</a:t>
            </a:r>
            <a:endParaRPr lang="zh-CN" altLang="en-US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2.使感到困难。</a:t>
            </a:r>
            <a:endParaRPr lang="zh-CN" altLang="en-US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3.不好。</a:t>
            </a:r>
            <a:endParaRPr lang="zh-CN" altLang="en-US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b="1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4.不容易；不大可能。</a:t>
            </a:r>
            <a:endParaRPr lang="zh-CN" altLang="en-US" b="1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63205" y="5170170"/>
            <a:ext cx="3409950" cy="6972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altLang="en-US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释义：1古同“傩”，古代驱赶疫鬼的一种仪式。后来演变为一种舞蹈。</a:t>
            </a:r>
            <a:endParaRPr lang="zh-CN" altLang="en-US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《腓立比书》2:26  他很想念你们众人，并且极其难（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nán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）过，因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为你们听见他病了。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《马太福音》19:23   耶稣对门徒说：“我实在告诉你们，财主进天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国是难（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nán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）的。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《罗马书》8:35   谁能使我们与基督的爱隔绝呢？难（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nán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）道是患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难（</a:t>
            </a:r>
            <a:r>
              <a:rPr lang="zh-CN" altLang="en-US" sz="2400">
                <a:solidFill>
                  <a:srgbClr val="2F7595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nàn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）吗？是困苦吗？是逼迫吗？是饥饿吗？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是赤身露体吗？是危险吗？是刀剑吗？  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05755" y="9855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难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nán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9852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《申命记》4:30日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后你遭遇一切患难（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nàn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）的时候，你必归回耶和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华－你的　神，听从他的话。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《腓立比书》4:14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然而，你们和我同受患难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nàn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原是美事。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《以弗所书》6:13   所以，要拿起　神所赐的全副军装，好在磨难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nàn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）的日子抵挡仇敌，并且成就了一切，还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能站立得住。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5130" y="10458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难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nàn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04558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35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78575" y="2378075"/>
            <a:ext cx="1979930" cy="27692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盛 </a:t>
            </a:r>
            <a:endParaRPr lang="zh-CN" altLang="en-US" sz="17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90995" y="1609090"/>
            <a:ext cx="2197735" cy="929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chéng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12440" y="2378710"/>
            <a:ext cx="2476500" cy="2308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盛 </a:t>
            </a:r>
            <a:endParaRPr lang="zh-CN" altLang="en-US" sz="17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3745" y="1609725"/>
            <a:ext cx="2196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shèng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5489575" y="3576320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53810" y="5404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纳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806450"/>
            <a:ext cx="9799320" cy="142424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盛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shèng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释义：1.兴旺；旺盛。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2.多；丰富。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3.繁茂。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4.显赫。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5.深厚。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6.广泛；普遍。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7.规模大而隆重。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8.炽烈。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9.副词。极；非常。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10.（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Shènɡ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）姓。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42380" y="1433830"/>
            <a:ext cx="4064000" cy="2393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盛 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chéng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32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32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释义：1.把东西装进 </a:t>
            </a:r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容器内。</a:t>
            </a:r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2.容纳。</a:t>
            </a:r>
            <a:endParaRPr lang="zh-CN" altLang="en-US" sz="2400"/>
          </a:p>
        </p:txBody>
      </p:sp>
      <p:cxnSp>
        <p:nvCxnSpPr>
          <p:cNvPr id="8" name="直接连接符 7"/>
          <p:cNvCxnSpPr/>
          <p:nvPr/>
        </p:nvCxnSpPr>
        <p:spPr>
          <a:xfrm>
            <a:off x="6009005" y="1433830"/>
            <a:ext cx="12700" cy="418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《创世记》9:7   你们要生养众多，在地上昌盛（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shèng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）繁茂。”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《路加福音》12:16   就用比喻对他们说：“有一个财主田产丰盛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shèng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）；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《约翰三书》1:2   亲爱的兄弟啊，我愿你凡事兴盛（shèng），身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体健壮，正如你的灵魂兴盛（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shèng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）一样。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68925" y="10471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盛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shèng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751965"/>
            <a:ext cx="9799320" cy="132969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《民数记》7:13  他的供物是：一个银盘子，重一百三十舍客勒，一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个银碗，重七十舍客勒，都是按圣所的平，也都盛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chéng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）满了调油的细面作素祭；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《约翰福音》2:6   照犹太人洁净的规矩，有六口石缸摆在那里，每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口可以盛（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chéng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）两三桶水。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《启示录》5:8   他既拿了书卷，四活物和二十四位长老就俯伏在羔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羊面前，各拿着琴和盛（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chéng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）满了香的金炉；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这香就是众圣徒的祈祷。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67250" y="1150620"/>
            <a:ext cx="4064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altLang="zh-CN" sz="3200" dirty="0" err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endParaRPr lang="zh-CN" altLang="en-US" sz="32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95351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00" name="文本框 99"/>
          <p:cNvSpPr txBox="1"/>
          <p:nvPr/>
        </p:nvSpPr>
        <p:spPr>
          <a:xfrm>
            <a:off x="5289550" y="92329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盛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chéng</a:t>
            </a:r>
            <a:endParaRPr lang="en-US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87" y="219089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887845" y="1485900"/>
            <a:ext cx="2000885" cy="10528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yào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10980" y="1485900"/>
            <a:ext cx="2494915" cy="1104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4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lào</a:t>
            </a:r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31005" y="28797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纳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87" y="219089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47" y="219089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0" name="文本框 99"/>
          <p:cNvSpPr txBox="1"/>
          <p:nvPr/>
        </p:nvSpPr>
        <p:spPr>
          <a:xfrm>
            <a:off x="8851265" y="2190750"/>
            <a:ext cx="5080000" cy="32321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16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</a:t>
            </a:r>
            <a:endParaRPr lang="zh-CN" altLang="en-US" sz="166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53810" y="2190115"/>
            <a:ext cx="5080000" cy="28263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16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</a:t>
            </a:r>
            <a:endParaRPr lang="zh-CN" altLang="en-US" sz="166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67" y="219153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779520" y="2190115"/>
            <a:ext cx="4856480" cy="37007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16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</a:t>
            </a:r>
            <a:endParaRPr lang="zh-CN" altLang="en-US" sz="166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98245" y="2191385"/>
            <a:ext cx="5270500" cy="2646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6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</a:t>
            </a:r>
            <a:endParaRPr lang="zh-CN" altLang="en-US" sz="166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12615" y="1485900"/>
            <a:ext cx="4698365" cy="11042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4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yuè </a:t>
            </a:r>
            <a:endParaRPr lang="en-US" altLang="en-US" sz="4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65655" y="1485900"/>
            <a:ext cx="4932680" cy="1000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lè</a:t>
            </a:r>
            <a:endParaRPr lang="en-US" altLang="en-US" sz="4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31:42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若不是我父亲以撒所敬畏的　神，就是亚伯拉罕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　神与我同在，你如今必定打发我空手而去。　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神看见我的苦情和我的劳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，就在昨夜责备你。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出埃及记 20:9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六日要劳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做你一切的工，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利未记 23:7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第一日当有圣会，什么劳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的工都不可做；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诗篇 109:11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愿强暴的债主牢笼他一切所有的！愿外人抢他劳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得来的！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72915" y="6372225"/>
            <a:ext cx="6193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备注：圣经中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lù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出现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92955" y="115062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lù</a:t>
            </a:r>
            <a:endParaRPr lang="zh-CN" altLang="en-US" sz="32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7840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391285" y="-220345"/>
            <a:ext cx="4617085" cy="9431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乐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lè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 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 快乐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乐 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yuè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4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释义：1.音乐。五声八音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4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的统称。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4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2.乐器。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4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3.（Yuè）姓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42380" y="1532255"/>
            <a:ext cx="4064000" cy="2393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乐 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yào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 ：爱好，喜爱。</a:t>
            </a:r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乐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lào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释义：用于地名。</a:t>
            </a:r>
            <a:endParaRPr lang="zh-CN" altLang="en-US" sz="2400"/>
          </a:p>
        </p:txBody>
      </p:sp>
      <p:cxnSp>
        <p:nvCxnSpPr>
          <p:cNvPr id="8" name="直接连接符 7"/>
          <p:cNvCxnSpPr/>
          <p:nvPr/>
        </p:nvCxnSpPr>
        <p:spPr>
          <a:xfrm>
            <a:off x="6009005" y="1433830"/>
            <a:ext cx="12700" cy="418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66825" y="1604010"/>
            <a:ext cx="993013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《创世记》31:27  你为什么暗暗地逃跑，偷着走，并不告诉我，叫我可</a:t>
            </a:r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以欢乐（</a:t>
            </a:r>
            <a:r>
              <a:rPr lang="zh-CN" alt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lè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）、唱歌、击鼓、弹琴地送你回去？ </a:t>
            </a:r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《出埃及记》35:5  你们中间要拿礼物献给耶和华，凡乐（</a:t>
            </a:r>
            <a:r>
              <a:rPr lang="zh-CN" alt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lè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）意献的可</a:t>
            </a:r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以拿耶和华的礼物来，就是金、银、铜，</a:t>
            </a:r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《路加福音》1:47  我灵以　神我的救主为乐（</a:t>
            </a:r>
            <a:r>
              <a:rPr lang="zh-CN" alt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lè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）；</a:t>
            </a:r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《腓立比书》4:4  你们要靠主常常喜乐（</a:t>
            </a:r>
            <a:r>
              <a:rPr lang="zh-CN" alt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lè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）。我再说，你们要喜乐</a:t>
            </a:r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lè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 </a:t>
            </a:r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34605" y="67468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30470" y="9144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乐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lè</a:t>
            </a:r>
            <a:endParaRPr lang="zh-CN" altLang="en-US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91414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6618605" y="568388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249680" indent="-1249680"/>
            <a:r>
              <a:rPr lang="zh-CN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</a:t>
            </a:r>
            <a:r>
              <a:rPr 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Lè</a:t>
            </a:r>
            <a:r>
              <a:rPr lang="zh-CN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出现435次。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66825" y="1604010"/>
            <a:ext cx="9930130" cy="5254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endParaRPr 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8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撒母耳记下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6:5  大卫和以色列的全家在耶和华面前，用</a:t>
            </a:r>
            <a:endParaRPr lang="en-US" alt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松木制造的各样乐（</a:t>
            </a:r>
            <a:r>
              <a:rPr lang="en-US" alt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yuè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）器和琴、瑟、</a:t>
            </a:r>
            <a:endParaRPr lang="en-US" alt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鼓、钹、锣，作乐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2F7595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lè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跳舞。</a:t>
            </a:r>
            <a:endParaRPr lang="en-US" alt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历代志上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13:8   大卫和以色列众人在　神前用琴、瑟、</a:t>
            </a:r>
            <a:endParaRPr lang="en-US" alt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锣、鼓、号作乐（</a:t>
            </a:r>
            <a:r>
              <a:rPr lang="en-US" alt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yuè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），极力跳舞歌唱。</a:t>
            </a:r>
            <a:endParaRPr lang="en-US" alt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lang="zh-CN" altLang="en-US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历代志上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15:16   大卫吩咐利未人的族长，派他们歌唱的</a:t>
            </a:r>
            <a:endParaRPr lang="en-US" alt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弟兄用琴瑟和钹作乐（</a:t>
            </a:r>
            <a:r>
              <a:rPr lang="en-US" alt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yuè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），欢欢喜</a:t>
            </a:r>
            <a:endParaRPr lang="en-US" alt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喜地大声歌颂。                       </a:t>
            </a:r>
            <a:r>
              <a:rPr lang="en-US" altLang="zh-CN" sz="28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endParaRPr lang="en-US" altLang="zh-CN" sz="28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8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</a:t>
            </a:r>
            <a:endParaRPr lang="zh-CN" altLang="en-US" sz="28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0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  </a:t>
            </a:r>
            <a:endParaRPr lang="en-US" altLang="zh-CN" sz="20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altLang="zh-CN" sz="20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    </a:t>
            </a:r>
            <a:r>
              <a:rPr lang="zh-CN" altLang="en-US" sz="20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</a:t>
            </a:r>
            <a:r>
              <a:rPr lang="zh-CN" altLang="en-US" sz="20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yuè</a:t>
            </a:r>
            <a:r>
              <a:rPr lang="zh-CN" altLang="en-US" sz="20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出现27次</a:t>
            </a:r>
            <a:endParaRPr lang="zh-CN" altLang="en-US" sz="20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34605" y="67468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30470" y="9144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乐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yuè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91414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2962655" y="2767280"/>
            <a:ext cx="6266690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谢谢大家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936750"/>
            <a:ext cx="9799320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箴言 20:26智慧的王簸散恶人，用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碡滚轧他们。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箴言 20:26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智慧的王簸散恶人，用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碡滚轧他们。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以赛亚书 28:27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原来打小茴香，不用尖利的器具，轧大茴香，也不用碌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碡；但用杖打小茴香，用棍打大茴香。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以赛亚书 28:28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做饼的粮食是用磨磨碎，因它不必常打；虽用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碡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和马打散，却不磨它。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    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备注：圣经中</a:t>
            </a:r>
            <a:r>
              <a:rPr lang="en-US" altLang="zh-CN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liù</a:t>
            </a:r>
            <a:r>
              <a:rPr lang="zh-CN" alt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出现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92955" y="1150620"/>
            <a:ext cx="4064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</a:t>
            </a:r>
            <a:r>
              <a:rPr lang="en-US" altLang="zh-CN" sz="3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liù</a:t>
            </a:r>
            <a:endParaRPr lang="en-US" altLang="zh-CN" sz="3200" dirty="0" err="1">
              <a:solidFill>
                <a:srgbClr val="C0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endParaRPr lang="zh-CN" altLang="en-US" sz="32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35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78575" y="2378075"/>
            <a:ext cx="1979930" cy="27692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latin typeface="楷体" panose="02010609060101010101" pitchFamily="49" charset="-122"/>
                <a:ea typeface="楷体" panose="02010609060101010101" pitchFamily="49" charset="-122"/>
              </a:rPr>
              <a:t>嘎 </a:t>
            </a:r>
            <a:endParaRPr lang="zh-CN" altLang="en-US" sz="1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1835" y="1609725"/>
            <a:ext cx="1694180" cy="9290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gā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12440" y="-304800"/>
            <a:ext cx="2476500" cy="4992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latin typeface="楷体" panose="02010609060101010101" pitchFamily="49" charset="-122"/>
                <a:ea typeface="楷体" panose="02010609060101010101" pitchFamily="49" charset="-122"/>
              </a:rPr>
              <a:t> 嘎</a:t>
            </a:r>
            <a:endParaRPr lang="zh-CN" altLang="en-US" sz="17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34150" y="5404485"/>
            <a:ext cx="8110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释义：多地名，音译如：戛纳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2375" y="1609725"/>
            <a:ext cx="1363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jiá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5489575" y="3576320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53810" y="5404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戛纳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847340" y="5147310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释义：1.敲击2.嘹亮的鸟鸣声3.形容声音突然终止</a:t>
            </a:r>
            <a:endParaRPr lang="zh-CN" altLang="en-US" b="0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8570" y="1856740"/>
            <a:ext cx="9799320" cy="13192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《启示录 》1:8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主　神说：“我是阿拉法，我是俄梅戛（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gā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）（阿拉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法，俄梅戛：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gā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是希腊字母首末二字），是昔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在、今在、以后永在的全能者。”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《启示录 》21:6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他又对我说：“都成了！我是阿拉法，我是俄梅戛；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gā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我是初，我是终。我要将生命泉的水白白赐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给那口渴的人喝。 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《启示录 》22:13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我是阿拉法，我是俄梅戛（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gā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）；我是首先的，我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是末后的；我是初，我是终。”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备注：圣经中3处都读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gā</a:t>
            </a:r>
            <a:b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1440" y="5608955"/>
            <a:ext cx="619379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endParaRPr lang="en-US" altLang="zh-CN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5130" y="121158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戛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gā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09455" y="11503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35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78575" y="2378075"/>
            <a:ext cx="1979930" cy="27692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给 </a:t>
            </a:r>
            <a:endParaRPr lang="zh-CN" altLang="en-US" sz="17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93305" y="1609725"/>
            <a:ext cx="1362710" cy="9290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jǐ </a:t>
            </a:r>
            <a:endParaRPr lang="en-US" altLang="zh-CN" sz="480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12440" y="2378710"/>
            <a:ext cx="2476500" cy="2308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给 </a:t>
            </a:r>
            <a:endParaRPr lang="zh-CN" altLang="en-US" sz="17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6020" y="5244465"/>
            <a:ext cx="8405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</a:t>
            </a:r>
            <a:endParaRPr lang="en-US" altLang="zh-CN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65525" y="1609725"/>
            <a:ext cx="1560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gěi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5489575" y="3576320"/>
            <a:ext cx="922020" cy="3384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53810" y="5404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戛戛纳纳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PP_MARK_KEY" val="eed37165-fa1f-45d8-ad43-856958462ff4"/>
  <p:tag name="COMMONDATA" val="eyJjb3VudCI6MjQsImhkaWQiOiI5NmQ4NDEwM2M1MDU5NTgzNjRjZWRlOTcxMTU4M2JkNCIsInVzZXJDb3VudCI6NX0="/>
  <p:tag name="commondata" val="eyJjb3VudCI6MjUsImhkaWQiOiI5NmQ4NDEwM2M1MDU5NTgzNjRjZWRlOTcxMTU4M2JkNCIsInVzZXJDb3VudCI6Nn0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14380</Words>
  <Application>WPS 演示</Application>
  <PresentationFormat>宽屏</PresentationFormat>
  <Paragraphs>1024</Paragraphs>
  <Slides>53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70" baseType="lpstr">
      <vt:lpstr>Arial</vt:lpstr>
      <vt:lpstr>宋体</vt:lpstr>
      <vt:lpstr>Wingdings</vt:lpstr>
      <vt:lpstr>楷体</vt:lpstr>
      <vt:lpstr>微软雅黑</vt:lpstr>
      <vt:lpstr>Times New Roman</vt:lpstr>
      <vt:lpstr>Calibri</vt:lpstr>
      <vt:lpstr>Arial Unicode MS</vt:lpstr>
      <vt:lpstr>等线 Light</vt:lpstr>
      <vt:lpstr>等线</vt:lpstr>
      <vt:lpstr>BrowalliaUPC</vt:lpstr>
      <vt:lpstr>PMingLiU</vt:lpstr>
      <vt:lpstr>Meiryo UI</vt:lpstr>
      <vt:lpstr>GulimChe</vt:lpstr>
      <vt:lpstr>BatangChe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秋颖</cp:lastModifiedBy>
  <cp:revision>62</cp:revision>
  <dcterms:created xsi:type="dcterms:W3CDTF">1900-01-01T00:00:00Z</dcterms:created>
  <dcterms:modified xsi:type="dcterms:W3CDTF">2023-12-08T13:59:21Z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371EFABCD7B74CBDA958369F2653DF22</vt:lpwstr>
  </property>
</Properties>
</file>