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0" r:id="rId4"/>
    <p:sldId id="366" r:id="rId5"/>
    <p:sldId id="281" r:id="rId6"/>
    <p:sldId id="283" r:id="rId7"/>
    <p:sldId id="289" r:id="rId8"/>
    <p:sldId id="345" r:id="rId9"/>
    <p:sldId id="346" r:id="rId10"/>
    <p:sldId id="292" r:id="rId11"/>
    <p:sldId id="347" r:id="rId12"/>
    <p:sldId id="348" r:id="rId13"/>
    <p:sldId id="279" r:id="rId14"/>
    <p:sldId id="298" r:id="rId15"/>
    <p:sldId id="297" r:id="rId16"/>
    <p:sldId id="302" r:id="rId17"/>
    <p:sldId id="367" r:id="rId18"/>
    <p:sldId id="349" r:id="rId19"/>
    <p:sldId id="351" r:id="rId20"/>
    <p:sldId id="357" r:id="rId21"/>
    <p:sldId id="355" r:id="rId22"/>
    <p:sldId id="358" r:id="rId23"/>
    <p:sldId id="306" r:id="rId24"/>
    <p:sldId id="317" r:id="rId25"/>
    <p:sldId id="309" r:id="rId26"/>
    <p:sldId id="300" r:id="rId27"/>
    <p:sldId id="310" r:id="rId28"/>
    <p:sldId id="261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Ink Free" panose="03080402000500000000" pitchFamily="66" charset="0"/>
      <p:regular r:id="rId35"/>
    </p:embeddedFont>
    <p:embeddedFont>
      <p:font typeface="等线" panose="02010600030101010101" pitchFamily="2" charset="-122"/>
      <p:regular r:id="rId36"/>
      <p:bold r:id="rId37"/>
    </p:embeddedFont>
    <p:embeddedFont>
      <p:font typeface="等线 Light" panose="02010600030101010101" pitchFamily="2" charset="-122"/>
      <p:regular r:id="rId38"/>
    </p:embeddedFont>
    <p:embeddedFont>
      <p:font typeface="楷体" panose="02010609060101010101" pitchFamily="49" charset="-122"/>
      <p:regular r:id="rId39"/>
    </p:embeddedFont>
    <p:embeddedFont>
      <p:font typeface="微软雅黑" panose="020B0503020204020204" pitchFamily="34" charset="-122"/>
      <p:regular r:id="rId40"/>
      <p:bold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99C2"/>
    <a:srgbClr val="2F7595"/>
    <a:srgbClr val="54A4C8"/>
    <a:srgbClr val="8FC4DB"/>
    <a:srgbClr val="B9DAE9"/>
    <a:srgbClr val="235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EC3F-D168-420E-9AF0-2EC32896968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92D-21C3-4173-8B68-28EFAA22A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怜悯：对肉体或精神上遭受痛苦的人或者对不幸的人表示同情</a:t>
            </a:r>
            <a:r>
              <a:rPr lang="en-US" altLang="zh-CN" dirty="0"/>
              <a:t>.</a:t>
            </a:r>
            <a:r>
              <a:rPr lang="zh-CN" altLang="en-US" dirty="0"/>
              <a:t>怜恤：同“怜悯 ”个人觉得怜悯可能只是思想中表现出来同情的一面</a:t>
            </a:r>
            <a:r>
              <a:rPr lang="en-US" altLang="zh-CN" dirty="0"/>
              <a:t>.</a:t>
            </a:r>
            <a:r>
              <a:rPr lang="zh-CN" altLang="en-US" dirty="0"/>
              <a:t>而怜恤可能除了同情之外</a:t>
            </a:r>
            <a:r>
              <a:rPr lang="en-US" altLang="zh-CN" dirty="0"/>
              <a:t>,</a:t>
            </a:r>
            <a:r>
              <a:rPr lang="zh-CN" altLang="en-US" dirty="0"/>
              <a:t>还有一些体恤的含义</a:t>
            </a:r>
            <a:r>
              <a:rPr lang="en-US" altLang="zh-CN" dirty="0"/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3304693" y="2767280"/>
            <a:ext cx="5582614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圣经中的生僻字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6" y="9205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纳谏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946275" y="2313305"/>
            <a:ext cx="8400415" cy="302704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4"/>
          <p:cNvSpPr txBox="1"/>
          <p:nvPr/>
        </p:nvSpPr>
        <p:spPr>
          <a:xfrm>
            <a:off x="5191125" y="5526405"/>
            <a:ext cx="4329430" cy="42799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71777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en-US" sz="2400" dirty="0">
                <a:solidFill>
                  <a:srgbClr val="71777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在圣经中出现</a:t>
            </a:r>
            <a:r>
              <a:rPr lang="en-US" altLang="zh-CN" sz="2400" dirty="0">
                <a:solidFill>
                  <a:srgbClr val="71777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516</a:t>
            </a:r>
            <a:r>
              <a:rPr lang="zh-CN" altLang="en-US" sz="2400" dirty="0">
                <a:solidFill>
                  <a:srgbClr val="71777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8550" y="2730500"/>
            <a:ext cx="5959475" cy="1631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/>
              <a:t>     </a:t>
            </a:r>
            <a:r>
              <a:rPr lang="zh-CN" altLang="en-US" sz="2800"/>
              <a:t>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传道书》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4:13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贫穷而有智慧的少年人，胜过年老不肯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纳谏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à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jiàn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）的愚昧王。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919704" y="893283"/>
            <a:ext cx="125481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</a:t>
            </a:r>
            <a:endParaRPr lang="zh-CN" altLang="en-US" sz="857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62960" y="2312670"/>
            <a:ext cx="1231265" cy="27959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38265" y="2245995"/>
            <a:ext cx="2023110" cy="24669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8000" dirty="0"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异</a:t>
            </a:r>
            <a:r>
              <a:rPr lang="zh-CN" altLang="zh-CN" sz="18000" dirty="0"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95486" y="1508836"/>
            <a:ext cx="1451728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</a:t>
            </a:r>
            <a:r>
              <a:rPr lang="zh-CN" altLang="zh-CN" sz="48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4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7676760" y="5520394"/>
            <a:ext cx="2938231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3832860" y="1273810"/>
            <a:ext cx="4688205" cy="972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720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480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chà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94855" y="1391285"/>
            <a:ext cx="4528820" cy="1697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6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31735" y="5520690"/>
            <a:ext cx="3406775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释义：</a:t>
            </a:r>
            <a:r>
              <a:rPr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觉得意外和奇怪。</a:t>
            </a:r>
            <a:endParaRPr lang="zh-CN" altLang="en-US" sz="2400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54875" y="1391285"/>
            <a:ext cx="41363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yì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6" y="9205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诧异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4084033" y="4535941"/>
            <a:ext cx="6173909" cy="1078537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/>
          </a:p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/>
          </a:p>
        </p:txBody>
      </p:sp>
      <p:sp>
        <p:nvSpPr>
          <p:cNvPr id="11" name="任意多边形: 形状 10"/>
          <p:cNvSpPr/>
          <p:nvPr/>
        </p:nvSpPr>
        <p:spPr>
          <a:xfrm>
            <a:off x="1733107" y="2174844"/>
            <a:ext cx="8963245" cy="2146514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26" name="文本框 4"/>
          <p:cNvSpPr txBox="1"/>
          <p:nvPr/>
        </p:nvSpPr>
        <p:spPr>
          <a:xfrm>
            <a:off x="1904499" y="2290914"/>
            <a:ext cx="8793124" cy="203009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>
                <a:ea typeface="微软雅黑" panose="020B0503020204020204" charset="-122"/>
                <a:sym typeface="+mn-ea"/>
              </a:rPr>
              <a:t>  </a:t>
            </a:r>
            <a:r>
              <a:rPr sz="2800">
                <a:ea typeface="微软雅黑" panose="020B0503020204020204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传道书》5:8  你若在一省之中见穷人受欺压，并夺去公义，公平的事，不要因此</a:t>
            </a:r>
            <a:r>
              <a:rPr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诧</a:t>
            </a:r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异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en-US" altLang="zh-CN" sz="2800">
                <a:uFillTx/>
                <a:latin typeface="Calibri" panose="020F0502020204030204" charset="0"/>
                <a:ea typeface="微软雅黑" panose="020B0503020204020204" charset="-122"/>
                <a:sym typeface="+mn-ea"/>
              </a:rPr>
              <a:t>chà 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yì</a:t>
            </a:r>
            <a:r>
              <a:rPr lang="en-US" altLang="zh-CN" sz="2800">
                <a:uFillTx/>
                <a:latin typeface="Calibri" panose="020F0502020204030204" charset="0"/>
                <a:ea typeface="微软雅黑" panose="020B0503020204020204" charset="-122"/>
                <a:sym typeface="+mn-ea"/>
              </a:rPr>
              <a:t>)</a:t>
            </a:r>
            <a:r>
              <a:rPr lang="zh-CN" altLang="en-US" sz="2800">
                <a:uFillTx/>
                <a:latin typeface="Calibri" panose="020F0502020204030204" charset="0"/>
                <a:ea typeface="微软雅黑" panose="020B0503020204020204" charset="-122"/>
                <a:sym typeface="+mn-ea"/>
              </a:rPr>
              <a:t>。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因有一位高过居高位的鉴察，在他们以上还有更高的。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4084320" y="4587875"/>
            <a:ext cx="6090920" cy="113728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</a:t>
            </a:r>
          </a:p>
          <a:p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14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95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94996" y="1458778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2752695" y="1843499"/>
            <a:ext cx="1931607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53360" y="2501900"/>
            <a:ext cx="2821940" cy="25685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呕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12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6546215" y="2568575"/>
            <a:ext cx="1238250" cy="27095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气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62630" y="1664335"/>
            <a:ext cx="4660900" cy="1552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66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òu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51655" y="5626100"/>
            <a:ext cx="7198995" cy="643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释义：指呕吐出气体，即打饱嗝，嗳（</a:t>
            </a:r>
            <a:r>
              <a:rPr lang="zh-CN" altLang="en-US" sz="2400">
                <a:solidFill>
                  <a:srgbClr val="3E99C2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ǎi</a:t>
            </a:r>
            <a:r>
              <a:rPr lang="zh-CN" altLang="en-US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）气。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30110" y="1664970"/>
            <a:ext cx="4064000" cy="836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5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qì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2050774" y="2031306"/>
            <a:ext cx="8090451" cy="224784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indent="-45720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2231390" y="2030730"/>
            <a:ext cx="7910195" cy="38754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38125">
              <a:lnSpc>
                <a:spcPct val="150000"/>
              </a:lnSpc>
            </a:pPr>
            <a:br>
              <a:rPr lang="zh-CN" altLang="en-US" sz="24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《传道书》5:17  并且他终身在黑暗中吃喝，多有烦恼，又有病患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呕气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en-US" altLang="zh-CN" sz="280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òu 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qì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>
                <a:latin typeface="Calibri" panose="020F0502020204030204" charset="0"/>
                <a:ea typeface="微软雅黑" panose="020B0503020204020204" charset="-122"/>
                <a:sym typeface="+mn-ea"/>
              </a:rPr>
              <a:t>                         </a:t>
            </a:r>
            <a:br>
              <a:rPr lang="zh-CN" altLang="en-US" sz="28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r>
              <a:rPr lang="zh-CN" altLang="en-US" sz="24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>
                <a:latin typeface="Calibri" panose="020F0502020204030204" charset="0"/>
                <a:ea typeface="微软雅黑" panose="020B0503020204020204" charset="-122"/>
                <a:sym typeface="+mn-ea"/>
              </a:rPr>
              <a:t>       </a:t>
            </a:r>
            <a:br>
              <a:rPr lang="zh-CN" altLang="en-US" sz="24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24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99532" y="5032025"/>
            <a:ext cx="6097656" cy="764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33832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155565" y="1236345"/>
            <a:ext cx="4719955" cy="66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呕气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0" y="246369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77" y="246369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649518" y="2148880"/>
            <a:ext cx="1734383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375410" y="1651032"/>
            <a:ext cx="1206171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4400" dirty="0"/>
          </a:p>
        </p:txBody>
      </p:sp>
      <p:sp>
        <p:nvSpPr>
          <p:cNvPr id="2" name="文本框 1"/>
          <p:cNvSpPr txBox="1"/>
          <p:nvPr/>
        </p:nvSpPr>
        <p:spPr>
          <a:xfrm>
            <a:off x="3117215" y="2398395"/>
            <a:ext cx="5024755" cy="1566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70040" y="2464435"/>
            <a:ext cx="5856605" cy="3977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逞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21170" y="1651635"/>
            <a:ext cx="4977130" cy="1393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chěnɡ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49720" y="5527040"/>
            <a:ext cx="4609465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释义：放纵自己; 逞性妄为。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51605" y="154178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zì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161280" y="1003935"/>
            <a:ext cx="227901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自逞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68557" y="1599417"/>
            <a:ext cx="8865704" cy="2932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74236" y="2421340"/>
            <a:ext cx="7533861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《传道书》7:16  不要行义过分，也不要过于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自逞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zì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chěnɡ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智慧，何必自取败亡呢？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b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br>
              <a:rPr lang="en-US" altLang="zh-CN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zh-CN" sz="36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4236" y="4543482"/>
            <a:ext cx="7635736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</a:p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54706" y="5168717"/>
            <a:ext cx="609765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43070" y="2976880"/>
            <a:ext cx="4900930" cy="1174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60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《雅歌》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37" y="172455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21550" y="996950"/>
            <a:ext cx="1183005" cy="11614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cī</a:t>
            </a:r>
            <a:endParaRPr lang="zh-CN" altLang="en-US" sz="48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11" y="172455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604802" y="5430730"/>
            <a:ext cx="263905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15005" y="1724660"/>
            <a:ext cx="1025525" cy="24765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63360" y="1725295"/>
            <a:ext cx="1898015" cy="21418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7000" dirty="0"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疵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0640" y="5079365"/>
            <a:ext cx="12668250" cy="641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释义：</a:t>
            </a:r>
            <a:r>
              <a:rPr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本指玉的疵病，喻微小的缺点，后泛指一切缺点；</a:t>
            </a:r>
          </a:p>
          <a:p>
            <a:r>
              <a:rPr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指毛病，比喻人的过失或事物的缺</a:t>
            </a:r>
            <a:r>
              <a:rPr lang="zh-CN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点。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29330" y="997585"/>
            <a:ext cx="4267200" cy="1360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xi</a:t>
            </a:r>
            <a:r>
              <a:rPr lang="zh-CN" altLang="en-US" sz="4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á</a:t>
            </a:r>
            <a:r>
              <a:rPr lang="zh-CN" altLang="en-US" sz="480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175885" y="920750"/>
            <a:ext cx="22644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瑕疵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68557" y="1599417"/>
            <a:ext cx="8865704" cy="2932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4425" y="2421255"/>
            <a:ext cx="8204200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《雅歌》4:7 我的佳偶，你全然美丽，毫无</a:t>
            </a:r>
          </a:p>
          <a:p>
            <a:pPr indent="304800">
              <a:lnSpc>
                <a:spcPct val="150000"/>
              </a:lnSpc>
            </a:pP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瑕疵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80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xi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á</a:t>
            </a:r>
            <a:r>
              <a:rPr lang="zh-CN" altLang="en-US" sz="280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cī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4236" y="4543482"/>
            <a:ext cx="7635736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</a:p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1295" y="5314315"/>
            <a:ext cx="4901565" cy="3149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40685" y="2814955"/>
            <a:ext cx="6311265" cy="95123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传道书》《雅歌》</a:t>
            </a:r>
            <a:endParaRPr lang="zh-CN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37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71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604802" y="5430730"/>
            <a:ext cx="263905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04210" y="2463800"/>
            <a:ext cx="638810" cy="27571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65925" y="2346960"/>
            <a:ext cx="1694815" cy="23602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58990" y="1468755"/>
            <a:ext cx="1301750" cy="1633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6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qí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55970" y="5220970"/>
            <a:ext cx="8887460" cy="1048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</a:t>
            </a:r>
            <a:r>
              <a:rPr lang="en-US" altLang="zh-CN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花畦又称“花池子”，</a:t>
            </a:r>
          </a:p>
          <a:p>
            <a:r>
              <a:rPr lang="en-US" altLang="zh-CN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是划分出一定形状来栽植花卉的床地。      </a:t>
            </a:r>
            <a:br>
              <a:rPr lang="en-US" altLang="zh-CN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en-US" altLang="zh-CN" sz="2400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74110" y="1642745"/>
            <a:ext cx="4166235" cy="821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ó</a:t>
            </a:r>
            <a:r>
              <a:rPr lang="zh-CN" altLang="en-US" sz="5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</a:t>
            </a:r>
            <a:r>
              <a:rPr lang="zh-CN" altLang="en-US" sz="5400">
                <a:latin typeface="Arial" panose="020B0604020202020204" pitchFamily="34" charset="0"/>
                <a:cs typeface="Arial" panose="020B0604020202020204" pitchFamily="34" charset="0"/>
              </a:rPr>
              <a:t>uā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117465" y="920750"/>
            <a:ext cx="232283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花畦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anose="02010600030101010101" pitchFamily="2" charset="-122"/>
              <a:ea typeface="方正仿宋简体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57" y="1599417"/>
            <a:ext cx="8865704" cy="2932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11400" y="2172970"/>
            <a:ext cx="8161020" cy="22783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r>
              <a:rPr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《雅歌》5:13 </a:t>
            </a:r>
            <a:r>
              <a:rPr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他的两腮如香</a:t>
            </a:r>
            <a:r>
              <a:rPr sz="2800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花畦</a:t>
            </a:r>
            <a:r>
              <a:rPr 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h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uā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qí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如香草台。他的</a:t>
            </a:r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嘴</a:t>
            </a:r>
            <a:r>
              <a:rPr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唇像百合花，且滴下没药汁</a:t>
            </a:r>
            <a:r>
              <a:rPr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4236" y="4543482"/>
            <a:ext cx="7635736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</a:p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54706" y="5168717"/>
            <a:ext cx="609765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2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268980" y="-100965"/>
            <a:ext cx="974090" cy="75882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66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旌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69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6391910" y="2399030"/>
            <a:ext cx="923290" cy="25336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26205" y="1662430"/>
            <a:ext cx="1558290" cy="8940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4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jīnɡ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55498" y="1661689"/>
            <a:ext cx="182533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66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484495" y="5301615"/>
            <a:ext cx="5847080" cy="1679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释义：</a:t>
            </a:r>
            <a:r>
              <a:rPr lang="zh-CN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泛指各种旗帜</a:t>
            </a:r>
            <a:r>
              <a:rPr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400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8030" y="154178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qí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1945964" y="2167467"/>
            <a:ext cx="8847931" cy="352660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519680" y="2355850"/>
            <a:ext cx="6455410" cy="3686810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ct val="150000"/>
              </a:lnSpc>
            </a:pP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《雅歌》6:4  我的佳偶啊，你的美丽如得撒，秀美如耶路撒冷，威武如展开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latin typeface="Calibri" panose="020F0502020204030204" charset="0"/>
                <a:ea typeface="微软雅黑" panose="020B0503020204020204" charset="-122"/>
                <a:sym typeface="+mn-ea"/>
              </a:rPr>
              <a:t> jīnɡ 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qí</a:t>
            </a:r>
            <a:r>
              <a:rPr 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旌旗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的军队。</a:t>
            </a:r>
            <a:endParaRPr lang="zh-CN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5114925"/>
            <a:ext cx="3952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出现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87595" y="1256030"/>
            <a:ext cx="1543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旌旗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62140" y="1256260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2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385820" y="2464435"/>
            <a:ext cx="857250" cy="24682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69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6391910" y="2399030"/>
            <a:ext cx="923290" cy="25336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16163" y="1726819"/>
            <a:ext cx="810022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10500" y="5642610"/>
            <a:ext cx="5928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释义：束状的头发。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16400" y="1630045"/>
            <a:ext cx="3911600" cy="768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5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fà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96760" y="1630680"/>
            <a:ext cx="3835400" cy="7677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li</a:t>
            </a:r>
            <a:r>
              <a:rPr lang="en-US" altLang="zh-CN" sz="5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ǔ</a:t>
            </a:r>
            <a:endParaRPr lang="zh-CN" altLang="en-US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277678" y="920547"/>
            <a:ext cx="2163078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发绺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57" y="1599417"/>
            <a:ext cx="8865704" cy="2932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45715" y="2072005"/>
            <a:ext cx="7701280" cy="37642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《雅歌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7:5 你的头发在你身上好像迦密山，你头上发是紫黑色。王的心因这下垂的</a:t>
            </a:r>
            <a:r>
              <a:rPr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</a:t>
            </a:r>
            <a:r>
              <a:rPr 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绺</a:t>
            </a:r>
            <a:r>
              <a:rPr 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fà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li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ǔ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系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jì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住了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01409" y="5117719"/>
            <a:ext cx="3945834" cy="1101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49" y="1828061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16220" y="551180"/>
            <a:ext cx="3141980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80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6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ruǐ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53965" y="1828800"/>
            <a:ext cx="4153535" cy="51974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蕊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99205" y="4809490"/>
            <a:ext cx="9674225" cy="2391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释义：种子植物有性生殖器官的一部分。本义为花蕊，</a:t>
            </a: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引申为花苞。又引申为果实累累的样子。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649095" y="1936750"/>
            <a:ext cx="9355455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b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《雅歌》7:12 我们早餐起来往葡萄园去，看看葡萄发芽开花没有，石榴放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蕊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latin typeface="Calibri" panose="020F0502020204030204" charset="0"/>
                <a:ea typeface="微软雅黑" panose="020B0503020204020204" charset="-122"/>
                <a:sym typeface="+mn-ea"/>
              </a:rPr>
              <a:t> ruǐ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）没有，我在那里要将我的爱情给你。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</a:t>
            </a:r>
          </a:p>
          <a:p>
            <a:pPr indent="254000"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09" y="1291737"/>
            <a:ext cx="868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蕊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11995" y="135419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2962655" y="2767280"/>
            <a:ext cx="6266690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谢谢大家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26335" y="1229360"/>
            <a:ext cx="4515485" cy="801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《传道书》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68500" y="2676525"/>
            <a:ext cx="450850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囿   恸   谏  </a:t>
            </a:r>
          </a:p>
          <a:p>
            <a:endParaRPr lang="en-US" altLang="zh-CN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诧   呕   逞       </a:t>
            </a:r>
          </a:p>
          <a:p>
            <a:endParaRPr lang="en-US" altLang="zh-CN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41820" y="179514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《雅歌》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05905" y="2792095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瑕疵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畦  </a:t>
            </a:r>
          </a:p>
          <a:p>
            <a:endParaRPr lang="en-US" altLang="zh-CN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旌   绺   蕊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86775" y="528066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共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2800"/>
          </a:p>
        </p:txBody>
      </p:sp>
      <p:cxnSp>
        <p:nvCxnSpPr>
          <p:cNvPr id="8" name="直接连接符 7"/>
          <p:cNvCxnSpPr/>
          <p:nvPr/>
        </p:nvCxnSpPr>
        <p:spPr>
          <a:xfrm>
            <a:off x="5838088" y="1603375"/>
            <a:ext cx="23495" cy="3342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09110" y="2410460"/>
            <a:ext cx="4528820" cy="1252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6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《传道书》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35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97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378575" y="2378075"/>
            <a:ext cx="1979930" cy="27692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38645" y="1609725"/>
            <a:ext cx="176784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yòu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12440" y="2378710"/>
            <a:ext cx="2476500" cy="2308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09695" y="5147310"/>
            <a:ext cx="83813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释义：①有围墙的园林。用以蓄养禽兽。</a:t>
            </a:r>
          </a:p>
          <a:p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 四围有栅栏的菜园，果园。③ 拘泥，拘限</a:t>
            </a:r>
            <a:r>
              <a:rPr lang="zh-CN" altLang="en-US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86790" y="1609725"/>
            <a:ext cx="1511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yuán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124371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45162" y="1149821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园囿</a:t>
            </a:r>
          </a:p>
        </p:txBody>
      </p:sp>
      <p:sp>
        <p:nvSpPr>
          <p:cNvPr id="7" name="任意多边形: 形状 6"/>
          <p:cNvSpPr/>
          <p:nvPr/>
        </p:nvSpPr>
        <p:spPr>
          <a:xfrm>
            <a:off x="1946275" y="1795780"/>
            <a:ext cx="8848090" cy="369887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737198" y="2561481"/>
            <a:ext cx="6455669" cy="181483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《传道书》2:5  修造</a:t>
            </a:r>
            <a:r>
              <a:rPr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园囿</a:t>
            </a:r>
            <a:r>
              <a:rPr 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80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yuán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yòu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，在其中栽种各样果木树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sz="28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4"/>
          <p:cNvSpPr txBox="1"/>
          <p:nvPr/>
        </p:nvSpPr>
        <p:spPr>
          <a:xfrm>
            <a:off x="5992495" y="4877435"/>
            <a:ext cx="3200400" cy="4603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919704" y="893283"/>
            <a:ext cx="125481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</a:t>
            </a:r>
            <a:endParaRPr lang="zh-CN" altLang="en-US" sz="857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39465" y="2245360"/>
            <a:ext cx="1254760" cy="28632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57010" y="2245995"/>
            <a:ext cx="1904365" cy="24669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7000" dirty="0"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恸</a:t>
            </a: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830695" y="1452245"/>
            <a:ext cx="2084705" cy="29178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6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tònɡ</a:t>
            </a:r>
            <a:r>
              <a:rPr lang="en-US" altLang="zh-CN" sz="6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</a:t>
            </a:r>
            <a:r>
              <a:rPr lang="zh-CN" altLang="zh-CN" sz="48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4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5314950" y="5438775"/>
            <a:ext cx="5550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释义：意思是极为悲痛。悲哀到了极点。</a:t>
            </a:r>
            <a:br>
              <a:rPr lang="zh-CN" altLang="en-US" sz="2000">
                <a:solidFill>
                  <a:srgbClr val="3E99C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2000">
              <a:solidFill>
                <a:srgbClr val="3E99C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99255" y="1554480"/>
            <a:ext cx="78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Arial" panose="020B0604020202020204" pitchFamily="34" charset="0"/>
                <a:cs typeface="Arial" panose="020B0604020202020204" pitchFamily="34" charset="0"/>
              </a:rPr>
              <a:t>āi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6" y="9205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哀恸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4821034" y="4841837"/>
            <a:ext cx="5436908" cy="772641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dirty="0"/>
          </a:p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dirty="0"/>
          </a:p>
        </p:txBody>
      </p:sp>
      <p:sp>
        <p:nvSpPr>
          <p:cNvPr id="11" name="任意多边形: 形状 10"/>
          <p:cNvSpPr/>
          <p:nvPr/>
        </p:nvSpPr>
        <p:spPr>
          <a:xfrm>
            <a:off x="2250236" y="2287005"/>
            <a:ext cx="7780199" cy="1150526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25" name="文本框 4"/>
          <p:cNvSpPr txBox="1"/>
          <p:nvPr/>
        </p:nvSpPr>
        <p:spPr>
          <a:xfrm>
            <a:off x="3778354" y="4841837"/>
            <a:ext cx="8449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2010600030101010101" pitchFamily="2" charset="-122"/>
                <a:ea typeface="方正仿宋简体" pitchFamily="2" charset="-122"/>
              </a:rPr>
              <a:t> 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2010600030101010101" pitchFamily="2" charset="-122"/>
              <a:ea typeface="方正仿宋简体" pitchFamily="2" charset="-122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2250440" y="2187575"/>
            <a:ext cx="8165465" cy="1933575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《传道书》3:4  哭有时，笑有时；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哀恸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āi </a:t>
            </a:r>
            <a:r>
              <a:rPr lang="en-US" altLang="zh-CN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sym typeface="+mn-ea"/>
              </a:rPr>
              <a:t>tònɡ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有时，跳舞有时；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5304201" y="5031308"/>
            <a:ext cx="5436908" cy="76454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ts val="2625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919704" y="893283"/>
            <a:ext cx="125481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</a:t>
            </a:r>
            <a:endParaRPr lang="zh-CN" altLang="en-US" sz="857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485515" y="2340610"/>
            <a:ext cx="1108710" cy="28416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25895" y="2340610"/>
            <a:ext cx="1935480" cy="23723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7000" dirty="0">
                <a:solidFill>
                  <a:srgbClr val="000000"/>
                </a:solidFill>
                <a:effectLst/>
                <a:uFillTx/>
                <a:ea typeface="楷体" panose="02010609060101010101" pitchFamily="49" charset="-122"/>
                <a:cs typeface="宋体" panose="02010600030101010101" pitchFamily="2" charset="-122"/>
              </a:rPr>
              <a:t>谏</a:t>
            </a: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095486" y="1508836"/>
            <a:ext cx="1451728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</a:t>
            </a:r>
            <a:r>
              <a:rPr lang="zh-CN" altLang="zh-CN" sz="48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4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7676760" y="5520394"/>
            <a:ext cx="2938231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7095490" y="1508125"/>
            <a:ext cx="1425575" cy="831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jiàn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44795" y="5424170"/>
            <a:ext cx="64681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释义：接受规劝。多指君主接受臣下进谏。</a:t>
            </a: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950" y="1661795"/>
            <a:ext cx="117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zh-CN" altLang="en-US" sz="480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ed37165-fa1f-45d8-ad43-856958462ff4"/>
  <p:tag name="COMMONDATA" val="eyJjb3VudCI6MjQsImhkaWQiOiI5NmQ4NDEwM2M1MDU5NTgzNjRjZWRlOTcxMTU4M2JkNCIsInVzZXJDb3VudCI6NX0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17.390551181103,&quot;width&quot;:13961.73858267716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17.390551181103,&quot;width&quot;:13961.73858267716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699</Words>
  <Application>Microsoft Office PowerPoint</Application>
  <PresentationFormat>宽屏</PresentationFormat>
  <Paragraphs>149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Times New Roman</vt:lpstr>
      <vt:lpstr>微软雅黑</vt:lpstr>
      <vt:lpstr>Ink Free</vt:lpstr>
      <vt:lpstr>等线 Light</vt:lpstr>
      <vt:lpstr>宋体</vt:lpstr>
      <vt:lpstr>楷体</vt:lpstr>
      <vt:lpstr>Calibri</vt:lpstr>
      <vt:lpstr>Arial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上帝之爱</dc:creator>
  <cp:lastModifiedBy>LemonTree</cp:lastModifiedBy>
  <cp:revision>55</cp:revision>
  <dcterms:created xsi:type="dcterms:W3CDTF">1900-01-01T00:00:00Z</dcterms:created>
  <dcterms:modified xsi:type="dcterms:W3CDTF">2023-10-03T11:43:26Z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TemplateUUID">
    <vt:lpwstr>v1.0_mb_zIkOxWWnBxWyfdipcED7sg==</vt:lpwstr>
  </property>
  <property fmtid="{D5CDD505-2E9C-101B-9397-08002B2CF9AE}" pid="4" name="ICV">
    <vt:lpwstr>371EFABCD7B74CBDA958369F2653DF22</vt:lpwstr>
  </property>
</Properties>
</file>